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2"/>
  </p:notesMasterIdLst>
  <p:sldIdLst>
    <p:sldId id="269" r:id="rId5"/>
    <p:sldId id="284" r:id="rId6"/>
    <p:sldId id="257" r:id="rId7"/>
    <p:sldId id="288" r:id="rId8"/>
    <p:sldId id="289" r:id="rId9"/>
    <p:sldId id="291" r:id="rId10"/>
    <p:sldId id="290" r:id="rId11"/>
  </p:sldIdLst>
  <p:sldSz cx="12192000" cy="6858000"/>
  <p:notesSz cx="6797675" cy="9926638"/>
  <p:embeddedFontLst>
    <p:embeddedFont>
      <p:font typeface="Articulat CF Demi Bold" panose="020B0604020202020204" charset="0"/>
      <p:regular r:id="rId13"/>
      <p:bold r:id="rId14"/>
      <p:italic r:id="rId15"/>
      <p:boldItalic r:id="rId16"/>
    </p:embeddedFont>
    <p:embeddedFont>
      <p:font typeface="Articulat CF Light" panose="020B0604020202020204" charset="0"/>
      <p:regular r:id="rId17"/>
      <p:italic r:id="rId18"/>
    </p:embeddedFont>
    <p:embeddedFont>
      <p:font typeface="Articulat CF Medium" panose="020B0604020202020204" charset="0"/>
      <p:regular r:id="rId19"/>
      <p:italic r:id="rId20"/>
    </p:embeddedFont>
    <p:embeddedFont>
      <p:font typeface="Articulat CF Normal" panose="020B0604020202020204" charset="0"/>
      <p:regular r:id="rId21"/>
      <p: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0A0A"/>
    <a:srgbClr val="BF311A"/>
    <a:srgbClr val="231F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5C869D-02C0-4D41-B149-6A7F880F53D3}" v="9" dt="2026-04-23T04:16:36.3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1"/>
    <p:restoredTop sz="85230" autoAdjust="0"/>
  </p:normalViewPr>
  <p:slideViewPr>
    <p:cSldViewPr snapToGrid="0" snapToObjects="1">
      <p:cViewPr varScale="1">
        <p:scale>
          <a:sx n="135" d="100"/>
          <a:sy n="135" d="100"/>
        </p:scale>
        <p:origin x="130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na D'Onise" userId="a21dcb3f-a535-4c26-9818-cd1cfefbb78c" providerId="ADAL" clId="{FFFF865B-9B19-4B13-8F97-D764517E5BC8}"/>
    <pc:docChg chg="undo custSel addSld delSld modSld sldOrd modNotesMaster">
      <pc:chgData name="Katina D'Onise" userId="a21dcb3f-a535-4c26-9818-cd1cfefbb78c" providerId="ADAL" clId="{FFFF865B-9B19-4B13-8F97-D764517E5BC8}" dt="2026-04-23T04:21:19.523" v="3760" actId="6549"/>
      <pc:docMkLst>
        <pc:docMk/>
      </pc:docMkLst>
      <pc:sldChg chg="addSp delSp modSp mod modNotesTx">
        <pc:chgData name="Katina D'Onise" userId="a21dcb3f-a535-4c26-9818-cd1cfefbb78c" providerId="ADAL" clId="{FFFF865B-9B19-4B13-8F97-D764517E5BC8}" dt="2026-04-23T04:16:43.643" v="3605" actId="6549"/>
        <pc:sldMkLst>
          <pc:docMk/>
          <pc:sldMk cId="1531959156" sldId="257"/>
        </pc:sldMkLst>
        <pc:spChg chg="add mod">
          <ac:chgData name="Katina D'Onise" userId="a21dcb3f-a535-4c26-9818-cd1cfefbb78c" providerId="ADAL" clId="{FFFF865B-9B19-4B13-8F97-D764517E5BC8}" dt="2026-04-22T07:04:12.821" v="3047" actId="13926"/>
          <ac:spMkLst>
            <pc:docMk/>
            <pc:sldMk cId="1531959156" sldId="257"/>
            <ac:spMk id="2" creationId="{805B590A-CCEB-9057-749F-2FD666B0F1C1}"/>
          </ac:spMkLst>
        </pc:spChg>
        <pc:spChg chg="add mod">
          <ac:chgData name="Katina D'Onise" userId="a21dcb3f-a535-4c26-9818-cd1cfefbb78c" providerId="ADAL" clId="{FFFF865B-9B19-4B13-8F97-D764517E5BC8}" dt="2026-04-22T23:10:55.117" v="3380" actId="20577"/>
          <ac:spMkLst>
            <pc:docMk/>
            <pc:sldMk cId="1531959156" sldId="257"/>
            <ac:spMk id="7" creationId="{09E32E73-D416-CC6E-4276-711247FB27D1}"/>
          </ac:spMkLst>
        </pc:spChg>
        <pc:spChg chg="mod">
          <ac:chgData name="Katina D'Onise" userId="a21dcb3f-a535-4c26-9818-cd1cfefbb78c" providerId="ADAL" clId="{FFFF865B-9B19-4B13-8F97-D764517E5BC8}" dt="2026-04-22T23:09:55.497" v="3379" actId="6549"/>
          <ac:spMkLst>
            <pc:docMk/>
            <pc:sldMk cId="1531959156" sldId="257"/>
            <ac:spMk id="17" creationId="{EE1BF1EC-9302-ED43-9CCF-3F6E09ADFD7A}"/>
          </ac:spMkLst>
        </pc:spChg>
        <pc:spChg chg="mod">
          <ac:chgData name="Katina D'Onise" userId="a21dcb3f-a535-4c26-9818-cd1cfefbb78c" providerId="ADAL" clId="{FFFF865B-9B19-4B13-8F97-D764517E5BC8}" dt="2026-04-22T07:05:51.154" v="3097" actId="255"/>
          <ac:spMkLst>
            <pc:docMk/>
            <pc:sldMk cId="1531959156" sldId="257"/>
            <ac:spMk id="34" creationId="{31E9F12E-06B9-2540-ACA7-6AEB8A18A1D3}"/>
          </ac:spMkLst>
        </pc:spChg>
        <pc:spChg chg="del">
          <ac:chgData name="Katina D'Onise" userId="a21dcb3f-a535-4c26-9818-cd1cfefbb78c" providerId="ADAL" clId="{FFFF865B-9B19-4B13-8F97-D764517E5BC8}" dt="2026-04-22T02:36:48.503" v="332" actId="478"/>
          <ac:spMkLst>
            <pc:docMk/>
            <pc:sldMk cId="1531959156" sldId="257"/>
            <ac:spMk id="35" creationId="{4ED4655C-F92B-1E45-80CA-B8D5D6767D66}"/>
          </ac:spMkLst>
        </pc:spChg>
        <pc:picChg chg="add mod">
          <ac:chgData name="Katina D'Onise" userId="a21dcb3f-a535-4c26-9818-cd1cfefbb78c" providerId="ADAL" clId="{FFFF865B-9B19-4B13-8F97-D764517E5BC8}" dt="2026-04-22T06:54:03.618" v="2996" actId="1076"/>
          <ac:picMkLst>
            <pc:docMk/>
            <pc:sldMk cId="1531959156" sldId="257"/>
            <ac:picMk id="3" creationId="{D13C2712-CDCF-050C-20C7-3D968E8246D6}"/>
          </ac:picMkLst>
        </pc:picChg>
      </pc:sldChg>
      <pc:sldChg chg="modSp mod">
        <pc:chgData name="Katina D'Onise" userId="a21dcb3f-a535-4c26-9818-cd1cfefbb78c" providerId="ADAL" clId="{FFFF865B-9B19-4B13-8F97-D764517E5BC8}" dt="2026-04-22T06:16:40.430" v="2539" actId="20577"/>
        <pc:sldMkLst>
          <pc:docMk/>
          <pc:sldMk cId="1348164460" sldId="269"/>
        </pc:sldMkLst>
        <pc:spChg chg="mod">
          <ac:chgData name="Katina D'Onise" userId="a21dcb3f-a535-4c26-9818-cd1cfefbb78c" providerId="ADAL" clId="{FFFF865B-9B19-4B13-8F97-D764517E5BC8}" dt="2026-04-22T06:16:40.430" v="2539" actId="20577"/>
          <ac:spMkLst>
            <pc:docMk/>
            <pc:sldMk cId="1348164460" sldId="269"/>
            <ac:spMk id="8" creationId="{43D16E4C-0EF1-954E-9062-47B92B57C056}"/>
          </ac:spMkLst>
        </pc:spChg>
      </pc:sldChg>
      <pc:sldChg chg="del">
        <pc:chgData name="Katina D'Onise" userId="a21dcb3f-a535-4c26-9818-cd1cfefbb78c" providerId="ADAL" clId="{FFFF865B-9B19-4B13-8F97-D764517E5BC8}" dt="2026-04-22T04:19:43.888" v="1077" actId="2696"/>
        <pc:sldMkLst>
          <pc:docMk/>
          <pc:sldMk cId="1673266472" sldId="281"/>
        </pc:sldMkLst>
      </pc:sldChg>
      <pc:sldChg chg="del">
        <pc:chgData name="Katina D'Onise" userId="a21dcb3f-a535-4c26-9818-cd1cfefbb78c" providerId="ADAL" clId="{FFFF865B-9B19-4B13-8F97-D764517E5BC8}" dt="2026-04-22T04:19:39.700" v="1075" actId="2696"/>
        <pc:sldMkLst>
          <pc:docMk/>
          <pc:sldMk cId="3669903423" sldId="282"/>
        </pc:sldMkLst>
      </pc:sldChg>
      <pc:sldChg chg="delSp modSp mod ord modNotesTx">
        <pc:chgData name="Katina D'Onise" userId="a21dcb3f-a535-4c26-9818-cd1cfefbb78c" providerId="ADAL" clId="{FFFF865B-9B19-4B13-8F97-D764517E5BC8}" dt="2026-04-23T04:16:36.382" v="3604"/>
        <pc:sldMkLst>
          <pc:docMk/>
          <pc:sldMk cId="4253658822" sldId="284"/>
        </pc:sldMkLst>
        <pc:spChg chg="mod">
          <ac:chgData name="Katina D'Onise" userId="a21dcb3f-a535-4c26-9818-cd1cfefbb78c" providerId="ADAL" clId="{FFFF865B-9B19-4B13-8F97-D764517E5BC8}" dt="2026-04-22T04:21:35.201" v="1080" actId="14100"/>
          <ac:spMkLst>
            <pc:docMk/>
            <pc:sldMk cId="4253658822" sldId="284"/>
            <ac:spMk id="17" creationId="{3BFCC1DE-A833-B145-E33A-4F972F2F8578}"/>
          </ac:spMkLst>
        </pc:spChg>
        <pc:spChg chg="mod">
          <ac:chgData name="Katina D'Onise" userId="a21dcb3f-a535-4c26-9818-cd1cfefbb78c" providerId="ADAL" clId="{FFFF865B-9B19-4B13-8F97-D764517E5BC8}" dt="2026-04-23T04:16:36.382" v="3604"/>
          <ac:spMkLst>
            <pc:docMk/>
            <pc:sldMk cId="4253658822" sldId="284"/>
            <ac:spMk id="34" creationId="{A4404CEE-E01C-3F2E-360F-7E0BC499A9C2}"/>
          </ac:spMkLst>
        </pc:spChg>
        <pc:spChg chg="del mod">
          <ac:chgData name="Katina D'Onise" userId="a21dcb3f-a535-4c26-9818-cd1cfefbb78c" providerId="ADAL" clId="{FFFF865B-9B19-4B13-8F97-D764517E5BC8}" dt="2026-04-22T04:21:35.753" v="1082"/>
          <ac:spMkLst>
            <pc:docMk/>
            <pc:sldMk cId="4253658822" sldId="284"/>
            <ac:spMk id="35" creationId="{BFA5E74C-6657-EF40-685E-8402EDBE0EC1}"/>
          </ac:spMkLst>
        </pc:spChg>
      </pc:sldChg>
      <pc:sldChg chg="del">
        <pc:chgData name="Katina D'Onise" userId="a21dcb3f-a535-4c26-9818-cd1cfefbb78c" providerId="ADAL" clId="{FFFF865B-9B19-4B13-8F97-D764517E5BC8}" dt="2026-04-22T04:19:37.275" v="1074" actId="2696"/>
        <pc:sldMkLst>
          <pc:docMk/>
          <pc:sldMk cId="3339768376" sldId="286"/>
        </pc:sldMkLst>
      </pc:sldChg>
      <pc:sldChg chg="del">
        <pc:chgData name="Katina D'Onise" userId="a21dcb3f-a535-4c26-9818-cd1cfefbb78c" providerId="ADAL" clId="{FFFF865B-9B19-4B13-8F97-D764517E5BC8}" dt="2026-04-22T04:19:41.815" v="1076" actId="2696"/>
        <pc:sldMkLst>
          <pc:docMk/>
          <pc:sldMk cId="3621832718" sldId="287"/>
        </pc:sldMkLst>
      </pc:sldChg>
      <pc:sldChg chg="addSp delSp modSp mod modNotesTx">
        <pc:chgData name="Katina D'Onise" userId="a21dcb3f-a535-4c26-9818-cd1cfefbb78c" providerId="ADAL" clId="{FFFF865B-9B19-4B13-8F97-D764517E5BC8}" dt="2026-04-22T23:14:27.152" v="3474" actId="20577"/>
        <pc:sldMkLst>
          <pc:docMk/>
          <pc:sldMk cId="1849628164" sldId="288"/>
        </pc:sldMkLst>
        <pc:spChg chg="add del mod">
          <ac:chgData name="Katina D'Onise" userId="a21dcb3f-a535-4c26-9818-cd1cfefbb78c" providerId="ADAL" clId="{FFFF865B-9B19-4B13-8F97-D764517E5BC8}" dt="2026-04-22T02:46:54.658" v="691" actId="22"/>
          <ac:spMkLst>
            <pc:docMk/>
            <pc:sldMk cId="1849628164" sldId="288"/>
            <ac:spMk id="3" creationId="{EC137122-A667-020A-841A-2FC97EF08BD1}"/>
          </ac:spMkLst>
        </pc:spChg>
        <pc:picChg chg="del">
          <ac:chgData name="Katina D'Onise" userId="a21dcb3f-a535-4c26-9818-cd1cfefbb78c" providerId="ADAL" clId="{FFFF865B-9B19-4B13-8F97-D764517E5BC8}" dt="2026-04-22T02:38:30.651" v="505" actId="478"/>
          <ac:picMkLst>
            <pc:docMk/>
            <pc:sldMk cId="1849628164" sldId="288"/>
            <ac:picMk id="6" creationId="{0B0C551A-D91D-2E7A-2F80-C5091FFF55B9}"/>
          </ac:picMkLst>
        </pc:picChg>
        <pc:picChg chg="add mod ord">
          <ac:chgData name="Katina D'Onise" userId="a21dcb3f-a535-4c26-9818-cd1cfefbb78c" providerId="ADAL" clId="{FFFF865B-9B19-4B13-8F97-D764517E5BC8}" dt="2026-04-22T02:47:07.123" v="694" actId="14100"/>
          <ac:picMkLst>
            <pc:docMk/>
            <pc:sldMk cId="1849628164" sldId="288"/>
            <ac:picMk id="7" creationId="{A64B14A5-62DE-71A6-2A92-350A470F123E}"/>
          </ac:picMkLst>
        </pc:picChg>
      </pc:sldChg>
      <pc:sldChg chg="modSp new mod">
        <pc:chgData name="Katina D'Onise" userId="a21dcb3f-a535-4c26-9818-cd1cfefbb78c" providerId="ADAL" clId="{FFFF865B-9B19-4B13-8F97-D764517E5BC8}" dt="2026-04-22T23:15:12.388" v="3516" actId="15"/>
        <pc:sldMkLst>
          <pc:docMk/>
          <pc:sldMk cId="3428893250" sldId="289"/>
        </pc:sldMkLst>
        <pc:spChg chg="mod">
          <ac:chgData name="Katina D'Onise" userId="a21dcb3f-a535-4c26-9818-cd1cfefbb78c" providerId="ADAL" clId="{FFFF865B-9B19-4B13-8F97-D764517E5BC8}" dt="2026-04-22T05:15:34.955" v="1794" actId="108"/>
          <ac:spMkLst>
            <pc:docMk/>
            <pc:sldMk cId="3428893250" sldId="289"/>
            <ac:spMk id="2" creationId="{C3FF5B91-FE99-23B5-1778-F08472D007D8}"/>
          </ac:spMkLst>
        </pc:spChg>
        <pc:spChg chg="mod">
          <ac:chgData name="Katina D'Onise" userId="a21dcb3f-a535-4c26-9818-cd1cfefbb78c" providerId="ADAL" clId="{FFFF865B-9B19-4B13-8F97-D764517E5BC8}" dt="2026-04-22T23:15:12.388" v="3516" actId="15"/>
          <ac:spMkLst>
            <pc:docMk/>
            <pc:sldMk cId="3428893250" sldId="289"/>
            <ac:spMk id="3" creationId="{5CA23597-52D6-D62E-4725-76C2B7CC3C60}"/>
          </ac:spMkLst>
        </pc:spChg>
      </pc:sldChg>
      <pc:sldChg chg="modSp new mod">
        <pc:chgData name="Katina D'Onise" userId="a21dcb3f-a535-4c26-9818-cd1cfefbb78c" providerId="ADAL" clId="{FFFF865B-9B19-4B13-8F97-D764517E5BC8}" dt="2026-04-23T04:21:19.523" v="3760" actId="6549"/>
        <pc:sldMkLst>
          <pc:docMk/>
          <pc:sldMk cId="261213213" sldId="290"/>
        </pc:sldMkLst>
        <pc:spChg chg="mod">
          <ac:chgData name="Katina D'Onise" userId="a21dcb3f-a535-4c26-9818-cd1cfefbb78c" providerId="ADAL" clId="{FFFF865B-9B19-4B13-8F97-D764517E5BC8}" dt="2026-04-22T05:57:38.145" v="2226" actId="108"/>
          <ac:spMkLst>
            <pc:docMk/>
            <pc:sldMk cId="261213213" sldId="290"/>
            <ac:spMk id="2" creationId="{BC34391D-D90F-E444-E6FC-155458126E63}"/>
          </ac:spMkLst>
        </pc:spChg>
        <pc:spChg chg="mod">
          <ac:chgData name="Katina D'Onise" userId="a21dcb3f-a535-4c26-9818-cd1cfefbb78c" providerId="ADAL" clId="{FFFF865B-9B19-4B13-8F97-D764517E5BC8}" dt="2026-04-23T04:21:19.523" v="3760" actId="6549"/>
          <ac:spMkLst>
            <pc:docMk/>
            <pc:sldMk cId="261213213" sldId="290"/>
            <ac:spMk id="3" creationId="{4A8F2451-46C8-B442-7A0F-D12E54C9DEE1}"/>
          </ac:spMkLst>
        </pc:spChg>
      </pc:sldChg>
      <pc:sldChg chg="modSp new mod">
        <pc:chgData name="Katina D'Onise" userId="a21dcb3f-a535-4c26-9818-cd1cfefbb78c" providerId="ADAL" clId="{FFFF865B-9B19-4B13-8F97-D764517E5BC8}" dt="2026-04-23T04:20:14.793" v="3636" actId="20577"/>
        <pc:sldMkLst>
          <pc:docMk/>
          <pc:sldMk cId="283236919" sldId="291"/>
        </pc:sldMkLst>
        <pc:spChg chg="mod">
          <ac:chgData name="Katina D'Onise" userId="a21dcb3f-a535-4c26-9818-cd1cfefbb78c" providerId="ADAL" clId="{FFFF865B-9B19-4B13-8F97-D764517E5BC8}" dt="2026-04-22T06:50:45.211" v="2828" actId="108"/>
          <ac:spMkLst>
            <pc:docMk/>
            <pc:sldMk cId="283236919" sldId="291"/>
            <ac:spMk id="2" creationId="{E2834C12-7BC3-7E0B-2BE9-2B50E49C4F0A}"/>
          </ac:spMkLst>
        </pc:spChg>
        <pc:spChg chg="mod">
          <ac:chgData name="Katina D'Onise" userId="a21dcb3f-a535-4c26-9818-cd1cfefbb78c" providerId="ADAL" clId="{FFFF865B-9B19-4B13-8F97-D764517E5BC8}" dt="2026-04-23T04:20:14.793" v="3636" actId="20577"/>
          <ac:spMkLst>
            <pc:docMk/>
            <pc:sldMk cId="283236919" sldId="291"/>
            <ac:spMk id="3" creationId="{85A0ABA8-0AA9-B890-A1FB-FE9F570F3E7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7A3C3-9C66-2348-BC5E-CA6C7FC87A12}" type="datetimeFigureOut">
              <a:rPr lang="en-GB" smtClean="0"/>
              <a:t>22/04/2026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D3E27-0DBB-EB49-B86A-3806F997A2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795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ED3E27-0DBB-EB49-B86A-3806F997A24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4101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ED3E27-0DBB-EB49-B86A-3806F997A24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652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ED3E27-0DBB-EB49-B86A-3806F997A24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141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Depending on your policy, pertussis is a mandatory vaccine for HCW every 10 years in SA Health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ED3E27-0DBB-EB49-B86A-3806F997A24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631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ED3E27-0DBB-EB49-B86A-3806F997A24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901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ED3E27-0DBB-EB49-B86A-3806F997A24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8479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ED3E27-0DBB-EB49-B86A-3806F997A24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43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DC942-546A-5341-A134-EE77533417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9E8AC0-ECB1-3D42-95A8-312D1CB93E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820B31-B8B5-0E4B-A1B0-45FE52775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B48A0-6F83-7040-BF8A-7C73BD7E8C17}" type="datetime1">
              <a:rPr lang="en-AU" smtClean="0"/>
              <a:t>22/04/2026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36D276-2702-C64E-B9E6-3DC4DB04B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D46129-679A-5541-89A4-EF577E0BC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70AD3-B7D3-274A-9C01-2495179BC3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080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27379-40E4-294E-8171-0E78EBEE3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5CFE67-A1DA-A141-8F03-D6E4A79AB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EBF275-0D0D-0C4C-BCF0-046C1B7EA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5983-85E8-7848-874B-F2521C4229D4}" type="datetime1">
              <a:rPr lang="en-AU" smtClean="0"/>
              <a:t>22/04/2026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39925-AA3A-3641-958F-B286C697F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BA248-9988-5247-8156-442688D94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70AD3-B7D3-274A-9C01-2495179BC3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717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24485B-06EC-554B-9E80-032BACCEAE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F86A96-E739-3341-B853-2302FEA843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EEDC40-6A58-F542-BB80-5270A3521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E2C97-CA4D-2B47-810F-BDE79EABFE11}" type="datetime1">
              <a:rPr lang="en-AU" smtClean="0"/>
              <a:t>22/04/2026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E8265-1281-404F-8DC5-4D87117D2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6828DB-37BF-934D-9DD1-D0B6B06B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70AD3-B7D3-274A-9C01-2495179BC3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216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7F20B-EE15-B947-92C1-EAC337FCB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B5C37-65B8-3A46-B36F-60C75A97C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0A2EE-2306-3344-8C0F-94120B37F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BDD01-0054-254A-85B4-BA37A8F2A8DC}" type="datetime1">
              <a:rPr lang="en-AU" smtClean="0"/>
              <a:t>22/04/2026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37CF2-812C-BF4B-819E-BA87B4734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0AF27-7E44-9E41-9F01-B8E32F76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70AD3-B7D3-274A-9C01-2495179BC3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078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F139F-DA41-3843-9012-D6AD7DA51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E46271-EF46-3D46-B048-2FE195AC8D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67CC4-8003-9A46-B60D-A5858CD26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CCF27-FE2C-CE43-A390-FC4D253C92CE}" type="datetime1">
              <a:rPr lang="en-AU" smtClean="0"/>
              <a:t>22/04/2026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D5B8B0-A21C-9348-AC25-263DC08E2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C78E2-8720-7545-8869-4B6426F4F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70AD3-B7D3-274A-9C01-2495179BC3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320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BB724-9C21-3747-8547-7D09FD2D1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BF898-12B7-6347-9B01-7DB7823308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5C3543-9BF8-D147-B0CB-47089086C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F54CC7-8E92-A949-95F1-506F8F06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E4F0-F038-AD42-8698-C7E38A779F94}" type="datetime1">
              <a:rPr lang="en-AU" smtClean="0"/>
              <a:t>22/04/2026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AF916D-18B4-774C-8ACF-F03B4204E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E661E8-F2CD-5640-AD5F-9755C8F50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70AD3-B7D3-274A-9C01-2495179BC3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10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95FB8-1FF2-D044-8C53-AE7D10968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A8EB96-1CAF-CB4C-BA8A-4D5EEC000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072B68-E377-824C-9E43-42427F8634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20947-F151-344A-B672-44960D9B4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73BE0D-AAAC-C64A-A6F1-30FC358A25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A50415-6B36-E24B-979A-9A533372F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0B68A-9EB3-8547-B0AF-95F534F28182}" type="datetime1">
              <a:rPr lang="en-AU" smtClean="0"/>
              <a:t>22/04/2026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80CCE6-36CF-1A4D-8133-A88BEDBD2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A074EC-920E-8749-BC4D-AC1F3B44F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70AD3-B7D3-274A-9C01-2495179BC3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069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3EC39-478C-4A48-9D3C-67B0E79CF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C598B7-F611-434E-833F-4E57B8BB5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6FBC4-8699-D545-996C-2D5ABEFE93AF}" type="datetime1">
              <a:rPr lang="en-AU" smtClean="0"/>
              <a:t>22/04/2026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74BB70-4924-3647-9F97-81425449E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2FB5FB-738A-0040-9CA9-E4C8A9A1C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70AD3-B7D3-274A-9C01-2495179BC3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6483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76ED30-0699-B14F-A6EA-9E1F74040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6267-8529-124B-B239-288BBEEECB94}" type="datetime1">
              <a:rPr lang="en-AU" smtClean="0"/>
              <a:t>22/04/2026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D72271-3856-FD48-A25B-9D5050A30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8FBEEB-45FE-C642-AD0E-EF19B1FE8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70AD3-B7D3-274A-9C01-2495179BC3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172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1D580-4E7A-5843-B856-9B7C92289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9B387-B684-2C42-8560-2CA816CF7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68B282-56B1-A848-A76C-0E6B57317C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6D3379-B04A-2F48-93B8-1C487F52F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AEF17-021E-1443-A029-A8090ECB392C}" type="datetime1">
              <a:rPr lang="en-AU" smtClean="0"/>
              <a:t>22/04/2026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2F8D5F-7D9D-C343-B422-539EDE41E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8916DA-45DE-B342-B33C-50D8558F4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70AD3-B7D3-274A-9C01-2495179BC3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7654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4D027-6E25-B340-BA22-B5A4BCF74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C252A6-0A04-F14D-944E-E683D307EE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73F624-CBE1-DC44-867E-00DF6F0CD6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F2EB11-876C-6046-8DAB-B21051AFF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18702A-EA92-DA46-A738-9DF9CFCFD6FC}" type="datetime1">
              <a:rPr lang="en-AU" smtClean="0"/>
              <a:t>22/04/2026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B24C29-9231-5942-A51B-D1BD366D1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4E1D2-EB31-0440-83B0-AB6EAA480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70AD3-B7D3-274A-9C01-2495179BC3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498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454BAC-6D10-5F40-913C-9C0D8FEE7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CC7AE0-3302-F241-9ECC-B5EC0CE91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421F3-A308-4947-900B-C9CDC770FF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29E83-9A67-9641-A36A-4C7CF602569D}" type="datetime1">
              <a:rPr lang="en-AU" smtClean="0"/>
              <a:t>22/04/2026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68ABD-FC96-D745-8768-9DBFC877F5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B7BC3-0735-4242-9D99-9F3DAF09B4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70AD3-B7D3-274A-9C01-2495179BC3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365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uropepmc.org/article/PMC/PMC7312233#free-full-tex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ealth.nt.gov.au/__data/assets/pdf_file/0005/1607486/clinical-management-of-diphtheria-for-primary-care-in-the-nt-interim-guidelines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outdoor, nature, valley&#10;&#10;Description automatically generated">
            <a:extLst>
              <a:ext uri="{FF2B5EF4-FFF2-40B4-BE49-F238E27FC236}">
                <a16:creationId xmlns:a16="http://schemas.microsoft.com/office/drawing/2014/main" id="{59954ADB-D51A-8C46-8289-80C89FD3B1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867" r="15525" b="4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94D36DD-77C4-474C-B110-437EB98166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B0A0A">
              <a:alpha val="5603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D16E4C-0EF1-954E-9062-47B92B57C056}"/>
              </a:ext>
            </a:extLst>
          </p:cNvPr>
          <p:cNvSpPr txBox="1"/>
          <p:nvPr/>
        </p:nvSpPr>
        <p:spPr>
          <a:xfrm>
            <a:off x="795884" y="3718963"/>
            <a:ext cx="76630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>
                <a:solidFill>
                  <a:schemeClr val="bg1"/>
                </a:solidFill>
                <a:latin typeface="Articulat CF Demi Bold" pitchFamily="2" charset="77"/>
              </a:rPr>
              <a:t>Diphtheria outbreak 23/4/26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29F853-EC31-CE47-B0E6-5F413B11F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9043" y="431519"/>
            <a:ext cx="2253957" cy="11145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45B948B-160D-CC43-9081-90F343A555CC}"/>
              </a:ext>
            </a:extLst>
          </p:cNvPr>
          <p:cNvSpPr txBox="1"/>
          <p:nvPr/>
        </p:nvSpPr>
        <p:spPr>
          <a:xfrm>
            <a:off x="8150088" y="6180260"/>
            <a:ext cx="34538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  <a:latin typeface="Articulat CF Medium" pitchFamily="2" charset="77"/>
              </a:rPr>
              <a:t>Title of Presentation  /</a:t>
            </a:r>
            <a:endParaRPr lang="en-GB" sz="1000" dirty="0">
              <a:solidFill>
                <a:schemeClr val="bg1"/>
              </a:solidFill>
              <a:latin typeface="Articulat CF Light" pitchFamily="2" charset="77"/>
            </a:endParaRPr>
          </a:p>
        </p:txBody>
      </p:sp>
      <p:sp>
        <p:nvSpPr>
          <p:cNvPr id="16" name="Slide Number Placeholder 17">
            <a:extLst>
              <a:ext uri="{FF2B5EF4-FFF2-40B4-BE49-F238E27FC236}">
                <a16:creationId xmlns:a16="http://schemas.microsoft.com/office/drawing/2014/main" id="{B8277457-2AEB-3A40-8517-1C08F6933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6714" y="6120807"/>
            <a:ext cx="353063" cy="365125"/>
          </a:xfrm>
        </p:spPr>
        <p:txBody>
          <a:bodyPr/>
          <a:lstStyle/>
          <a:p>
            <a:fld id="{BFE70AD3-B7D3-274A-9C01-2495179BC328}" type="slidenum">
              <a:rPr lang="en-GB" sz="1000" smtClean="0">
                <a:solidFill>
                  <a:schemeClr val="bg1"/>
                </a:solidFill>
                <a:latin typeface="Articulat CF Light" pitchFamily="2" charset="77"/>
              </a:rPr>
              <a:t>1</a:t>
            </a:fld>
            <a:endParaRPr lang="en-GB" sz="1000" dirty="0">
              <a:solidFill>
                <a:schemeClr val="bg1"/>
              </a:solidFill>
              <a:latin typeface="Articulat CF Light" pitchFamily="2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C9FF2B-0B30-3C4D-98E5-A7FA9382DC5A}"/>
              </a:ext>
            </a:extLst>
          </p:cNvPr>
          <p:cNvGrpSpPr>
            <a:grpSpLocks noChangeAspect="1"/>
          </p:cNvGrpSpPr>
          <p:nvPr/>
        </p:nvGrpSpPr>
        <p:grpSpPr>
          <a:xfrm>
            <a:off x="462310" y="6100747"/>
            <a:ext cx="11244553" cy="371939"/>
            <a:chOff x="462310" y="6100747"/>
            <a:chExt cx="11244553" cy="371939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A0A5389-F0F7-3547-A1D7-121F107B48BE}"/>
                </a:ext>
              </a:extLst>
            </p:cNvPr>
            <p:cNvCxnSpPr>
              <a:cxnSpLocks/>
            </p:cNvCxnSpPr>
            <p:nvPr/>
          </p:nvCxnSpPr>
          <p:spPr>
            <a:xfrm>
              <a:off x="485136" y="6100747"/>
              <a:ext cx="11221727" cy="0"/>
            </a:xfrm>
            <a:prstGeom prst="line">
              <a:avLst/>
            </a:prstGeom>
            <a:ln w="158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 descr="Text&#10;&#10;Description automatically generated">
              <a:extLst>
                <a:ext uri="{FF2B5EF4-FFF2-40B4-BE49-F238E27FC236}">
                  <a16:creationId xmlns:a16="http://schemas.microsoft.com/office/drawing/2014/main" id="{85643DEA-9F90-4843-BC82-B619F919B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2310" y="6226470"/>
              <a:ext cx="1520117" cy="2462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816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D478F-4E32-4659-2A11-BF3D19027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94036400-A846-711C-8F37-CE125749699A}"/>
              </a:ext>
            </a:extLst>
          </p:cNvPr>
          <p:cNvGrpSpPr>
            <a:grpSpLocks noChangeAspect="1"/>
          </p:cNvGrpSpPr>
          <p:nvPr/>
        </p:nvGrpSpPr>
        <p:grpSpPr>
          <a:xfrm>
            <a:off x="462310" y="6100747"/>
            <a:ext cx="11244553" cy="371940"/>
            <a:chOff x="462310" y="6100747"/>
            <a:chExt cx="11244553" cy="371940"/>
          </a:xfrm>
        </p:grpSpPr>
        <p:pic>
          <p:nvPicPr>
            <p:cNvPr id="6" name="Picture 5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1D70F2F0-0F4E-94A7-5FA6-6D5E1D9AB2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2310" y="6226470"/>
              <a:ext cx="1520117" cy="246217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D6026F5-F206-780D-9C73-ACE31C9F3E7E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485136" y="6100747"/>
              <a:ext cx="11221727" cy="0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BFCC1DE-A833-B145-E33A-4F972F2F8578}"/>
              </a:ext>
            </a:extLst>
          </p:cNvPr>
          <p:cNvSpPr txBox="1"/>
          <p:nvPr/>
        </p:nvSpPr>
        <p:spPr>
          <a:xfrm>
            <a:off x="782030" y="1058889"/>
            <a:ext cx="102687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AB0A0A"/>
                </a:solidFill>
                <a:latin typeface="Articulat CF Medium" pitchFamily="2" charset="77"/>
              </a:rPr>
              <a:t>Systematic review findings on diphtheria outbreak control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4404CEE-E01C-3F2E-360F-7E0BC499A9C2}"/>
              </a:ext>
            </a:extLst>
          </p:cNvPr>
          <p:cNvSpPr txBox="1"/>
          <p:nvPr/>
        </p:nvSpPr>
        <p:spPr>
          <a:xfrm>
            <a:off x="782029" y="2618508"/>
            <a:ext cx="11168965" cy="3874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>
                <a:latin typeface="Articulat CF Normal" pitchFamily="2" charset="77"/>
              </a:rPr>
              <a:t>Vaccination does not prevent colonisation with the bacteria, but the estimated reduction in transmission is 60% (vaccination effective at reducing risk of toxin mediated disease)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>
                <a:latin typeface="Articulat CF Normal" pitchFamily="2" charset="77"/>
              </a:rPr>
              <a:t>Estimated to be able to stop outbreaks in 27% of cases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>
                <a:latin typeface="Articulat CF Normal" pitchFamily="2" charset="77"/>
              </a:rPr>
              <a:t>Transmission can be interrupted by finding cases soon after onset and treating with antibiotics (azithromycin)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dirty="0">
                <a:latin typeface="Articulat CF Normal" pitchFamily="2" charset="77"/>
              </a:rPr>
              <a:t>Contact tracing with use of antibiotics is also supportive of control (household like contacts) as is isolation of cases</a:t>
            </a:r>
          </a:p>
          <a:p>
            <a:pPr>
              <a:lnSpc>
                <a:spcPct val="150000"/>
              </a:lnSpc>
            </a:pPr>
            <a:r>
              <a:rPr lang="en-AU" sz="1100" dirty="0">
                <a:latin typeface="Articulat CF Normal" pitchFamily="2" charset="77"/>
              </a:rPr>
              <a:t>Truelove et al. Clinical Infectious Diseases, 2020:71 </a:t>
            </a:r>
            <a:r>
              <a:rPr lang="en-US" sz="1100" dirty="0">
                <a:hlinkClick r:id="rId4"/>
              </a:rPr>
              <a:t>Clinical and Epidemiological Aspects of Diphtheria: A Systematic Review and Pooled Analysis. - Abstract - Europe PMC</a:t>
            </a:r>
            <a:endParaRPr lang="en-AU" sz="1100" dirty="0">
              <a:latin typeface="Articulat CF Normal" pitchFamily="2" charset="77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AU" sz="1400" dirty="0">
              <a:latin typeface="Articulat CF Normal" pitchFamily="2" charset="77"/>
            </a:endParaRPr>
          </a:p>
          <a:p>
            <a:pPr>
              <a:lnSpc>
                <a:spcPct val="150000"/>
              </a:lnSpc>
            </a:pPr>
            <a:endParaRPr lang="en-AU" sz="1400" b="1" dirty="0">
              <a:latin typeface="Articulat CF Normal" pitchFamily="2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2B40EC7-AE4D-7843-9C55-EB5876DD687E}"/>
              </a:ext>
            </a:extLst>
          </p:cNvPr>
          <p:cNvSpPr txBox="1">
            <a:spLocks noChangeAspect="1"/>
          </p:cNvSpPr>
          <p:nvPr/>
        </p:nvSpPr>
        <p:spPr>
          <a:xfrm>
            <a:off x="8010939" y="6180260"/>
            <a:ext cx="35929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Articulat CF Medium" pitchFamily="2" charset="77"/>
              </a:rPr>
              <a:t>Title of Presentation  /</a:t>
            </a:r>
            <a:endParaRPr lang="en-GB" sz="1000" dirty="0">
              <a:solidFill>
                <a:schemeClr val="bg1">
                  <a:lumMod val="65000"/>
                </a:schemeClr>
              </a:solidFill>
              <a:latin typeface="Articulat CF Light" pitchFamily="2" charset="77"/>
            </a:endParaRPr>
          </a:p>
        </p:txBody>
      </p:sp>
      <p:sp>
        <p:nvSpPr>
          <p:cNvPr id="46" name="Slide Number Placeholder 17">
            <a:extLst>
              <a:ext uri="{FF2B5EF4-FFF2-40B4-BE49-F238E27FC236}">
                <a16:creationId xmlns:a16="http://schemas.microsoft.com/office/drawing/2014/main" id="{0C42DF1E-19E0-08E2-524A-838189D9EAEF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11446714" y="6120807"/>
            <a:ext cx="353063" cy="365125"/>
          </a:xfrm>
        </p:spPr>
        <p:txBody>
          <a:bodyPr/>
          <a:lstStyle/>
          <a:p>
            <a:fld id="{BFE70AD3-B7D3-274A-9C01-2495179BC328}" type="slidenum">
              <a:rPr lang="en-GB" sz="1000" smtClean="0">
                <a:solidFill>
                  <a:schemeClr val="bg1">
                    <a:lumMod val="65000"/>
                  </a:schemeClr>
                </a:solidFill>
                <a:latin typeface="Articulat CF Light" pitchFamily="2" charset="77"/>
              </a:rPr>
              <a:t>2</a:t>
            </a:fld>
            <a:endParaRPr lang="en-GB" sz="1000" dirty="0">
              <a:solidFill>
                <a:schemeClr val="bg1">
                  <a:lumMod val="65000"/>
                </a:schemeClr>
              </a:solidFill>
              <a:latin typeface="Articulat CF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5365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F780DC9-13BF-6A4B-B635-2131E5BE55C4}"/>
              </a:ext>
            </a:extLst>
          </p:cNvPr>
          <p:cNvGrpSpPr>
            <a:grpSpLocks noChangeAspect="1"/>
          </p:cNvGrpSpPr>
          <p:nvPr/>
        </p:nvGrpSpPr>
        <p:grpSpPr>
          <a:xfrm>
            <a:off x="462310" y="6100747"/>
            <a:ext cx="11244553" cy="371940"/>
            <a:chOff x="462310" y="6100747"/>
            <a:chExt cx="11244553" cy="371940"/>
          </a:xfrm>
        </p:grpSpPr>
        <p:pic>
          <p:nvPicPr>
            <p:cNvPr id="6" name="Picture 5" descr="Text&#10;&#10;Description automatically generated with low confidence">
              <a:extLst>
                <a:ext uri="{FF2B5EF4-FFF2-40B4-BE49-F238E27FC236}">
                  <a16:creationId xmlns:a16="http://schemas.microsoft.com/office/drawing/2014/main" id="{3CBB2340-1A16-584E-AE4B-6D3F42787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2310" y="6226470"/>
              <a:ext cx="1520117" cy="246217"/>
            </a:xfrm>
            <a:prstGeom prst="rect">
              <a:avLst/>
            </a:prstGeom>
          </p:spPr>
        </p:pic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53D6801-B6B2-CB40-AAC6-605D12032479}"/>
                </a:ext>
              </a:extLst>
            </p:cNvPr>
            <p:cNvCxnSpPr>
              <a:cxnSpLocks noChangeAspect="1"/>
            </p:cNvCxnSpPr>
            <p:nvPr/>
          </p:nvCxnSpPr>
          <p:spPr>
            <a:xfrm>
              <a:off x="485136" y="6100747"/>
              <a:ext cx="11221727" cy="0"/>
            </a:xfrm>
            <a:prstGeom prst="line">
              <a:avLst/>
            </a:prstGeom>
            <a:ln w="158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E1BF1EC-9302-ED43-9CCF-3F6E09ADFD7A}"/>
              </a:ext>
            </a:extLst>
          </p:cNvPr>
          <p:cNvSpPr txBox="1"/>
          <p:nvPr/>
        </p:nvSpPr>
        <p:spPr>
          <a:xfrm>
            <a:off x="689881" y="385313"/>
            <a:ext cx="108287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rgbClr val="AB0A0A"/>
                </a:solidFill>
                <a:latin typeface="Articulat CF Medium" pitchFamily="2" charset="77"/>
              </a:rPr>
              <a:t>Diphtheria vaccines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1E9F12E-06B9-2540-ACA7-6AEB8A18A1D3}"/>
              </a:ext>
            </a:extLst>
          </p:cNvPr>
          <p:cNvSpPr txBox="1"/>
          <p:nvPr/>
        </p:nvSpPr>
        <p:spPr>
          <a:xfrm>
            <a:off x="428429" y="1654133"/>
            <a:ext cx="4802790" cy="3281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Articulat CF Normal" pitchFamily="2" charset="77"/>
              </a:rPr>
              <a:t>Prevent symptomatic toxin-mediated disease but do not consistently prevent carriage or transmission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Articulat CF Normal" pitchFamily="2" charset="77"/>
              </a:rPr>
              <a:t>Primary (NIP): 2, 4, 6, 18m and 4 years, booster 11-13y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Articulat CF Normal" pitchFamily="2" charset="77"/>
              </a:rPr>
              <a:t>Coverage in children is high (95% at 60 m), but low for adults (30% up to date)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Articulat CF Normal" pitchFamily="2" charset="77"/>
              </a:rPr>
              <a:t>Adult recommendations (not funded)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600" dirty="0"/>
              <a:t>booster if over 50 and no booster in the last 10 years), same recommendation at age 65</a:t>
            </a:r>
          </a:p>
          <a:p>
            <a:endParaRPr lang="en-AU" sz="1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b="1" dirty="0">
              <a:latin typeface="Articulat CF Normal" pitchFamily="2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0168916-7817-5548-9663-0FA396D5DF93}"/>
              </a:ext>
            </a:extLst>
          </p:cNvPr>
          <p:cNvSpPr txBox="1">
            <a:spLocks noChangeAspect="1"/>
          </p:cNvSpPr>
          <p:nvPr/>
        </p:nvSpPr>
        <p:spPr>
          <a:xfrm>
            <a:off x="8010939" y="6180260"/>
            <a:ext cx="35929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>
                    <a:lumMod val="65000"/>
                  </a:schemeClr>
                </a:solidFill>
                <a:latin typeface="Articulat CF Medium" pitchFamily="2" charset="77"/>
              </a:rPr>
              <a:t>Title of Presentation  /</a:t>
            </a:r>
            <a:endParaRPr lang="en-GB" sz="1000" dirty="0">
              <a:solidFill>
                <a:schemeClr val="bg1">
                  <a:lumMod val="65000"/>
                </a:schemeClr>
              </a:solidFill>
              <a:latin typeface="Articulat CF Light" pitchFamily="2" charset="77"/>
            </a:endParaRPr>
          </a:p>
        </p:txBody>
      </p:sp>
      <p:sp>
        <p:nvSpPr>
          <p:cNvPr id="46" name="Slide Number Placeholder 17">
            <a:extLst>
              <a:ext uri="{FF2B5EF4-FFF2-40B4-BE49-F238E27FC236}">
                <a16:creationId xmlns:a16="http://schemas.microsoft.com/office/drawing/2014/main" id="{63FE674F-7B8A-4146-8948-39149AAE7542}"/>
              </a:ext>
            </a:extLst>
          </p:cNvPr>
          <p:cNvSpPr>
            <a:spLocks noGrp="1" noChangeAspect="1"/>
          </p:cNvSpPr>
          <p:nvPr>
            <p:ph type="sldNum" sz="quarter" idx="12"/>
          </p:nvPr>
        </p:nvSpPr>
        <p:spPr>
          <a:xfrm>
            <a:off x="11446714" y="6120807"/>
            <a:ext cx="353063" cy="365125"/>
          </a:xfrm>
        </p:spPr>
        <p:txBody>
          <a:bodyPr/>
          <a:lstStyle/>
          <a:p>
            <a:fld id="{BFE70AD3-B7D3-274A-9C01-2495179BC328}" type="slidenum">
              <a:rPr lang="en-GB" sz="1000" smtClean="0">
                <a:solidFill>
                  <a:schemeClr val="bg1">
                    <a:lumMod val="65000"/>
                  </a:schemeClr>
                </a:solidFill>
                <a:latin typeface="Articulat CF Light" pitchFamily="2" charset="77"/>
              </a:rPr>
              <a:t>3</a:t>
            </a:fld>
            <a:endParaRPr lang="en-GB" sz="1000" dirty="0">
              <a:solidFill>
                <a:schemeClr val="bg1">
                  <a:lumMod val="65000"/>
                </a:schemeClr>
              </a:solidFill>
              <a:latin typeface="Articulat CF Light" pitchFamily="2" charset="77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3C2712-CDCF-050C-20C7-3D968E824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632" y="2127976"/>
            <a:ext cx="6847367" cy="25530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05B590A-CCEB-9057-749F-2FD666B0F1C1}"/>
              </a:ext>
            </a:extLst>
          </p:cNvPr>
          <p:cNvSpPr txBox="1"/>
          <p:nvPr/>
        </p:nvSpPr>
        <p:spPr>
          <a:xfrm>
            <a:off x="5424047" y="1699191"/>
            <a:ext cx="6199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ATAGI Interim advice 17 April 2026 </a:t>
            </a:r>
            <a:r>
              <a:rPr lang="en-AU" b="1" dirty="0">
                <a:highlight>
                  <a:srgbClr val="FFFF00"/>
                </a:highlight>
              </a:rPr>
              <a:t>FOR OUTBREAK SETTINGS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E32E73-D416-CC6E-4276-711247FB27D1}"/>
              </a:ext>
            </a:extLst>
          </p:cNvPr>
          <p:cNvSpPr txBox="1"/>
          <p:nvPr/>
        </p:nvSpPr>
        <p:spPr>
          <a:xfrm>
            <a:off x="5231219" y="4686260"/>
            <a:ext cx="5989946" cy="1454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b="1" dirty="0">
                <a:latin typeface="Articulat CF Normal" pitchFamily="2" charset="77"/>
              </a:rPr>
              <a:t>Everyone should be UTD with </a:t>
            </a:r>
            <a:r>
              <a:rPr lang="en-US" sz="1200" b="1" dirty="0" err="1">
                <a:latin typeface="Articulat CF Normal" pitchFamily="2" charset="77"/>
              </a:rPr>
              <a:t>immunisations</a:t>
            </a:r>
            <a:r>
              <a:rPr lang="en-US" sz="1200" b="1" dirty="0">
                <a:latin typeface="Articulat CF Normal" pitchFamily="2" charset="77"/>
              </a:rPr>
              <a:t> but for adults (non-pregnant) </a:t>
            </a:r>
            <a:r>
              <a:rPr lang="en-US" sz="1200" b="1" u="sng" dirty="0">
                <a:latin typeface="Articulat CF Normal" pitchFamily="2" charset="77"/>
              </a:rPr>
              <a:t>this is not funded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200" b="1" dirty="0">
                <a:latin typeface="Articulat CF Normal" pitchFamily="2" charset="77"/>
              </a:rPr>
              <a:t>Healthcare workers or travellers to an </a:t>
            </a:r>
            <a:r>
              <a:rPr lang="en-AU" sz="1200" b="1" u="sng" dirty="0">
                <a:latin typeface="Articulat CF Normal" pitchFamily="2" charset="77"/>
              </a:rPr>
              <a:t>outbreak setting</a:t>
            </a:r>
            <a:r>
              <a:rPr lang="en-AU" sz="1200" b="1" dirty="0">
                <a:latin typeface="Articulat CF Normal" pitchFamily="2" charset="77"/>
              </a:rPr>
              <a:t> should have a booster if &gt;5 years since last vaccine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AU" sz="1200" b="1" dirty="0" err="1">
                <a:latin typeface="Articulat CF Normal" pitchFamily="2" charset="77"/>
              </a:rPr>
              <a:t>DtPa</a:t>
            </a:r>
            <a:r>
              <a:rPr lang="en-AU" sz="1200" b="1" dirty="0">
                <a:latin typeface="Articulat CF Normal" pitchFamily="2" charset="77"/>
              </a:rPr>
              <a:t> or </a:t>
            </a:r>
            <a:r>
              <a:rPr lang="en-AU" sz="1200" b="1" dirty="0" err="1">
                <a:latin typeface="Articulat CF Normal" pitchFamily="2" charset="77"/>
              </a:rPr>
              <a:t>dTPa</a:t>
            </a:r>
            <a:r>
              <a:rPr lang="en-AU" sz="1200" b="1" dirty="0">
                <a:latin typeface="Articulat CF Normal" pitchFamily="2" charset="77"/>
              </a:rPr>
              <a:t> preferred over ADT for adults</a:t>
            </a:r>
          </a:p>
        </p:txBody>
      </p:sp>
    </p:spTree>
    <p:extLst>
      <p:ext uri="{BB962C8B-B14F-4D97-AF65-F5344CB8AC3E}">
        <p14:creationId xmlns:p14="http://schemas.microsoft.com/office/powerpoint/2010/main" val="153195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DF0E78-07E9-CAB8-04C8-599E5AA13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70AD3-B7D3-274A-9C01-2495179BC328}" type="slidenum">
              <a:rPr lang="en-GB" smtClean="0"/>
              <a:t>4</a:t>
            </a:fld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64B14A5-62DE-71A6-2A92-350A470F12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11761" y="19414"/>
            <a:ext cx="10702804" cy="661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28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F5B91-FE99-23B5-1778-F08472D00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800" dirty="0">
                <a:solidFill>
                  <a:srgbClr val="AB0A0A"/>
                </a:solidFill>
                <a:latin typeface="Articulat CF Medium" pitchFamily="2" charset="77"/>
                <a:ea typeface="+mn-ea"/>
                <a:cs typeface="+mn-cs"/>
              </a:rPr>
              <a:t>Vaccination work underway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23597-52D6-D62E-4725-76C2B7CC3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</a:pPr>
            <a:r>
              <a:rPr lang="en-AU" sz="1800" dirty="0">
                <a:latin typeface="Articulat CF Normal" pitchFamily="2" charset="77"/>
              </a:rPr>
              <a:t>Training for independent AHP vaccination</a:t>
            </a:r>
          </a:p>
          <a:p>
            <a:pPr marL="742950" lvl="1" indent="-285750">
              <a:lnSpc>
                <a:spcPct val="150000"/>
              </a:lnSpc>
            </a:pPr>
            <a:r>
              <a:rPr lang="en-AU" sz="1400" dirty="0">
                <a:latin typeface="Articulat CF Normal" pitchFamily="2" charset="77"/>
              </a:rPr>
              <a:t>AHCSA course for AHPs (and if needed, RNs) 11-15 May in Adelaide</a:t>
            </a:r>
          </a:p>
          <a:p>
            <a:pPr marL="742950" lvl="1" indent="-285750">
              <a:lnSpc>
                <a:spcPct val="150000"/>
              </a:lnSpc>
            </a:pPr>
            <a:r>
              <a:rPr lang="en-AU" sz="1400" dirty="0">
                <a:latin typeface="Articulat CF Normal" pitchFamily="2" charset="77"/>
              </a:rPr>
              <a:t>Support back in clinic to supervise vaccination until competency achieved</a:t>
            </a:r>
          </a:p>
          <a:p>
            <a:pPr marL="742950" lvl="1" indent="-285750">
              <a:lnSpc>
                <a:spcPct val="150000"/>
              </a:lnSpc>
            </a:pPr>
            <a:r>
              <a:rPr lang="en-AU" sz="1400" dirty="0">
                <a:latin typeface="Articulat CF Normal" pitchFamily="2" charset="77"/>
              </a:rPr>
              <a:t>Governance support to vaccinate independently under the Vaccine Code</a:t>
            </a:r>
          </a:p>
          <a:p>
            <a:pPr marL="285750" indent="-285750">
              <a:lnSpc>
                <a:spcPct val="150000"/>
              </a:lnSpc>
            </a:pPr>
            <a:r>
              <a:rPr lang="en-AU" sz="1800" dirty="0">
                <a:latin typeface="Articulat CF Normal" pitchFamily="2" charset="77"/>
              </a:rPr>
              <a:t>Vaccine hesitancy campaign</a:t>
            </a:r>
          </a:p>
          <a:p>
            <a:pPr marL="285750" indent="-285750">
              <a:lnSpc>
                <a:spcPct val="150000"/>
              </a:lnSpc>
            </a:pPr>
            <a:r>
              <a:rPr lang="en-AU" sz="1800" dirty="0">
                <a:latin typeface="Articulat CF Normal" pitchFamily="2" charset="77"/>
              </a:rPr>
              <a:t>Vaccine hesitancy training for staff</a:t>
            </a:r>
          </a:p>
          <a:p>
            <a:pPr marL="285750" indent="-285750">
              <a:lnSpc>
                <a:spcPct val="150000"/>
              </a:lnSpc>
            </a:pPr>
            <a:r>
              <a:rPr lang="en-AU" sz="1800" dirty="0">
                <a:latin typeface="Articulat CF Normal" pitchFamily="2" charset="77"/>
              </a:rPr>
              <a:t>Resources – advice from members on what would be helpful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E12A0D-B9CD-1F0A-DE6C-92191A4FC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70AD3-B7D3-274A-9C01-2495179BC32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893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34C12-7BC3-7E0B-2BE9-2B50E49C4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800" dirty="0">
                <a:solidFill>
                  <a:srgbClr val="AB0A0A"/>
                </a:solidFill>
                <a:latin typeface="Articulat CF Medium" pitchFamily="2" charset="77"/>
                <a:ea typeface="+mn-ea"/>
                <a:cs typeface="+mn-cs"/>
              </a:rPr>
              <a:t>For awareness, treatment guidelines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0ABA8-0AA9-B890-A1FB-FE9F570F3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ACDC has developed an interim guideline (attached to email)</a:t>
            </a:r>
          </a:p>
          <a:p>
            <a:r>
              <a:rPr lang="en-AU" dirty="0"/>
              <a:t>NT has a treatment guideline </a:t>
            </a:r>
            <a:r>
              <a:rPr lang="en-US" dirty="0">
                <a:hlinkClick r:id="rId3"/>
              </a:rPr>
              <a:t>Clinical management of diphtheria for primary care in the Northern Territory: Interim guideline</a:t>
            </a:r>
            <a:r>
              <a:rPr lang="en-US" dirty="0"/>
              <a:t>   </a:t>
            </a:r>
          </a:p>
          <a:p>
            <a:r>
              <a:rPr lang="en-US" dirty="0"/>
              <a:t>CDNA is preparing guidance on Public Health management</a:t>
            </a:r>
          </a:p>
          <a:p>
            <a:r>
              <a:rPr lang="en-US" dirty="0"/>
              <a:t>ATAGI will provide further guidance on vaccination</a:t>
            </a:r>
          </a:p>
          <a:p>
            <a:r>
              <a:rPr lang="en-US" dirty="0"/>
              <a:t>No SA specific guidance at this stage but development has commenced, PH Alert suggests:</a:t>
            </a:r>
          </a:p>
          <a:p>
            <a:pPr lvl="1"/>
            <a:r>
              <a:rPr lang="en-US" dirty="0"/>
              <a:t>Test all suspected cases, azithromycin for cases, cover wounds, contact tracing via CDCB (e.g. isolation, testing, antibiotic prophylaxis, vaccination)</a:t>
            </a:r>
          </a:p>
          <a:p>
            <a:r>
              <a:rPr lang="en-US" dirty="0"/>
              <a:t>DAT 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33D591-3BBD-347A-A33E-A28917B7C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70AD3-B7D3-274A-9C01-2495179BC32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36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4391D-D90F-E444-E6FC-155458126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en-AU" sz="4800" dirty="0">
                <a:solidFill>
                  <a:srgbClr val="AB0A0A"/>
                </a:solidFill>
                <a:latin typeface="Articulat CF Medium" pitchFamily="2" charset="77"/>
                <a:ea typeface="+mn-ea"/>
                <a:cs typeface="+mn-cs"/>
              </a:rPr>
              <a:t>Focus 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F2451-46C8-B442-7A0F-D12E54C9DE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sz="2000" dirty="0">
                <a:latin typeface="Articulat CF Normal" pitchFamily="2" charset="77"/>
              </a:rPr>
              <a:t>Testing and treating cases as quickly as possible – contact and droplet precautions, social distancing in clinics for people who are sick with sore throat</a:t>
            </a:r>
          </a:p>
          <a:p>
            <a:r>
              <a:rPr lang="en-AU" sz="2000" dirty="0">
                <a:latin typeface="Articulat CF Normal" pitchFamily="2" charset="77"/>
              </a:rPr>
              <a:t>Notification of CDCB if positive</a:t>
            </a:r>
          </a:p>
          <a:p>
            <a:r>
              <a:rPr lang="en-AU" sz="2000" dirty="0">
                <a:latin typeface="Articulat CF Normal" pitchFamily="2" charset="77"/>
              </a:rPr>
              <a:t>Ensuring kids UTD with vaccinations and on time</a:t>
            </a:r>
          </a:p>
          <a:p>
            <a:r>
              <a:rPr lang="en-AU" sz="2000" dirty="0">
                <a:latin typeface="Articulat CF Normal" pitchFamily="2" charset="77"/>
              </a:rPr>
              <a:t>Consider more staff being trained in May course in vaccination 11-15</a:t>
            </a:r>
            <a:r>
              <a:rPr lang="en-AU" sz="2000" baseline="30000" dirty="0">
                <a:latin typeface="Articulat CF Normal" pitchFamily="2" charset="77"/>
              </a:rPr>
              <a:t>th </a:t>
            </a:r>
            <a:r>
              <a:rPr lang="en-AU" sz="2000" dirty="0">
                <a:latin typeface="Articulat CF Normal" pitchFamily="2" charset="77"/>
              </a:rPr>
              <a:t>and any governance update required</a:t>
            </a:r>
          </a:p>
          <a:p>
            <a:r>
              <a:rPr lang="en-AU" sz="2000" dirty="0">
                <a:latin typeface="Articulat CF Normal" pitchFamily="2" charset="77"/>
              </a:rPr>
              <a:t>Keeping updated through weekly meeting on new developments.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50E550-D35E-C633-2784-1B5E7663B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70AD3-B7D3-274A-9C01-2495179BC32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2132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5994679-07be-49e9-aaa9-ff6b00492dac" xsi:nil="true"/>
    <lcf76f155ced4ddcb4097134ff3c332f xmlns="4bc913d7-9181-44a6-925a-3bd9fc4568d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EF13C4D3B042438FBFCFE53B740BB3" ma:contentTypeVersion="17" ma:contentTypeDescription="Create a new document." ma:contentTypeScope="" ma:versionID="9ba791c29013662b88023c7265c54b6a">
  <xsd:schema xmlns:xsd="http://www.w3.org/2001/XMLSchema" xmlns:xs="http://www.w3.org/2001/XMLSchema" xmlns:p="http://schemas.microsoft.com/office/2006/metadata/properties" xmlns:ns2="4bc913d7-9181-44a6-925a-3bd9fc4568d7" xmlns:ns3="c5994679-07be-49e9-aaa9-ff6b00492dac" targetNamespace="http://schemas.microsoft.com/office/2006/metadata/properties" ma:root="true" ma:fieldsID="4486f7bd5192542d4fe1acfe67ef907a" ns2:_="" ns3:_="">
    <xsd:import namespace="4bc913d7-9181-44a6-925a-3bd9fc4568d7"/>
    <xsd:import namespace="c5994679-07be-49e9-aaa9-ff6b00492da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bc913d7-9181-44a6-925a-3bd9fc4568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86e62245-3be4-4f8b-af69-e01b8f4762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994679-07be-49e9-aaa9-ff6b00492dac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bcfbc41-1db0-4cd2-8d53-b874e2fcb583}" ma:internalName="TaxCatchAll" ma:showField="CatchAllData" ma:web="c5994679-07be-49e9-aaa9-ff6b00492d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A129F6-4BB2-48D4-9275-B2BCBC4E31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F1B0810-DCC0-43A2-BE05-C7F84A1747A6}">
  <ds:schemaRefs>
    <ds:schemaRef ds:uri="http://purl.org/dc/dcmitype/"/>
    <ds:schemaRef ds:uri="http://schemas.microsoft.com/office/2006/documentManagement/types"/>
    <ds:schemaRef ds:uri="4bc913d7-9181-44a6-925a-3bd9fc4568d7"/>
    <ds:schemaRef ds:uri="http://schemas.openxmlformats.org/package/2006/metadata/core-properties"/>
    <ds:schemaRef ds:uri="http://purl.org/dc/terms/"/>
    <ds:schemaRef ds:uri="http://schemas.microsoft.com/office/2006/metadata/properties"/>
    <ds:schemaRef ds:uri="c5994679-07be-49e9-aaa9-ff6b00492dac"/>
    <ds:schemaRef ds:uri="http://www.w3.org/XML/1998/namespace"/>
    <ds:schemaRef ds:uri="http://schemas.microsoft.com/office/infopath/2007/PartnerControl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73D46B9A-FCF4-46B6-8E2D-8687784C60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bc913d7-9181-44a6-925a-3bd9fc4568d7"/>
    <ds:schemaRef ds:uri="c5994679-07be-49e9-aaa9-ff6b00492d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2089</TotalTime>
  <Words>514</Words>
  <Application>Microsoft Office PowerPoint</Application>
  <PresentationFormat>Widescreen</PresentationFormat>
  <Paragraphs>57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Articulat CF Light</vt:lpstr>
      <vt:lpstr>Articulat CF Normal</vt:lpstr>
      <vt:lpstr>Articulat CF Medium</vt:lpstr>
      <vt:lpstr>Calibri</vt:lpstr>
      <vt:lpstr>Arial</vt:lpstr>
      <vt:lpstr>Articulat CF Demi Bold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Vaccination work underway</vt:lpstr>
      <vt:lpstr>For awareness, treatment guidelines</vt:lpstr>
      <vt:lpstr>Focus 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Whitelum</dc:creator>
  <cp:lastModifiedBy>Katina D'Onise</cp:lastModifiedBy>
  <cp:revision>48</cp:revision>
  <cp:lastPrinted>2026-04-22T23:19:11Z</cp:lastPrinted>
  <dcterms:created xsi:type="dcterms:W3CDTF">2021-06-07T00:57:39Z</dcterms:created>
  <dcterms:modified xsi:type="dcterms:W3CDTF">2026-04-23T04:21:27Z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0x010100C5EF13C4D3B042438FBFCFE53B740BB3</vt:lpwstr>
  </property>
  <property fmtid="{D5CDD505-2E9C-101B-9397-08002B2CF9AE}" pid="3" name="MediaServiceImageTags">
    <vt:lpwstr/>
  </property>
</Properties>
</file>