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8" r:id="rId4"/>
    <p:sldId id="259" r:id="rId5"/>
    <p:sldId id="309" r:id="rId6"/>
    <p:sldId id="310" r:id="rId7"/>
    <p:sldId id="311" r:id="rId8"/>
    <p:sldId id="260" r:id="rId9"/>
    <p:sldId id="261" r:id="rId10"/>
    <p:sldId id="262" r:id="rId11"/>
    <p:sldId id="263" r:id="rId12"/>
    <p:sldId id="264" r:id="rId13"/>
    <p:sldId id="312" r:id="rId14"/>
    <p:sldId id="313" r:id="rId15"/>
    <p:sldId id="31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315" r:id="rId24"/>
    <p:sldId id="316" r:id="rId25"/>
    <p:sldId id="317" r:id="rId26"/>
    <p:sldId id="318" r:id="rId27"/>
    <p:sldId id="272" r:id="rId28"/>
    <p:sldId id="273" r:id="rId29"/>
    <p:sldId id="319" r:id="rId30"/>
    <p:sldId id="320" r:id="rId31"/>
    <p:sldId id="321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322" r:id="rId43"/>
    <p:sldId id="284" r:id="rId44"/>
    <p:sldId id="285" r:id="rId45"/>
    <p:sldId id="323" r:id="rId46"/>
    <p:sldId id="286" r:id="rId47"/>
    <p:sldId id="287" r:id="rId48"/>
    <p:sldId id="288" r:id="rId49"/>
    <p:sldId id="289" r:id="rId50"/>
    <p:sldId id="324" r:id="rId51"/>
    <p:sldId id="353" r:id="rId52"/>
    <p:sldId id="290" r:id="rId53"/>
    <p:sldId id="291" r:id="rId54"/>
    <p:sldId id="326" r:id="rId55"/>
    <p:sldId id="325" r:id="rId56"/>
    <p:sldId id="327" r:id="rId57"/>
    <p:sldId id="328" r:id="rId58"/>
    <p:sldId id="292" r:id="rId59"/>
    <p:sldId id="293" r:id="rId60"/>
    <p:sldId id="329" r:id="rId61"/>
    <p:sldId id="330" r:id="rId62"/>
    <p:sldId id="294" r:id="rId63"/>
    <p:sldId id="295" r:id="rId64"/>
    <p:sldId id="331" r:id="rId65"/>
    <p:sldId id="296" r:id="rId66"/>
    <p:sldId id="332" r:id="rId67"/>
    <p:sldId id="297" r:id="rId68"/>
    <p:sldId id="333" r:id="rId69"/>
    <p:sldId id="298" r:id="rId70"/>
    <p:sldId id="299" r:id="rId71"/>
    <p:sldId id="300" r:id="rId72"/>
    <p:sldId id="334" r:id="rId73"/>
    <p:sldId id="335" r:id="rId74"/>
    <p:sldId id="336" r:id="rId75"/>
    <p:sldId id="337" r:id="rId76"/>
    <p:sldId id="338" r:id="rId77"/>
    <p:sldId id="339" r:id="rId78"/>
    <p:sldId id="301" r:id="rId79"/>
    <p:sldId id="302" r:id="rId80"/>
    <p:sldId id="303" r:id="rId81"/>
    <p:sldId id="340" r:id="rId82"/>
    <p:sldId id="341" r:id="rId83"/>
    <p:sldId id="342" r:id="rId84"/>
    <p:sldId id="304" r:id="rId85"/>
    <p:sldId id="343" r:id="rId86"/>
    <p:sldId id="344" r:id="rId87"/>
    <p:sldId id="345" r:id="rId88"/>
    <p:sldId id="346" r:id="rId89"/>
    <p:sldId id="305" r:id="rId90"/>
    <p:sldId id="347" r:id="rId91"/>
    <p:sldId id="348" r:id="rId92"/>
    <p:sldId id="306" r:id="rId93"/>
    <p:sldId id="349" r:id="rId94"/>
    <p:sldId id="350" r:id="rId95"/>
    <p:sldId id="351" r:id="rId96"/>
    <p:sldId id="307" r:id="rId97"/>
    <p:sldId id="352" r:id="rId98"/>
    <p:sldId id="308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8A2A6B4-518F-46A4-B2DF-339EC16E926A}" type="datetimeFigureOut">
              <a:rPr lang="en-GB" smtClean="0"/>
              <a:pPr/>
              <a:t>07/09/2016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8F40DD5-AC89-44DB-8BB0-9C46EBBA441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Skin Diseases in the Top End – Hints for Diagnosis and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 Jenny Menz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Topical </a:t>
            </a:r>
            <a:r>
              <a:rPr lang="en-GB" dirty="0" err="1" smtClean="0"/>
              <a:t>antifungals</a:t>
            </a:r>
            <a:r>
              <a:rPr lang="en-GB" dirty="0" smtClean="0"/>
              <a:t> – </a:t>
            </a:r>
            <a:r>
              <a:rPr lang="en-GB" dirty="0" err="1" smtClean="0"/>
              <a:t>Terbinafine</a:t>
            </a:r>
            <a:r>
              <a:rPr lang="en-GB" dirty="0" smtClean="0"/>
              <a:t> 1% cream superior as fungicidal. All others </a:t>
            </a:r>
            <a:r>
              <a:rPr lang="en-GB" dirty="0" err="1" smtClean="0"/>
              <a:t>fungistatic</a:t>
            </a:r>
            <a:r>
              <a:rPr lang="en-GB" dirty="0" smtClean="0"/>
              <a:t>.</a:t>
            </a:r>
          </a:p>
          <a:p>
            <a:r>
              <a:rPr lang="en-GB" dirty="0" smtClean="0"/>
              <a:t>Available as RPBS and Authority 2354 &amp; 3243</a:t>
            </a:r>
          </a:p>
          <a:p>
            <a:r>
              <a:rPr lang="en-GB" dirty="0" err="1" smtClean="0"/>
              <a:t>Lamisil</a:t>
            </a:r>
            <a:r>
              <a:rPr lang="en-GB" dirty="0" smtClean="0"/>
              <a:t> </a:t>
            </a:r>
            <a:r>
              <a:rPr lang="en-GB" dirty="0" err="1" smtClean="0"/>
              <a:t>Dermgel</a:t>
            </a:r>
            <a:r>
              <a:rPr lang="en-GB" dirty="0" smtClean="0"/>
              <a:t> excellent for </a:t>
            </a:r>
            <a:r>
              <a:rPr lang="en-GB" dirty="0" err="1" smtClean="0"/>
              <a:t>interdigital</a:t>
            </a:r>
            <a:r>
              <a:rPr lang="en-GB" dirty="0" smtClean="0"/>
              <a:t> </a:t>
            </a:r>
            <a:r>
              <a:rPr lang="en-GB" dirty="0" err="1" smtClean="0"/>
              <a:t>tinea</a:t>
            </a:r>
            <a:endParaRPr lang="en-GB" dirty="0" smtClean="0"/>
          </a:p>
          <a:p>
            <a:r>
              <a:rPr lang="en-GB" dirty="0" smtClean="0"/>
              <a:t>Azoles second line – </a:t>
            </a:r>
            <a:r>
              <a:rPr lang="en-GB" dirty="0" err="1" smtClean="0"/>
              <a:t>Miconazole</a:t>
            </a:r>
            <a:r>
              <a:rPr lang="en-GB" dirty="0" smtClean="0"/>
              <a:t>, </a:t>
            </a:r>
            <a:r>
              <a:rPr lang="en-GB" dirty="0" err="1" smtClean="0"/>
              <a:t>Clotrimazole</a:t>
            </a:r>
            <a:r>
              <a:rPr lang="en-GB" dirty="0" smtClean="0"/>
              <a:t> and </a:t>
            </a:r>
            <a:r>
              <a:rPr lang="en-GB" dirty="0" err="1" smtClean="0"/>
              <a:t>Ketoconazole</a:t>
            </a:r>
            <a:r>
              <a:rPr lang="en-GB" dirty="0" smtClean="0"/>
              <a:t> cream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/>
              <a:t>C</a:t>
            </a:r>
            <a:r>
              <a:rPr lang="en-GB" dirty="0" err="1" smtClean="0"/>
              <a:t>orporis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Body </a:t>
            </a:r>
            <a:r>
              <a:rPr lang="en-GB" dirty="0" err="1" smtClean="0"/>
              <a:t>tinea</a:t>
            </a:r>
            <a:r>
              <a:rPr lang="en-GB" dirty="0" smtClean="0"/>
              <a:t> – DD </a:t>
            </a:r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r>
              <a:rPr lang="en-GB" dirty="0" smtClean="0"/>
              <a:t> and Psoriasis – usually </a:t>
            </a:r>
            <a:r>
              <a:rPr lang="en-GB" dirty="0" err="1" smtClean="0"/>
              <a:t>Trichophyton</a:t>
            </a:r>
            <a:r>
              <a:rPr lang="en-GB" dirty="0" smtClean="0"/>
              <a:t> </a:t>
            </a:r>
            <a:r>
              <a:rPr lang="en-GB" dirty="0" err="1" smtClean="0"/>
              <a:t>rubrum</a:t>
            </a:r>
            <a:endParaRPr lang="en-GB" dirty="0" smtClean="0"/>
          </a:p>
          <a:p>
            <a:r>
              <a:rPr lang="en-GB" dirty="0" smtClean="0"/>
              <a:t>Groin </a:t>
            </a:r>
            <a:r>
              <a:rPr lang="en-GB" dirty="0" err="1" smtClean="0"/>
              <a:t>tinea</a:t>
            </a:r>
            <a:r>
              <a:rPr lang="en-GB" dirty="0" smtClean="0"/>
              <a:t> – DD </a:t>
            </a:r>
            <a:r>
              <a:rPr lang="en-GB" dirty="0" err="1" smtClean="0"/>
              <a:t>Intertrigo</a:t>
            </a:r>
            <a:r>
              <a:rPr lang="en-GB" dirty="0" smtClean="0"/>
              <a:t> and Psoriasis</a:t>
            </a:r>
          </a:p>
          <a:p>
            <a:r>
              <a:rPr lang="en-GB" dirty="0" err="1" smtClean="0"/>
              <a:t>Interdigital</a:t>
            </a:r>
            <a:r>
              <a:rPr lang="en-GB" dirty="0" smtClean="0"/>
              <a:t> </a:t>
            </a:r>
            <a:r>
              <a:rPr lang="en-GB" dirty="0" err="1" smtClean="0"/>
              <a:t>tinea</a:t>
            </a:r>
            <a:r>
              <a:rPr lang="en-GB" dirty="0" smtClean="0"/>
              <a:t> – DD Macerated </a:t>
            </a:r>
            <a:r>
              <a:rPr lang="en-GB" dirty="0" err="1" smtClean="0"/>
              <a:t>toewebs</a:t>
            </a:r>
            <a:endParaRPr lang="en-GB" dirty="0" smtClean="0"/>
          </a:p>
          <a:p>
            <a:r>
              <a:rPr lang="en-GB" dirty="0" err="1" smtClean="0"/>
              <a:t>Tinea</a:t>
            </a:r>
            <a:r>
              <a:rPr lang="en-GB" dirty="0" smtClean="0"/>
              <a:t> of the palms and soles – DD psoriasis. If vesicular remember </a:t>
            </a:r>
            <a:r>
              <a:rPr lang="en-GB" dirty="0" err="1" smtClean="0"/>
              <a:t>Trichophyton</a:t>
            </a:r>
            <a:r>
              <a:rPr lang="en-GB" dirty="0" smtClean="0"/>
              <a:t> </a:t>
            </a:r>
            <a:r>
              <a:rPr lang="en-GB" dirty="0" err="1" smtClean="0"/>
              <a:t>Mentagrophytes</a:t>
            </a:r>
            <a:r>
              <a:rPr lang="en-GB" dirty="0" smtClean="0"/>
              <a:t> – granular version. Take blister lid for culture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Corporis</a:t>
            </a:r>
            <a:r>
              <a:rPr lang="en-GB" dirty="0" smtClean="0"/>
              <a:t> - Clinical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of the finger and toenails</a:t>
            </a:r>
          </a:p>
          <a:p>
            <a:r>
              <a:rPr lang="en-GB" dirty="0" smtClean="0"/>
              <a:t>Causes destruction of nail plate, </a:t>
            </a:r>
            <a:r>
              <a:rPr lang="en-GB" dirty="0" err="1" smtClean="0"/>
              <a:t>onycholysis</a:t>
            </a:r>
            <a:r>
              <a:rPr lang="en-GB" dirty="0" smtClean="0"/>
              <a:t> and white patches in the nail.</a:t>
            </a:r>
          </a:p>
          <a:p>
            <a:r>
              <a:rPr lang="en-GB" dirty="0" smtClean="0"/>
              <a:t>Great toenail often affected only.</a:t>
            </a:r>
          </a:p>
          <a:p>
            <a:r>
              <a:rPr lang="en-GB" dirty="0" smtClean="0"/>
              <a:t>Often occurs after trauma</a:t>
            </a:r>
          </a:p>
          <a:p>
            <a:r>
              <a:rPr lang="en-GB" dirty="0" smtClean="0"/>
              <a:t>Usually painless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Unguim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9" name="Picture 3" descr="D:\Users\Peter Menz\Pictures\Aboriginal pics\DSC00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D:\Users\Peter Menz\Pictures\Aboriginal pics\DSC00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0" y="0"/>
            <a:ext cx="9361040" cy="7020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Spreads from nail to nail</a:t>
            </a:r>
          </a:p>
          <a:p>
            <a:r>
              <a:rPr lang="en-GB" dirty="0" smtClean="0"/>
              <a:t>Two foot one hand picture</a:t>
            </a:r>
          </a:p>
          <a:p>
            <a:r>
              <a:rPr lang="en-GB" dirty="0" smtClean="0"/>
              <a:t>Usually dominant hand</a:t>
            </a:r>
          </a:p>
          <a:p>
            <a:r>
              <a:rPr lang="en-GB" dirty="0" smtClean="0"/>
              <a:t>Beware the nail polish!</a:t>
            </a:r>
          </a:p>
          <a:p>
            <a:r>
              <a:rPr lang="en-GB" dirty="0" smtClean="0"/>
              <a:t>DD Psoriasis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Unguim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Scrapings best taken from crumbly area or white patches</a:t>
            </a:r>
          </a:p>
          <a:p>
            <a:r>
              <a:rPr lang="en-GB" dirty="0" smtClean="0"/>
              <a:t>Often false negative results and need repeat scrapings</a:t>
            </a:r>
          </a:p>
          <a:p>
            <a:r>
              <a:rPr lang="en-GB" dirty="0" smtClean="0"/>
              <a:t>Look for </a:t>
            </a:r>
            <a:r>
              <a:rPr lang="en-GB" dirty="0" err="1" smtClean="0"/>
              <a:t>tinea</a:t>
            </a:r>
            <a:r>
              <a:rPr lang="en-GB" dirty="0" smtClean="0"/>
              <a:t> elsewhere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Unguim</a:t>
            </a:r>
            <a:r>
              <a:rPr lang="en-GB" dirty="0" smtClean="0"/>
              <a:t> - Diagnosis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Oral </a:t>
            </a:r>
            <a:r>
              <a:rPr lang="en-GB" dirty="0" err="1" smtClean="0"/>
              <a:t>antifungals</a:t>
            </a:r>
            <a:r>
              <a:rPr lang="en-GB" dirty="0" smtClean="0"/>
              <a:t> best.</a:t>
            </a:r>
          </a:p>
          <a:p>
            <a:r>
              <a:rPr lang="en-GB" dirty="0" err="1" smtClean="0"/>
              <a:t>Griseofulvin</a:t>
            </a:r>
            <a:r>
              <a:rPr lang="en-GB" dirty="0" smtClean="0"/>
              <a:t> – headaches and </a:t>
            </a:r>
            <a:r>
              <a:rPr lang="en-GB" dirty="0" err="1" smtClean="0"/>
              <a:t>antabuse</a:t>
            </a:r>
            <a:r>
              <a:rPr lang="en-GB" dirty="0" smtClean="0"/>
              <a:t> effect. Best taken at night time.</a:t>
            </a:r>
          </a:p>
          <a:p>
            <a:r>
              <a:rPr lang="en-GB" dirty="0" err="1" smtClean="0"/>
              <a:t>Terbinafine</a:t>
            </a:r>
            <a:r>
              <a:rPr lang="en-GB" dirty="0" smtClean="0"/>
              <a:t> – on authority.</a:t>
            </a:r>
          </a:p>
          <a:p>
            <a:r>
              <a:rPr lang="en-GB" dirty="0" smtClean="0"/>
              <a:t>Early work on weekly stat doses.</a:t>
            </a:r>
          </a:p>
          <a:p>
            <a:r>
              <a:rPr lang="en-GB" dirty="0" smtClean="0"/>
              <a:t>Always needs 3 months of treatment.</a:t>
            </a:r>
          </a:p>
          <a:p>
            <a:r>
              <a:rPr lang="en-GB" dirty="0" smtClean="0"/>
              <a:t>Liver function tests before and at 4 weeks.</a:t>
            </a:r>
          </a:p>
          <a:p>
            <a:r>
              <a:rPr lang="en-GB" dirty="0" smtClean="0"/>
              <a:t>Avoid alcohol</a:t>
            </a:r>
          </a:p>
          <a:p>
            <a:r>
              <a:rPr lang="en-GB" dirty="0" smtClean="0"/>
              <a:t>Taste distortion can occur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Unguim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Toenails take 12 months to grow out</a:t>
            </a:r>
          </a:p>
          <a:p>
            <a:r>
              <a:rPr lang="en-GB" dirty="0" smtClean="0"/>
              <a:t>Finger nails take 6 months to grow out.</a:t>
            </a:r>
          </a:p>
          <a:p>
            <a:r>
              <a:rPr lang="en-GB" dirty="0" smtClean="0"/>
              <a:t>Topical Treatments rarely successful  - </a:t>
            </a:r>
            <a:r>
              <a:rPr lang="en-GB" dirty="0" err="1" smtClean="0"/>
              <a:t>Loceryl</a:t>
            </a:r>
            <a:r>
              <a:rPr lang="en-GB" dirty="0" smtClean="0"/>
              <a:t>, </a:t>
            </a:r>
            <a:r>
              <a:rPr lang="en-GB" dirty="0" err="1" smtClean="0"/>
              <a:t>Daktarin</a:t>
            </a:r>
            <a:r>
              <a:rPr lang="en-GB" dirty="0" smtClean="0"/>
              <a:t> tincture and </a:t>
            </a:r>
            <a:r>
              <a:rPr lang="en-GB" dirty="0" err="1" smtClean="0"/>
              <a:t>Lamisil</a:t>
            </a:r>
            <a:r>
              <a:rPr lang="en-GB" dirty="0" smtClean="0"/>
              <a:t> </a:t>
            </a:r>
            <a:r>
              <a:rPr lang="en-GB" dirty="0" err="1" smtClean="0"/>
              <a:t>Dermgel</a:t>
            </a:r>
            <a:endParaRPr lang="en-GB" dirty="0" smtClean="0"/>
          </a:p>
          <a:p>
            <a:r>
              <a:rPr lang="en-GB" dirty="0" smtClean="0"/>
              <a:t>Always trim nails short</a:t>
            </a:r>
          </a:p>
          <a:p>
            <a:r>
              <a:rPr lang="en-GB" dirty="0" smtClean="0"/>
              <a:t>Be aware of the risk of cross infection from nail trimming instruments</a:t>
            </a:r>
          </a:p>
          <a:p>
            <a:r>
              <a:rPr lang="en-GB" dirty="0" smtClean="0"/>
              <a:t>Can be </a:t>
            </a:r>
            <a:r>
              <a:rPr lang="en-GB" dirty="0" err="1" smtClean="0"/>
              <a:t>reinfected</a:t>
            </a:r>
            <a:r>
              <a:rPr lang="en-GB" dirty="0" smtClean="0"/>
              <a:t> at any time in the future so thongs in wet areas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Unguim</a:t>
            </a:r>
            <a:r>
              <a:rPr lang="en-GB" dirty="0" smtClean="0"/>
              <a:t> Treatment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Fungal</a:t>
            </a:r>
          </a:p>
          <a:p>
            <a:r>
              <a:rPr lang="en-GB" dirty="0" smtClean="0"/>
              <a:t>Yeast</a:t>
            </a:r>
          </a:p>
          <a:p>
            <a:r>
              <a:rPr lang="en-GB" dirty="0" smtClean="0"/>
              <a:t>Bacterial</a:t>
            </a:r>
          </a:p>
          <a:p>
            <a:r>
              <a:rPr lang="en-GB" dirty="0" smtClean="0"/>
              <a:t>Viral</a:t>
            </a:r>
          </a:p>
          <a:p>
            <a:r>
              <a:rPr lang="en-GB" dirty="0" smtClean="0"/>
              <a:t>Scabies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Skin Infections</a:t>
            </a: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Extremely common in the top end</a:t>
            </a:r>
          </a:p>
          <a:p>
            <a:r>
              <a:rPr lang="en-GB" dirty="0" smtClean="0"/>
              <a:t>Two clinical types</a:t>
            </a:r>
          </a:p>
          <a:p>
            <a:r>
              <a:rPr lang="en-GB" dirty="0" err="1" smtClean="0"/>
              <a:t>Trichophyton</a:t>
            </a:r>
            <a:r>
              <a:rPr lang="en-GB" dirty="0" smtClean="0"/>
              <a:t> </a:t>
            </a:r>
            <a:r>
              <a:rPr lang="en-GB" dirty="0" err="1" smtClean="0"/>
              <a:t>Tonsurans</a:t>
            </a:r>
            <a:endParaRPr lang="en-GB" dirty="0" smtClean="0"/>
          </a:p>
          <a:p>
            <a:r>
              <a:rPr lang="en-GB" dirty="0" err="1" smtClean="0"/>
              <a:t>Inlammatory</a:t>
            </a:r>
            <a:r>
              <a:rPr lang="en-GB" dirty="0" smtClean="0"/>
              <a:t> </a:t>
            </a:r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– </a:t>
            </a:r>
            <a:r>
              <a:rPr lang="en-GB" dirty="0" err="1" smtClean="0"/>
              <a:t>Kerion</a:t>
            </a:r>
            <a:r>
              <a:rPr lang="en-GB" dirty="0" smtClean="0"/>
              <a:t>. Usually a soil </a:t>
            </a:r>
            <a:r>
              <a:rPr lang="en-GB" dirty="0" err="1" smtClean="0"/>
              <a:t>tinea</a:t>
            </a:r>
            <a:r>
              <a:rPr lang="en-GB" dirty="0" smtClean="0"/>
              <a:t> or </a:t>
            </a:r>
            <a:r>
              <a:rPr lang="en-GB" dirty="0" err="1" smtClean="0"/>
              <a:t>Microsporum</a:t>
            </a:r>
            <a:r>
              <a:rPr lang="en-GB" dirty="0" smtClean="0"/>
              <a:t> </a:t>
            </a:r>
            <a:r>
              <a:rPr lang="en-GB" dirty="0" err="1" smtClean="0"/>
              <a:t>canis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- Diagnosis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Common in children of Indigenous origin</a:t>
            </a:r>
          </a:p>
          <a:p>
            <a:r>
              <a:rPr lang="en-GB" dirty="0" smtClean="0"/>
              <a:t>Diffuse scaling Dandruff like scalp involvement with or without hair loss</a:t>
            </a:r>
          </a:p>
          <a:p>
            <a:r>
              <a:rPr lang="en-GB" dirty="0" smtClean="0"/>
              <a:t>Usually asymptomatic.</a:t>
            </a:r>
          </a:p>
          <a:p>
            <a:r>
              <a:rPr lang="en-GB" dirty="0" smtClean="0"/>
              <a:t>Sometimes responds to </a:t>
            </a:r>
            <a:r>
              <a:rPr lang="en-GB" dirty="0" err="1" smtClean="0"/>
              <a:t>Selsun</a:t>
            </a:r>
            <a:r>
              <a:rPr lang="en-GB" dirty="0" smtClean="0"/>
              <a:t> gold or </a:t>
            </a:r>
            <a:r>
              <a:rPr lang="en-GB" dirty="0" err="1" smtClean="0"/>
              <a:t>Nizoral</a:t>
            </a:r>
            <a:r>
              <a:rPr lang="en-GB" dirty="0" smtClean="0"/>
              <a:t> shampoo.</a:t>
            </a:r>
          </a:p>
          <a:p>
            <a:r>
              <a:rPr lang="en-GB" dirty="0" smtClean="0"/>
              <a:t>Often needs oral </a:t>
            </a:r>
            <a:r>
              <a:rPr lang="en-GB" dirty="0" err="1" smtClean="0"/>
              <a:t>Terbinafine</a:t>
            </a:r>
            <a:endParaRPr lang="en-GB" dirty="0" smtClean="0"/>
          </a:p>
          <a:p>
            <a:r>
              <a:rPr lang="en-GB" dirty="0" smtClean="0"/>
              <a:t>Can progress to scarring hair loss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– </a:t>
            </a:r>
            <a:r>
              <a:rPr lang="en-GB" dirty="0" err="1" smtClean="0"/>
              <a:t>Trichophyton</a:t>
            </a:r>
            <a:r>
              <a:rPr lang="en-GB" dirty="0" smtClean="0"/>
              <a:t> </a:t>
            </a:r>
            <a:r>
              <a:rPr lang="en-GB" dirty="0" err="1" smtClean="0"/>
              <a:t>Tonsurans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Kerion</a:t>
            </a:r>
            <a:r>
              <a:rPr lang="en-GB" dirty="0" smtClean="0"/>
              <a:t> – Severe </a:t>
            </a:r>
            <a:r>
              <a:rPr lang="en-GB" dirty="0" err="1" smtClean="0"/>
              <a:t>inlammatory</a:t>
            </a:r>
            <a:r>
              <a:rPr lang="en-GB" dirty="0" smtClean="0"/>
              <a:t> plaque with hair destruction. May be misdiagnosed as Bacterial infection.</a:t>
            </a:r>
          </a:p>
          <a:p>
            <a:r>
              <a:rPr lang="en-GB" dirty="0" smtClean="0"/>
              <a:t>Common causes – </a:t>
            </a:r>
            <a:r>
              <a:rPr lang="en-GB" dirty="0" err="1" smtClean="0"/>
              <a:t>Microsporum</a:t>
            </a:r>
            <a:r>
              <a:rPr lang="en-GB" dirty="0" smtClean="0"/>
              <a:t> </a:t>
            </a:r>
            <a:r>
              <a:rPr lang="en-GB" dirty="0" err="1" smtClean="0"/>
              <a:t>canis</a:t>
            </a:r>
            <a:r>
              <a:rPr lang="en-GB" dirty="0" smtClean="0"/>
              <a:t> – look for ringworm elsewhere.</a:t>
            </a:r>
          </a:p>
          <a:p>
            <a:r>
              <a:rPr lang="en-GB" dirty="0" err="1" smtClean="0"/>
              <a:t>Microsporum</a:t>
            </a:r>
            <a:r>
              <a:rPr lang="en-GB" dirty="0" smtClean="0"/>
              <a:t> </a:t>
            </a:r>
            <a:r>
              <a:rPr lang="en-GB" dirty="0" err="1" smtClean="0"/>
              <a:t>gypseum</a:t>
            </a:r>
            <a:r>
              <a:rPr lang="en-GB" dirty="0" smtClean="0"/>
              <a:t> – usually follows injury</a:t>
            </a:r>
          </a:p>
          <a:p>
            <a:r>
              <a:rPr lang="en-GB" dirty="0" err="1" smtClean="0"/>
              <a:t>Trichophyton</a:t>
            </a:r>
            <a:r>
              <a:rPr lang="en-GB" dirty="0" smtClean="0"/>
              <a:t> </a:t>
            </a:r>
            <a:r>
              <a:rPr lang="en-GB" dirty="0" err="1" smtClean="0"/>
              <a:t>tonsurans</a:t>
            </a:r>
            <a:r>
              <a:rPr lang="en-GB" dirty="0" smtClean="0"/>
              <a:t> – Usually non indigenous.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- Inflammatory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4-02 11.02.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35396"/>
            <a:ext cx="9324528" cy="69933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erion13201113547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124744"/>
            <a:ext cx="5292080" cy="46605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Usually needs </a:t>
            </a:r>
            <a:r>
              <a:rPr lang="en-GB" dirty="0" err="1" smtClean="0"/>
              <a:t>Prednisolone</a:t>
            </a:r>
            <a:r>
              <a:rPr lang="en-GB" dirty="0" smtClean="0"/>
              <a:t> plus antifungal orally.</a:t>
            </a:r>
          </a:p>
          <a:p>
            <a:r>
              <a:rPr lang="en-GB" dirty="0" err="1" smtClean="0"/>
              <a:t>Terbinafine</a:t>
            </a:r>
            <a:r>
              <a:rPr lang="en-GB" dirty="0" smtClean="0"/>
              <a:t> drug of choice</a:t>
            </a:r>
          </a:p>
          <a:p>
            <a:r>
              <a:rPr lang="en-GB" dirty="0" smtClean="0"/>
              <a:t>May lead to permanent hair loss</a:t>
            </a:r>
          </a:p>
          <a:p>
            <a:r>
              <a:rPr lang="en-GB" dirty="0" smtClean="0"/>
              <a:t>Be aware that hats are vectors</a:t>
            </a:r>
          </a:p>
          <a:p>
            <a:r>
              <a:rPr lang="en-GB" dirty="0" smtClean="0"/>
              <a:t>Look for broken hairs – these are best for fungal scrapings. Collect  by plucking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– Inflammatory - Treatment</a:t>
            </a:r>
            <a:endParaRPr lang="en-GB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( </a:t>
            </a:r>
            <a:r>
              <a:rPr lang="en-GB" dirty="0" err="1" smtClean="0"/>
              <a:t>Pityriasis</a:t>
            </a:r>
            <a:r>
              <a:rPr lang="en-GB" dirty="0" smtClean="0"/>
              <a:t>) </a:t>
            </a:r>
            <a:r>
              <a:rPr lang="en-GB" dirty="0" err="1" smtClean="0"/>
              <a:t>Versicolor</a:t>
            </a:r>
            <a:endParaRPr lang="en-GB" dirty="0" smtClean="0"/>
          </a:p>
          <a:p>
            <a:r>
              <a:rPr lang="en-GB" dirty="0" smtClean="0"/>
              <a:t>Candida </a:t>
            </a:r>
            <a:r>
              <a:rPr lang="en-GB" dirty="0" err="1" smtClean="0"/>
              <a:t>intertrigo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Yeast infections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468544" cy="71014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Dermatophyte</a:t>
            </a:r>
            <a:endParaRPr lang="en-GB" dirty="0" smtClean="0"/>
          </a:p>
          <a:p>
            <a:r>
              <a:rPr lang="en-GB" dirty="0" smtClean="0"/>
              <a:t>Yeast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Fungal Infections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1274"/>
            <a:ext cx="9324528" cy="69933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54543" y="857482"/>
            <a:ext cx="6857735" cy="51433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Many colours.</a:t>
            </a:r>
          </a:p>
          <a:p>
            <a:r>
              <a:rPr lang="en-GB" dirty="0" smtClean="0"/>
              <a:t>Distribution – scalp is </a:t>
            </a:r>
            <a:r>
              <a:rPr lang="en-GB" dirty="0" err="1" smtClean="0"/>
              <a:t>resevoir</a:t>
            </a:r>
            <a:endParaRPr lang="en-GB" dirty="0" smtClean="0"/>
          </a:p>
          <a:p>
            <a:r>
              <a:rPr lang="en-GB" dirty="0" smtClean="0"/>
              <a:t>Drops down from scalp onto shoulders, chest and upper back</a:t>
            </a:r>
          </a:p>
          <a:p>
            <a:r>
              <a:rPr lang="en-GB" dirty="0" smtClean="0"/>
              <a:t>Fine scale throughout lesion – DD </a:t>
            </a:r>
            <a:r>
              <a:rPr lang="en-GB" dirty="0" err="1" smtClean="0"/>
              <a:t>tinea</a:t>
            </a:r>
            <a:endParaRPr lang="en-GB" dirty="0" smtClean="0"/>
          </a:p>
          <a:p>
            <a:r>
              <a:rPr lang="en-GB" dirty="0" smtClean="0"/>
              <a:t>Has preference for sweaty areas</a:t>
            </a:r>
          </a:p>
          <a:p>
            <a:r>
              <a:rPr lang="en-GB" dirty="0" smtClean="0"/>
              <a:t>May extend to arms and legs</a:t>
            </a:r>
          </a:p>
          <a:p>
            <a:r>
              <a:rPr lang="en-GB" dirty="0" smtClean="0"/>
              <a:t>Can be seen on face of indigenous people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r>
              <a:rPr lang="en-GB" dirty="0" smtClean="0"/>
              <a:t> - Diagnosis</a:t>
            </a:r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Often itchy</a:t>
            </a:r>
          </a:p>
          <a:p>
            <a:r>
              <a:rPr lang="en-GB" dirty="0" smtClean="0"/>
              <a:t>Most common in teens and twenties</a:t>
            </a:r>
          </a:p>
          <a:p>
            <a:r>
              <a:rPr lang="en-GB" dirty="0" smtClean="0"/>
              <a:t>Thrives in diabetics</a:t>
            </a:r>
          </a:p>
          <a:p>
            <a:r>
              <a:rPr lang="en-GB" dirty="0" smtClean="0"/>
              <a:t>Will occur if environment changes to encourage sweating </a:t>
            </a:r>
            <a:r>
              <a:rPr lang="en-GB" dirty="0" err="1" smtClean="0"/>
              <a:t>eg</a:t>
            </a:r>
            <a:r>
              <a:rPr lang="en-GB" dirty="0" smtClean="0"/>
              <a:t> synthetic clothing or sport</a:t>
            </a:r>
          </a:p>
          <a:p>
            <a:r>
              <a:rPr lang="en-GB" dirty="0" smtClean="0"/>
              <a:t>Skin scrapings – Difficult to diagnose. Not a </a:t>
            </a:r>
            <a:r>
              <a:rPr lang="en-GB" dirty="0" err="1" smtClean="0"/>
              <a:t>Dermatophyte</a:t>
            </a:r>
            <a:r>
              <a:rPr lang="en-GB" dirty="0" smtClean="0"/>
              <a:t> so will not have </a:t>
            </a:r>
            <a:r>
              <a:rPr lang="en-GB" dirty="0" err="1" smtClean="0"/>
              <a:t>hyphae</a:t>
            </a:r>
            <a:r>
              <a:rPr lang="en-GB" dirty="0" smtClean="0"/>
              <a:t>. Looks like spaghetti and meat balls. Will show up in skin biopsy.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r>
              <a:rPr lang="en-GB" dirty="0" smtClean="0"/>
              <a:t> - Diagnosis</a:t>
            </a:r>
            <a:endParaRPr lang="en-GB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Selsun</a:t>
            </a:r>
            <a:r>
              <a:rPr lang="en-GB" dirty="0" smtClean="0"/>
              <a:t> Gold shampoo – apply for 10 minutes before shower to affected area and then wash off and shampoo hair with same. Perform daily for 3 days and weekly for 3 weeks.</a:t>
            </a:r>
          </a:p>
          <a:p>
            <a:r>
              <a:rPr lang="en-GB" dirty="0" err="1" smtClean="0"/>
              <a:t>Nizoral</a:t>
            </a:r>
            <a:r>
              <a:rPr lang="en-GB" dirty="0" smtClean="0"/>
              <a:t> 2% shampoo can be used as above but not as effective</a:t>
            </a:r>
          </a:p>
          <a:p>
            <a:r>
              <a:rPr lang="en-GB" dirty="0" err="1" smtClean="0"/>
              <a:t>Depigmentation</a:t>
            </a:r>
            <a:r>
              <a:rPr lang="en-GB" dirty="0" smtClean="0"/>
              <a:t> takes 6 months to fade </a:t>
            </a:r>
          </a:p>
          <a:p>
            <a:r>
              <a:rPr lang="en-GB" dirty="0" smtClean="0"/>
              <a:t>Recurrences common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General advice – wear cotton clothing, reduce sweating, shower immediately after sweating or use a clean towel to wipe down areas </a:t>
            </a:r>
            <a:r>
              <a:rPr lang="en-GB" dirty="0" err="1" smtClean="0"/>
              <a:t>os</a:t>
            </a:r>
            <a:r>
              <a:rPr lang="en-GB" dirty="0" smtClean="0"/>
              <a:t> sweating, check for diabetes</a:t>
            </a:r>
          </a:p>
          <a:p>
            <a:r>
              <a:rPr lang="en-GB" dirty="0" smtClean="0"/>
              <a:t>Oral treatment – </a:t>
            </a:r>
            <a:r>
              <a:rPr lang="en-GB" dirty="0" err="1" smtClean="0"/>
              <a:t>Ketoconazole</a:t>
            </a:r>
            <a:r>
              <a:rPr lang="en-GB" dirty="0" smtClean="0"/>
              <a:t> 200 mg orally for 10 days taken with orange juice 30 minutes before sweating</a:t>
            </a:r>
          </a:p>
          <a:p>
            <a:r>
              <a:rPr lang="en-GB" dirty="0" smtClean="0"/>
              <a:t>Standard </a:t>
            </a:r>
            <a:r>
              <a:rPr lang="en-GB" dirty="0" err="1" smtClean="0"/>
              <a:t>antifungals</a:t>
            </a:r>
            <a:r>
              <a:rPr lang="en-GB" dirty="0" smtClean="0"/>
              <a:t> </a:t>
            </a:r>
            <a:r>
              <a:rPr lang="en-GB" dirty="0" err="1" smtClean="0"/>
              <a:t>eg</a:t>
            </a:r>
            <a:r>
              <a:rPr lang="en-GB" dirty="0" smtClean="0"/>
              <a:t> </a:t>
            </a:r>
            <a:r>
              <a:rPr lang="en-GB" dirty="0" err="1" smtClean="0"/>
              <a:t>Griseofulvin</a:t>
            </a:r>
            <a:r>
              <a:rPr lang="en-GB" dirty="0" smtClean="0"/>
              <a:t> and </a:t>
            </a:r>
            <a:r>
              <a:rPr lang="en-GB" dirty="0" err="1" smtClean="0"/>
              <a:t>Ketoconazole</a:t>
            </a:r>
            <a:r>
              <a:rPr lang="en-GB" dirty="0" smtClean="0"/>
              <a:t> ineffective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r>
              <a:rPr lang="en-GB" dirty="0" smtClean="0"/>
              <a:t> Treatment</a:t>
            </a: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Impetigo</a:t>
            </a:r>
          </a:p>
          <a:p>
            <a:r>
              <a:rPr lang="en-GB" dirty="0" smtClean="0"/>
              <a:t>Secondarily infected skin infections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Bacterial Skin Infections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Extremely common in the top end</a:t>
            </a:r>
          </a:p>
          <a:p>
            <a:r>
              <a:rPr lang="en-GB" dirty="0" smtClean="0"/>
              <a:t>Predisposing factors – Diabetes, Obesity and </a:t>
            </a:r>
            <a:r>
              <a:rPr lang="en-GB" dirty="0" err="1" smtClean="0"/>
              <a:t>Immobilty</a:t>
            </a:r>
            <a:endParaRPr lang="en-GB" dirty="0" smtClean="0"/>
          </a:p>
          <a:p>
            <a:r>
              <a:rPr lang="en-GB" dirty="0" smtClean="0"/>
              <a:t>Clinical – Glazed </a:t>
            </a:r>
            <a:r>
              <a:rPr lang="en-GB" dirty="0" err="1" smtClean="0"/>
              <a:t>erythema</a:t>
            </a:r>
            <a:r>
              <a:rPr lang="en-GB" dirty="0" smtClean="0"/>
              <a:t> of skin folds often with satellite lesions</a:t>
            </a:r>
          </a:p>
          <a:p>
            <a:r>
              <a:rPr lang="en-GB" dirty="0" smtClean="0"/>
              <a:t>DD - Psoriasis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Yeast Infections – Candida </a:t>
            </a:r>
            <a:r>
              <a:rPr lang="en-GB" dirty="0" err="1" smtClean="0"/>
              <a:t>Intertrigo</a:t>
            </a:r>
            <a:endParaRPr lang="en-GB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Non soap wash with Flannel </a:t>
            </a:r>
            <a:r>
              <a:rPr lang="en-GB" dirty="0" err="1" smtClean="0"/>
              <a:t>eg</a:t>
            </a:r>
            <a:r>
              <a:rPr lang="en-GB" dirty="0" smtClean="0"/>
              <a:t> QV wash. Adequate hygiene important – a minimum of daily showering</a:t>
            </a:r>
          </a:p>
          <a:p>
            <a:r>
              <a:rPr lang="en-GB" dirty="0" smtClean="0"/>
              <a:t>Good drying after shower ? Hair dryer</a:t>
            </a:r>
          </a:p>
          <a:p>
            <a:r>
              <a:rPr lang="en-GB" dirty="0" smtClean="0"/>
              <a:t>Cotton clothing and cotton between skin folds</a:t>
            </a:r>
          </a:p>
          <a:p>
            <a:r>
              <a:rPr lang="en-GB" dirty="0" smtClean="0"/>
              <a:t>Encourage mobilization</a:t>
            </a:r>
          </a:p>
          <a:p>
            <a:r>
              <a:rPr lang="en-GB" dirty="0" smtClean="0"/>
              <a:t>Air conditioning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Candida </a:t>
            </a:r>
            <a:r>
              <a:rPr lang="en-GB" dirty="0" err="1" smtClean="0"/>
              <a:t>Intertrigo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Hydrozole</a:t>
            </a:r>
            <a:r>
              <a:rPr lang="en-GB" dirty="0" smtClean="0"/>
              <a:t> or Resolve plus 1% - Hydrocortisone and </a:t>
            </a:r>
            <a:r>
              <a:rPr lang="en-GB" dirty="0" err="1" smtClean="0"/>
              <a:t>Miconazole</a:t>
            </a:r>
            <a:r>
              <a:rPr lang="en-GB" dirty="0" smtClean="0"/>
              <a:t> – BD</a:t>
            </a:r>
          </a:p>
          <a:p>
            <a:r>
              <a:rPr lang="en-GB" dirty="0" smtClean="0"/>
              <a:t>For more severe mix equal quantities of </a:t>
            </a:r>
            <a:r>
              <a:rPr lang="en-GB" dirty="0" err="1" smtClean="0"/>
              <a:t>Aristocort</a:t>
            </a:r>
            <a:r>
              <a:rPr lang="en-GB" dirty="0" smtClean="0"/>
              <a:t> 0.02% cream and </a:t>
            </a:r>
            <a:r>
              <a:rPr lang="en-GB" dirty="0" err="1" smtClean="0"/>
              <a:t>Canestin</a:t>
            </a:r>
            <a:r>
              <a:rPr lang="en-GB" dirty="0" smtClean="0"/>
              <a:t> and </a:t>
            </a:r>
            <a:r>
              <a:rPr lang="en-GB" dirty="0" err="1" smtClean="0"/>
              <a:t>aply</a:t>
            </a:r>
            <a:r>
              <a:rPr lang="en-GB" dirty="0" smtClean="0"/>
              <a:t> bd.</a:t>
            </a:r>
          </a:p>
          <a:p>
            <a:r>
              <a:rPr lang="en-GB" dirty="0" smtClean="0"/>
              <a:t>Zinc cream or </a:t>
            </a:r>
            <a:r>
              <a:rPr lang="en-GB" dirty="0" err="1" smtClean="0"/>
              <a:t>Daktozin</a:t>
            </a:r>
            <a:r>
              <a:rPr lang="en-GB" dirty="0" smtClean="0"/>
              <a:t> useful at night.</a:t>
            </a:r>
          </a:p>
          <a:p>
            <a:r>
              <a:rPr lang="en-GB" dirty="0" smtClean="0"/>
              <a:t>Encourage weight loss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Candida </a:t>
            </a:r>
            <a:r>
              <a:rPr lang="en-GB" dirty="0" err="1" smtClean="0"/>
              <a:t>Intertrigo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Entirely different pattern of involvement in the top end</a:t>
            </a:r>
          </a:p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corporis</a:t>
            </a:r>
            <a:r>
              <a:rPr lang="en-GB" dirty="0"/>
              <a:t> </a:t>
            </a:r>
            <a:r>
              <a:rPr lang="en-GB" dirty="0" smtClean="0"/>
              <a:t>-  body, hands and feet</a:t>
            </a:r>
          </a:p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/>
              <a:t>u</a:t>
            </a:r>
            <a:r>
              <a:rPr lang="en-GB" dirty="0" err="1" smtClean="0"/>
              <a:t>ngium</a:t>
            </a:r>
            <a:r>
              <a:rPr lang="en-GB" dirty="0" smtClean="0"/>
              <a:t> – nails</a:t>
            </a:r>
          </a:p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capitis</a:t>
            </a:r>
            <a:r>
              <a:rPr lang="en-GB" dirty="0" smtClean="0"/>
              <a:t> - head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Dermatophyte</a:t>
            </a:r>
            <a:r>
              <a:rPr lang="en-GB" dirty="0" smtClean="0"/>
              <a:t> infections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Very common in the top end</a:t>
            </a:r>
          </a:p>
          <a:p>
            <a:r>
              <a:rPr lang="en-GB" dirty="0" smtClean="0"/>
              <a:t>Usually children but can be passed to adults – especially family</a:t>
            </a:r>
          </a:p>
          <a:p>
            <a:r>
              <a:rPr lang="en-GB" dirty="0" smtClean="0"/>
              <a:t>Usually crusted lesions on the face which spread outwards.</a:t>
            </a:r>
          </a:p>
          <a:p>
            <a:r>
              <a:rPr lang="en-GB" dirty="0" smtClean="0"/>
              <a:t>Often around the nose and mouth.</a:t>
            </a:r>
          </a:p>
          <a:p>
            <a:r>
              <a:rPr lang="en-GB" dirty="0" smtClean="0"/>
              <a:t>Can be </a:t>
            </a:r>
            <a:r>
              <a:rPr lang="en-GB" dirty="0" err="1" smtClean="0"/>
              <a:t>bullous</a:t>
            </a:r>
            <a:endParaRPr lang="en-GB" dirty="0" smtClean="0"/>
          </a:p>
          <a:p>
            <a:r>
              <a:rPr lang="en-GB" dirty="0" smtClean="0"/>
              <a:t>Extremely infectious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Bacterial Infections - Impetigo</a:t>
            </a:r>
            <a:endParaRPr lang="en-GB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Bacterial swab useful – moisten first if lesion dry.</a:t>
            </a:r>
          </a:p>
          <a:p>
            <a:r>
              <a:rPr lang="en-GB" dirty="0" smtClean="0"/>
              <a:t>May be </a:t>
            </a:r>
            <a:r>
              <a:rPr lang="en-GB" dirty="0" err="1" smtClean="0"/>
              <a:t>Staphlococcus</a:t>
            </a:r>
            <a:r>
              <a:rPr lang="en-GB" dirty="0" smtClean="0"/>
              <a:t> </a:t>
            </a:r>
            <a:r>
              <a:rPr lang="en-GB" dirty="0" err="1" smtClean="0"/>
              <a:t>aureus</a:t>
            </a:r>
            <a:r>
              <a:rPr lang="en-GB" dirty="0" smtClean="0"/>
              <a:t> or Streptococcus </a:t>
            </a:r>
            <a:r>
              <a:rPr lang="en-GB" dirty="0" err="1" smtClean="0"/>
              <a:t>pyogenes</a:t>
            </a:r>
            <a:r>
              <a:rPr lang="en-GB" dirty="0" smtClean="0"/>
              <a:t> or both.</a:t>
            </a:r>
          </a:p>
          <a:p>
            <a:r>
              <a:rPr lang="en-GB" dirty="0" err="1" smtClean="0"/>
              <a:t>Bullous</a:t>
            </a:r>
            <a:r>
              <a:rPr lang="en-GB" dirty="0" smtClean="0"/>
              <a:t> version is always Staph.</a:t>
            </a:r>
          </a:p>
          <a:p>
            <a:r>
              <a:rPr lang="en-GB" dirty="0" smtClean="0"/>
              <a:t>Prompt treatment to reduce likelihood of </a:t>
            </a:r>
            <a:r>
              <a:rPr lang="en-GB" dirty="0"/>
              <a:t>p</a:t>
            </a:r>
            <a:r>
              <a:rPr lang="en-GB" dirty="0" smtClean="0"/>
              <a:t>ost Strep complications – </a:t>
            </a:r>
            <a:r>
              <a:rPr lang="en-GB" dirty="0" err="1" smtClean="0"/>
              <a:t>Glomerulonephritis</a:t>
            </a:r>
            <a:r>
              <a:rPr lang="en-GB" dirty="0" smtClean="0"/>
              <a:t> and Rheumatic Heart Disease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Impetigo</a:t>
            </a: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9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3503"/>
            <a:ext cx="9282004" cy="696150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3203848" y="1916832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Topical </a:t>
            </a:r>
            <a:r>
              <a:rPr lang="en-GB" dirty="0" err="1" smtClean="0"/>
              <a:t>Mupirocin</a:t>
            </a:r>
            <a:r>
              <a:rPr lang="en-GB" dirty="0" smtClean="0"/>
              <a:t> 2% </a:t>
            </a:r>
            <a:r>
              <a:rPr lang="en-GB" dirty="0" err="1" smtClean="0"/>
              <a:t>bd</a:t>
            </a:r>
            <a:r>
              <a:rPr lang="en-GB" dirty="0" smtClean="0"/>
              <a:t> for 2weeks.</a:t>
            </a:r>
          </a:p>
          <a:p>
            <a:r>
              <a:rPr lang="en-GB" dirty="0" smtClean="0"/>
              <a:t>Remove crusts.</a:t>
            </a:r>
          </a:p>
          <a:p>
            <a:r>
              <a:rPr lang="en-GB" dirty="0" smtClean="0"/>
              <a:t>Oral </a:t>
            </a:r>
            <a:r>
              <a:rPr lang="en-GB" dirty="0" err="1" smtClean="0"/>
              <a:t>Bactrim</a:t>
            </a:r>
            <a:r>
              <a:rPr lang="en-GB" dirty="0" smtClean="0"/>
              <a:t> </a:t>
            </a:r>
            <a:r>
              <a:rPr lang="en-GB" dirty="0" err="1" smtClean="0"/>
              <a:t>bd</a:t>
            </a:r>
            <a:r>
              <a:rPr lang="en-GB" dirty="0" smtClean="0"/>
              <a:t> for 5 days.</a:t>
            </a:r>
          </a:p>
          <a:p>
            <a:r>
              <a:rPr lang="en-GB" dirty="0" smtClean="0"/>
              <a:t>Penicillin </a:t>
            </a:r>
          </a:p>
          <a:p>
            <a:r>
              <a:rPr lang="en-GB" dirty="0" smtClean="0"/>
              <a:t>Often post inflammatory </a:t>
            </a:r>
            <a:r>
              <a:rPr lang="en-GB" dirty="0" err="1" smtClean="0"/>
              <a:t>hypopigmentation</a:t>
            </a:r>
            <a:r>
              <a:rPr lang="en-GB" dirty="0" smtClean="0"/>
              <a:t> for months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Impetigo - Treatment</a:t>
            </a:r>
            <a:endParaRPr lang="en-GB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Usually complications of scabies and </a:t>
            </a:r>
            <a:r>
              <a:rPr lang="en-GB" dirty="0" err="1" smtClean="0"/>
              <a:t>tinea</a:t>
            </a:r>
            <a:endParaRPr lang="en-GB" dirty="0" smtClean="0"/>
          </a:p>
          <a:p>
            <a:r>
              <a:rPr lang="en-GB" dirty="0" smtClean="0"/>
              <a:t>Bacterial swab important as may have had several courses of antibiotics</a:t>
            </a:r>
          </a:p>
          <a:p>
            <a:r>
              <a:rPr lang="en-GB" dirty="0" smtClean="0"/>
              <a:t>Can be superficial infections or deeper – boils ( Furuncles)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Bacterial Infections – Secondary infections</a:t>
            </a:r>
            <a:endParaRPr lang="en-GB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3356992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DSC00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64088" cy="4023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Similar antibiotic treatment to impetigo </a:t>
            </a:r>
          </a:p>
          <a:p>
            <a:r>
              <a:rPr lang="en-GB" dirty="0" err="1" smtClean="0"/>
              <a:t>Parenteral</a:t>
            </a:r>
            <a:r>
              <a:rPr lang="en-GB" dirty="0" smtClean="0"/>
              <a:t> benzyl penicillin indicated often.</a:t>
            </a:r>
          </a:p>
          <a:p>
            <a:r>
              <a:rPr lang="en-GB" dirty="0" err="1" smtClean="0"/>
              <a:t>Bactrim</a:t>
            </a:r>
            <a:r>
              <a:rPr lang="en-GB" dirty="0" smtClean="0"/>
              <a:t> for 5 days effective if compliance ensured</a:t>
            </a:r>
          </a:p>
          <a:p>
            <a:r>
              <a:rPr lang="en-GB" dirty="0" smtClean="0"/>
              <a:t>Furuncles may need incision and drainage</a:t>
            </a:r>
          </a:p>
          <a:p>
            <a:r>
              <a:rPr lang="en-GB" dirty="0" smtClean="0"/>
              <a:t>Risk of </a:t>
            </a:r>
            <a:r>
              <a:rPr lang="en-GB" dirty="0" err="1"/>
              <a:t>G</a:t>
            </a:r>
            <a:r>
              <a:rPr lang="en-GB" dirty="0" err="1" smtClean="0"/>
              <a:t>lomerulonephritis</a:t>
            </a:r>
            <a:r>
              <a:rPr lang="en-GB" dirty="0" smtClean="0"/>
              <a:t> and RHD higher due to recurrent nature of disease</a:t>
            </a:r>
          </a:p>
          <a:p>
            <a:r>
              <a:rPr lang="en-GB" dirty="0" smtClean="0"/>
              <a:t>Treat underlying infection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Secondary infections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Warts</a:t>
            </a:r>
          </a:p>
          <a:p>
            <a:r>
              <a:rPr lang="en-GB" dirty="0" smtClean="0"/>
              <a:t>Hand Foot and Mouth Disease</a:t>
            </a:r>
          </a:p>
          <a:p>
            <a:r>
              <a:rPr lang="en-GB" dirty="0" err="1" smtClean="0"/>
              <a:t>Molluscum</a:t>
            </a:r>
            <a:r>
              <a:rPr lang="en-GB" dirty="0" smtClean="0"/>
              <a:t> </a:t>
            </a:r>
            <a:r>
              <a:rPr lang="en-GB" dirty="0" err="1" smtClean="0"/>
              <a:t>Contagiosum</a:t>
            </a:r>
            <a:endParaRPr lang="en-GB" dirty="0" smtClean="0"/>
          </a:p>
          <a:p>
            <a:r>
              <a:rPr lang="en-GB" dirty="0" smtClean="0"/>
              <a:t>Herpes Simplex</a:t>
            </a:r>
          </a:p>
          <a:p>
            <a:r>
              <a:rPr lang="en-GB" dirty="0" smtClean="0"/>
              <a:t>Herpes Zoster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Viral Infections</a:t>
            </a:r>
            <a:endParaRPr lang="en-GB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 100 different serotypes that cause warts</a:t>
            </a:r>
          </a:p>
          <a:p>
            <a:r>
              <a:rPr lang="en-GB" dirty="0" smtClean="0"/>
              <a:t>Most wart infections will settle spontaneously in 2 years</a:t>
            </a:r>
          </a:p>
          <a:p>
            <a:r>
              <a:rPr lang="en-GB" dirty="0" smtClean="0"/>
              <a:t>Spread by direct contact or auto </a:t>
            </a:r>
            <a:r>
              <a:rPr lang="en-GB" dirty="0" err="1" smtClean="0"/>
              <a:t>innoculation</a:t>
            </a:r>
            <a:endParaRPr lang="en-GB" dirty="0" smtClean="0"/>
          </a:p>
          <a:p>
            <a:r>
              <a:rPr lang="en-GB" dirty="0" smtClean="0"/>
              <a:t>Look for </a:t>
            </a:r>
            <a:r>
              <a:rPr lang="en-GB" dirty="0" err="1" smtClean="0"/>
              <a:t>thrombosed</a:t>
            </a:r>
            <a:r>
              <a:rPr lang="en-GB" dirty="0" smtClean="0"/>
              <a:t> capillary black dot after paring wart - diagnostic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Warts - </a:t>
            </a:r>
            <a:r>
              <a:rPr lang="en-GB" dirty="0" err="1" smtClean="0"/>
              <a:t>Veruccae</a:t>
            </a:r>
            <a:endParaRPr lang="en-GB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Papilloma</a:t>
            </a:r>
            <a:endParaRPr lang="en-GB" dirty="0" smtClean="0"/>
          </a:p>
          <a:p>
            <a:r>
              <a:rPr lang="en-GB" dirty="0" smtClean="0"/>
              <a:t>Planter DD </a:t>
            </a:r>
            <a:r>
              <a:rPr lang="en-GB" dirty="0" err="1" smtClean="0"/>
              <a:t>punctate</a:t>
            </a:r>
            <a:r>
              <a:rPr lang="en-GB" dirty="0" smtClean="0"/>
              <a:t> planter </a:t>
            </a:r>
            <a:r>
              <a:rPr lang="en-GB" dirty="0" err="1" smtClean="0"/>
              <a:t>keratoderma</a:t>
            </a:r>
            <a:endParaRPr lang="en-GB" dirty="0" smtClean="0"/>
          </a:p>
          <a:p>
            <a:r>
              <a:rPr lang="en-GB" dirty="0" err="1" smtClean="0"/>
              <a:t>Filiform</a:t>
            </a:r>
            <a:endParaRPr lang="en-GB" dirty="0" smtClean="0"/>
          </a:p>
          <a:p>
            <a:r>
              <a:rPr lang="en-GB" dirty="0" smtClean="0"/>
              <a:t>Plane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Wart  - types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D:\Users\Peter Menz\Pictures\Aboriginal pics\DSC00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6-07 09.55.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703774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-07-23 11.20.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37167" y="871345"/>
            <a:ext cx="4045809" cy="54167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Occlusion by duct tape</a:t>
            </a:r>
          </a:p>
          <a:p>
            <a:r>
              <a:rPr lang="en-GB" dirty="0" smtClean="0"/>
              <a:t>Wart paints – </a:t>
            </a:r>
            <a:r>
              <a:rPr lang="en-GB" dirty="0" err="1" smtClean="0"/>
              <a:t>Duofilm</a:t>
            </a:r>
            <a:r>
              <a:rPr lang="en-GB" dirty="0" smtClean="0"/>
              <a:t> paint and gel – use for 12 weeks</a:t>
            </a:r>
          </a:p>
          <a:p>
            <a:r>
              <a:rPr lang="en-GB" dirty="0" smtClean="0"/>
              <a:t>Liquid nitrogen </a:t>
            </a:r>
            <a:r>
              <a:rPr lang="en-GB" dirty="0" err="1" smtClean="0"/>
              <a:t>cryotherapy</a:t>
            </a:r>
            <a:r>
              <a:rPr lang="en-GB" dirty="0" smtClean="0"/>
              <a:t> – repeat 3 weekly</a:t>
            </a:r>
          </a:p>
          <a:p>
            <a:r>
              <a:rPr lang="en-GB" dirty="0" smtClean="0"/>
              <a:t>Oral Ranitidine 300 mg daily for 3 months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Viral Warts - Treatment</a:t>
            </a:r>
            <a:endParaRPr lang="en-GB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Occurs in epidemics in children</a:t>
            </a:r>
          </a:p>
          <a:p>
            <a:r>
              <a:rPr lang="en-GB" dirty="0" smtClean="0"/>
              <a:t>3 -5 day incubation period.</a:t>
            </a:r>
          </a:p>
          <a:p>
            <a:r>
              <a:rPr lang="en-GB" dirty="0" smtClean="0"/>
              <a:t>May start with fever and mild diarrhoea</a:t>
            </a:r>
          </a:p>
          <a:p>
            <a:r>
              <a:rPr lang="en-GB" dirty="0" smtClean="0"/>
              <a:t>Develop pink </a:t>
            </a:r>
            <a:r>
              <a:rPr lang="en-GB" dirty="0" err="1" smtClean="0"/>
              <a:t>macules</a:t>
            </a:r>
            <a:r>
              <a:rPr lang="en-GB" dirty="0" smtClean="0"/>
              <a:t> on palms and soles which develop into grey blisters. Oral ulcers also.</a:t>
            </a:r>
          </a:p>
          <a:p>
            <a:r>
              <a:rPr lang="en-GB" dirty="0" smtClean="0"/>
              <a:t>Infectious till blisters dry. Stools infectious for 1 month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Hand Foot and Mouth Disease</a:t>
            </a:r>
            <a:endParaRPr lang="en-GB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PETERM~1\AppData\Local\Temp\photo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41503" cy="7006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PETERM~1\AppData\Local\Temp\photo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6020" cy="7069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nd_foot_mouth_1_011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564157" cy="71731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nd_Foot_Mouth_Disease_Adult_36Yea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5"/>
            <a:ext cx="9144000" cy="57651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Caused by </a:t>
            </a:r>
            <a:r>
              <a:rPr lang="en-GB" dirty="0" err="1" smtClean="0"/>
              <a:t>Coxsachie</a:t>
            </a:r>
            <a:r>
              <a:rPr lang="en-GB" dirty="0" smtClean="0"/>
              <a:t> A16 and </a:t>
            </a:r>
            <a:r>
              <a:rPr lang="en-GB" dirty="0" err="1" smtClean="0"/>
              <a:t>Enterovirus</a:t>
            </a:r>
            <a:r>
              <a:rPr lang="en-GB" dirty="0" smtClean="0"/>
              <a:t> 71. Also other </a:t>
            </a:r>
            <a:r>
              <a:rPr lang="en-GB" dirty="0" err="1" smtClean="0"/>
              <a:t>enteroviruses</a:t>
            </a:r>
            <a:r>
              <a:rPr lang="en-GB" dirty="0" smtClean="0"/>
              <a:t> cause it so can have multiple attacks.</a:t>
            </a:r>
          </a:p>
          <a:p>
            <a:r>
              <a:rPr lang="en-GB" dirty="0" smtClean="0"/>
              <a:t>Severe illness in Adults</a:t>
            </a:r>
          </a:p>
          <a:p>
            <a:r>
              <a:rPr lang="en-GB" dirty="0" smtClean="0"/>
              <a:t>Can cause spontaneous abortion in Trimester 1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Hand Foot and Mouth </a:t>
            </a:r>
            <a:r>
              <a:rPr lang="en-GB" dirty="0" err="1" smtClean="0"/>
              <a:t>Disiease</a:t>
            </a:r>
            <a:endParaRPr lang="en-GB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Multiple </a:t>
            </a:r>
            <a:r>
              <a:rPr lang="en-GB" dirty="0" err="1" smtClean="0"/>
              <a:t>umbilicated</a:t>
            </a:r>
            <a:r>
              <a:rPr lang="en-GB" dirty="0" smtClean="0"/>
              <a:t> papules which are pearly.</a:t>
            </a:r>
          </a:p>
          <a:p>
            <a:r>
              <a:rPr lang="en-GB" dirty="0" smtClean="0"/>
              <a:t>Often occur in moist areas like groin and </a:t>
            </a:r>
            <a:r>
              <a:rPr lang="en-GB" dirty="0" err="1" smtClean="0"/>
              <a:t>axillae</a:t>
            </a:r>
            <a:r>
              <a:rPr lang="en-GB" dirty="0" smtClean="0"/>
              <a:t>.</a:t>
            </a:r>
          </a:p>
          <a:p>
            <a:r>
              <a:rPr lang="en-GB" dirty="0" smtClean="0"/>
              <a:t>Disease of children and spread through contact, pools and baths.</a:t>
            </a:r>
          </a:p>
          <a:p>
            <a:r>
              <a:rPr lang="en-GB" dirty="0" smtClean="0"/>
              <a:t>Usually solitary lesions in adults on face – DD BCC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Molluscum</a:t>
            </a:r>
            <a:r>
              <a:rPr lang="en-GB" dirty="0" smtClean="0"/>
              <a:t> </a:t>
            </a:r>
            <a:r>
              <a:rPr lang="en-GB" dirty="0" err="1" smtClean="0"/>
              <a:t>Contagiosum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4533" cy="508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6-06 12.11.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6617"/>
            <a:ext cx="9324528" cy="69646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llusc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0" y="1788319"/>
            <a:ext cx="7112000" cy="3911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Similar to warts – average duration of infection is 6 months</a:t>
            </a:r>
          </a:p>
          <a:p>
            <a:r>
              <a:rPr lang="en-GB" dirty="0" smtClean="0"/>
              <a:t>Duct tape / tape stripping</a:t>
            </a:r>
          </a:p>
          <a:p>
            <a:r>
              <a:rPr lang="en-GB" dirty="0" err="1" smtClean="0"/>
              <a:t>Duofilm</a:t>
            </a:r>
            <a:r>
              <a:rPr lang="en-GB" dirty="0" smtClean="0"/>
              <a:t> paint</a:t>
            </a:r>
          </a:p>
          <a:p>
            <a:r>
              <a:rPr lang="en-GB" dirty="0" err="1" smtClean="0"/>
              <a:t>Aldara</a:t>
            </a:r>
            <a:r>
              <a:rPr lang="en-GB" dirty="0" smtClean="0"/>
              <a:t> cream</a:t>
            </a:r>
          </a:p>
          <a:p>
            <a:r>
              <a:rPr lang="en-GB" dirty="0" smtClean="0"/>
              <a:t>Watch for secondary </a:t>
            </a:r>
            <a:r>
              <a:rPr lang="en-GB" dirty="0" err="1" smtClean="0"/>
              <a:t>eczematization</a:t>
            </a:r>
            <a:r>
              <a:rPr lang="en-GB" dirty="0" smtClean="0"/>
              <a:t>. Treat with topical steroids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Molluscum</a:t>
            </a:r>
            <a:r>
              <a:rPr lang="en-GB" dirty="0" smtClean="0"/>
              <a:t> </a:t>
            </a:r>
            <a:r>
              <a:rPr lang="en-GB" dirty="0" err="1" smtClean="0"/>
              <a:t>Contagiosum</a:t>
            </a:r>
            <a:r>
              <a:rPr lang="en-GB" dirty="0" smtClean="0"/>
              <a:t> - Treatment</a:t>
            </a:r>
            <a:endParaRPr lang="en-GB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Atypical cases</a:t>
            </a:r>
          </a:p>
          <a:p>
            <a:r>
              <a:rPr lang="en-GB" dirty="0" smtClean="0"/>
              <a:t>Primary herpetic gingivitis</a:t>
            </a:r>
          </a:p>
          <a:p>
            <a:r>
              <a:rPr lang="en-GB" dirty="0" smtClean="0"/>
              <a:t>Herpetic Whitlow</a:t>
            </a:r>
          </a:p>
          <a:p>
            <a:r>
              <a:rPr lang="en-GB" dirty="0" smtClean="0"/>
              <a:t>Eczema </a:t>
            </a:r>
            <a:r>
              <a:rPr lang="en-GB" dirty="0" err="1" smtClean="0"/>
              <a:t>herpeticum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Herpes Simplex</a:t>
            </a:r>
            <a:endParaRPr lang="en-GB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2132856"/>
            <a:ext cx="6066976" cy="40446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CASPD_eczema_herpetic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3922638" cy="2665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Primary herpetic gingivitis and Eczema </a:t>
            </a:r>
            <a:r>
              <a:rPr lang="en-GB" dirty="0" err="1"/>
              <a:t>H</a:t>
            </a:r>
            <a:r>
              <a:rPr lang="en-GB" dirty="0" err="1" smtClean="0"/>
              <a:t>erpeticum</a:t>
            </a:r>
            <a:r>
              <a:rPr lang="en-GB" dirty="0" smtClean="0"/>
              <a:t> require oral </a:t>
            </a:r>
            <a:r>
              <a:rPr lang="en-GB" dirty="0" err="1" smtClean="0"/>
              <a:t>antivirals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Famiciclovir</a:t>
            </a:r>
            <a:r>
              <a:rPr lang="en-GB" dirty="0" smtClean="0"/>
              <a:t> 500 mg </a:t>
            </a:r>
            <a:r>
              <a:rPr lang="en-GB" dirty="0" err="1" smtClean="0"/>
              <a:t>tds</a:t>
            </a:r>
            <a:r>
              <a:rPr lang="en-GB" dirty="0" smtClean="0"/>
              <a:t> for 7 days</a:t>
            </a:r>
          </a:p>
          <a:p>
            <a:r>
              <a:rPr lang="en-GB" dirty="0" smtClean="0"/>
              <a:t>Herpetic Whitlow </a:t>
            </a:r>
            <a:r>
              <a:rPr lang="en-GB" dirty="0" err="1" smtClean="0"/>
              <a:t>infectios</a:t>
            </a:r>
            <a:r>
              <a:rPr lang="en-GB" dirty="0" smtClean="0"/>
              <a:t> and recurrent. Often misdiagnosed as bacterial infection.</a:t>
            </a:r>
          </a:p>
          <a:p>
            <a:r>
              <a:rPr lang="en-GB" dirty="0" smtClean="0"/>
              <a:t>Eczema </a:t>
            </a:r>
            <a:r>
              <a:rPr lang="en-GB" dirty="0" err="1" smtClean="0"/>
              <a:t>Herpeticum</a:t>
            </a:r>
            <a:r>
              <a:rPr lang="en-GB" dirty="0" smtClean="0"/>
              <a:t> a risk for eye infection and dissemination. Often need </a:t>
            </a:r>
            <a:r>
              <a:rPr lang="en-GB" dirty="0" err="1" smtClean="0"/>
              <a:t>hospitaliztion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Atypical Herpes simplex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MQXF12U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258219"/>
            <a:ext cx="3798168" cy="24688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Reactivation of chicken pox virus in nerve root distribution.</a:t>
            </a:r>
          </a:p>
          <a:p>
            <a:r>
              <a:rPr lang="en-GB" dirty="0" smtClean="0"/>
              <a:t>T10 most common site</a:t>
            </a:r>
          </a:p>
          <a:p>
            <a:r>
              <a:rPr lang="en-GB" dirty="0" smtClean="0"/>
              <a:t>Beware of the pain in a nerve root distribution – may be a warning sign for HZ</a:t>
            </a:r>
          </a:p>
          <a:p>
            <a:r>
              <a:rPr lang="en-GB" dirty="0" smtClean="0"/>
              <a:t>Often misdiagnosed by patients as insect bites as it can look a bit </a:t>
            </a:r>
            <a:r>
              <a:rPr lang="en-GB" dirty="0" err="1" smtClean="0"/>
              <a:t>urticarial</a:t>
            </a:r>
            <a:r>
              <a:rPr lang="en-GB" dirty="0" smtClean="0"/>
              <a:t> and be itchy early.</a:t>
            </a:r>
          </a:p>
          <a:p>
            <a:r>
              <a:rPr lang="en-GB" dirty="0" smtClean="0"/>
              <a:t>May follow an injury to the spine at the origin of the nerve root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Herpes Zoster</a:t>
            </a:r>
            <a:endParaRPr lang="en-GB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r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4629086" cy="32403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shingles_4_0601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140968"/>
            <a:ext cx="4103662" cy="318444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children and young adults is often painless and mild</a:t>
            </a:r>
          </a:p>
          <a:p>
            <a:r>
              <a:rPr lang="en-GB" dirty="0" smtClean="0"/>
              <a:t>Can be recurrent to other nerve root distribution.</a:t>
            </a:r>
          </a:p>
          <a:p>
            <a:r>
              <a:rPr lang="en-GB" dirty="0" smtClean="0"/>
              <a:t>Oral </a:t>
            </a:r>
            <a:r>
              <a:rPr lang="en-GB" dirty="0" err="1" smtClean="0"/>
              <a:t>Valciclovir</a:t>
            </a:r>
            <a:r>
              <a:rPr lang="en-GB" dirty="0" smtClean="0"/>
              <a:t> indicated to reduce the risk of post herpetic neuralgia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Herpes Zoster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800" y="836713"/>
            <a:ext cx="9191800" cy="51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10 – 12 mites per person.</a:t>
            </a:r>
          </a:p>
          <a:p>
            <a:r>
              <a:rPr lang="en-GB" dirty="0" smtClean="0"/>
              <a:t>Itch develops 3 – 5 days after infection</a:t>
            </a:r>
          </a:p>
          <a:p>
            <a:r>
              <a:rPr lang="en-GB" dirty="0" smtClean="0"/>
              <a:t>Night time itch is the hallmark of infection.</a:t>
            </a:r>
          </a:p>
          <a:p>
            <a:r>
              <a:rPr lang="en-GB" dirty="0" smtClean="0"/>
              <a:t>Scalp rarely itches</a:t>
            </a:r>
          </a:p>
          <a:p>
            <a:r>
              <a:rPr lang="en-GB" dirty="0" smtClean="0"/>
              <a:t>Itch in </a:t>
            </a:r>
            <a:r>
              <a:rPr lang="en-GB" dirty="0" err="1" smtClean="0"/>
              <a:t>reinfection</a:t>
            </a:r>
            <a:r>
              <a:rPr lang="en-GB" dirty="0" smtClean="0"/>
              <a:t> develops immediately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Scabies</a:t>
            </a:r>
            <a:endParaRPr lang="en-GB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Burrows occur on flexor wrists, sides of fingers, elbows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/>
              <a:t>a</a:t>
            </a:r>
            <a:r>
              <a:rPr lang="en-GB" dirty="0" err="1" smtClean="0"/>
              <a:t>xillae</a:t>
            </a:r>
            <a:r>
              <a:rPr lang="en-GB" dirty="0" smtClean="0"/>
              <a:t> and soles of feet</a:t>
            </a:r>
          </a:p>
          <a:p>
            <a:r>
              <a:rPr lang="en-GB" dirty="0" smtClean="0"/>
              <a:t>Can use </a:t>
            </a:r>
            <a:r>
              <a:rPr lang="en-GB" dirty="0" err="1" smtClean="0"/>
              <a:t>Dermatoscope</a:t>
            </a:r>
            <a:r>
              <a:rPr lang="en-GB" dirty="0" smtClean="0"/>
              <a:t> at apex of burrow to see jet plane mark which is the scabies mite</a:t>
            </a:r>
          </a:p>
          <a:p>
            <a:r>
              <a:rPr lang="en-GB" dirty="0" smtClean="0"/>
              <a:t>Chronic scabies in adolescents often have few burrows with many excoriations and nodules</a:t>
            </a:r>
          </a:p>
          <a:p>
            <a:r>
              <a:rPr lang="en-GB" dirty="0" smtClean="0"/>
              <a:t>Scabies nodules are a sign of chronic infection and take months to clear despite effective scabies treatment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Scabies - Clinical</a:t>
            </a:r>
            <a:endParaRPr lang="en-GB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3-09 11.05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7784" y="0"/>
            <a:ext cx="9181784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5-01 10.55.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88640"/>
            <a:ext cx="4679186" cy="6264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5-01 10.56.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9181785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2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195425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2-29 16.49.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5184576" cy="69413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2-29 16.50.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46200" y="-112178"/>
            <a:ext cx="5206120" cy="69701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Permethrin</a:t>
            </a:r>
            <a:r>
              <a:rPr lang="en-GB" dirty="0" smtClean="0"/>
              <a:t> 5% cream applied to all skin surfaces from the </a:t>
            </a:r>
            <a:r>
              <a:rPr lang="en-GB" dirty="0" err="1" smtClean="0"/>
              <a:t>jawline</a:t>
            </a:r>
            <a:r>
              <a:rPr lang="en-GB" dirty="0" smtClean="0"/>
              <a:t> down. Leave for 12 hours and then shower and wash all clothes, bedclothes and towels on hot wash. Any non washable items should be plastic bagged and stored for 1 week above 20 degrees or Frozen at -20 degrees for 12 hours. Floors and soft furnishings should be vacuumed and favourite chairs either isolated for 7 days or covered with a plastic sheet.</a:t>
            </a:r>
          </a:p>
          <a:p>
            <a:r>
              <a:rPr lang="en-GB" dirty="0" smtClean="0"/>
              <a:t>Repeat cream application at 1 week if still itchy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Scabies Treatment</a:t>
            </a:r>
            <a:endParaRPr lang="en-GB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Benzyl Benzoate 25% lotion can be used also but apply a test patch as it can be very irritating. Leave on for 24 hours and reapply at 1 week.</a:t>
            </a:r>
          </a:p>
          <a:p>
            <a:r>
              <a:rPr lang="en-GB" dirty="0" smtClean="0"/>
              <a:t>Scabies nodules will often require a strong topical steroid under occlusion </a:t>
            </a:r>
            <a:r>
              <a:rPr lang="en-GB" dirty="0" err="1" smtClean="0"/>
              <a:t>eg</a:t>
            </a:r>
            <a:r>
              <a:rPr lang="en-GB" dirty="0" smtClean="0"/>
              <a:t> </a:t>
            </a:r>
            <a:r>
              <a:rPr lang="en-GB" dirty="0" err="1" smtClean="0"/>
              <a:t>Dipeosone</a:t>
            </a:r>
            <a:r>
              <a:rPr lang="en-GB" dirty="0" smtClean="0"/>
              <a:t> OV ointment or </a:t>
            </a:r>
            <a:r>
              <a:rPr lang="en-GB" dirty="0" err="1" smtClean="0"/>
              <a:t>intralesional</a:t>
            </a:r>
            <a:r>
              <a:rPr lang="en-GB" dirty="0" smtClean="0"/>
              <a:t> steroids to settle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Scabies Treatment</a:t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Extensive infections</a:t>
            </a:r>
          </a:p>
          <a:p>
            <a:r>
              <a:rPr lang="en-GB" dirty="0" smtClean="0"/>
              <a:t>Enlarging annular scaling plaques from area of original involvement </a:t>
            </a:r>
            <a:r>
              <a:rPr lang="en-GB" dirty="0"/>
              <a:t> </a:t>
            </a:r>
            <a:r>
              <a:rPr lang="en-GB" dirty="0" err="1" smtClean="0"/>
              <a:t>eg</a:t>
            </a:r>
            <a:r>
              <a:rPr lang="en-GB" dirty="0" smtClean="0"/>
              <a:t>  </a:t>
            </a:r>
            <a:r>
              <a:rPr lang="en-GB" dirty="0" err="1" smtClean="0"/>
              <a:t>axillae</a:t>
            </a:r>
            <a:r>
              <a:rPr lang="en-GB" dirty="0" smtClean="0"/>
              <a:t> and groin</a:t>
            </a:r>
          </a:p>
          <a:p>
            <a:r>
              <a:rPr lang="en-GB" dirty="0" smtClean="0"/>
              <a:t>Itch a major symptom</a:t>
            </a:r>
          </a:p>
          <a:p>
            <a:r>
              <a:rPr lang="en-GB" dirty="0" smtClean="0"/>
              <a:t>Often modified from topical steroid use</a:t>
            </a:r>
          </a:p>
          <a:p>
            <a:r>
              <a:rPr lang="en-GB" dirty="0" smtClean="0"/>
              <a:t>Often long history from childhood</a:t>
            </a:r>
          </a:p>
          <a:p>
            <a:r>
              <a:rPr lang="en-GB" dirty="0" smtClean="0"/>
              <a:t>Look for affected nails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Corporis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Patients with good hygiene will often have few burrows</a:t>
            </a:r>
          </a:p>
          <a:p>
            <a:r>
              <a:rPr lang="en-GB" dirty="0" smtClean="0"/>
              <a:t>Scabies appearance is often altered by oral and topical steroids to look like eczema. It may also show a partial response to steroids</a:t>
            </a:r>
          </a:p>
          <a:p>
            <a:r>
              <a:rPr lang="en-GB" dirty="0" smtClean="0"/>
              <a:t>Nursing home patients who do not scratch due to dementia and other causes may look like eczema</a:t>
            </a:r>
          </a:p>
          <a:p>
            <a:r>
              <a:rPr lang="en-GB" dirty="0" smtClean="0"/>
              <a:t>Babies will often have pustules on the palms and soles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Scabies – The Great Deceiver</a:t>
            </a:r>
            <a:endParaRPr lang="en-GB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313849"/>
            <a:ext cx="6257668" cy="46932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Psoriasis</a:t>
            </a:r>
            <a:endParaRPr lang="en-GB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4-20 11.17.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4" y="1481138"/>
            <a:ext cx="605955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-03-07 11.44.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4" y="1481138"/>
            <a:ext cx="605955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-07-10 09.08.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4" y="1481138"/>
            <a:ext cx="605955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3-07-10 09.08.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1748" y="369859"/>
            <a:ext cx="4210531" cy="56372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Discoid Lupus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Diagnosis – Skin scrapings taken from advancing edge with 10 or 15 scalpel blade into black paper or urine specimen jar</a:t>
            </a:r>
          </a:p>
          <a:p>
            <a:r>
              <a:rPr lang="en-GB" dirty="0" smtClean="0"/>
              <a:t>Ensure no antifungal cream used for week before.</a:t>
            </a:r>
          </a:p>
          <a:p>
            <a:r>
              <a:rPr lang="en-GB" dirty="0" smtClean="0"/>
              <a:t>No use taking scrapings whilst on oral </a:t>
            </a:r>
            <a:r>
              <a:rPr lang="en-GB" dirty="0" err="1" smtClean="0"/>
              <a:t>antifungals</a:t>
            </a:r>
            <a:endParaRPr lang="en-GB" dirty="0" smtClean="0"/>
          </a:p>
          <a:p>
            <a:r>
              <a:rPr lang="en-GB" dirty="0" smtClean="0"/>
              <a:t>Topical steroid enhances chance of getting positive result</a:t>
            </a:r>
          </a:p>
          <a:p>
            <a:r>
              <a:rPr lang="en-GB" dirty="0" smtClean="0"/>
              <a:t>Negative microscopy often followed by positive culture</a:t>
            </a:r>
          </a:p>
          <a:p>
            <a:r>
              <a:rPr lang="en-GB" dirty="0"/>
              <a:t>2</a:t>
            </a:r>
            <a:r>
              <a:rPr lang="en-GB" dirty="0" smtClean="0"/>
              <a:t> -3 sites useful and the scalier the better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Tina </a:t>
            </a:r>
            <a:r>
              <a:rPr lang="en-GB" dirty="0" err="1" smtClean="0"/>
              <a:t>Corporis</a:t>
            </a:r>
            <a:endParaRPr lang="en-GB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12-06 09.37.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628800"/>
            <a:ext cx="338050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 descr="2012-12-06 09.38.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4211960" cy="314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12-06 09.38.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2224" y="1481138"/>
            <a:ext cx="6059552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dermatitis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-03-19 11.44.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692696"/>
            <a:ext cx="4138523" cy="55408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-03-19 11.45.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836712"/>
            <a:ext cx="3850491" cy="51552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2-04-02 09.41.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340768"/>
            <a:ext cx="3499750" cy="46663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Albinism and </a:t>
            </a:r>
            <a:r>
              <a:rPr lang="en-GB" dirty="0" err="1" smtClean="0"/>
              <a:t>Vitiligo</a:t>
            </a:r>
            <a:endParaRPr lang="en-GB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Tattoo reaction</a:t>
            </a:r>
            <a:endParaRPr lang="en-GB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1262</TotalTime>
  <Words>1884</Words>
  <Application>Microsoft Office PowerPoint</Application>
  <PresentationFormat>On-screen Show (4:3)</PresentationFormat>
  <Paragraphs>259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Concourse</vt:lpstr>
      <vt:lpstr>Skin Diseases in the Top End – Hints for Diagnosis and Management</vt:lpstr>
      <vt:lpstr>Skin Infections</vt:lpstr>
      <vt:lpstr>Fungal Infections</vt:lpstr>
      <vt:lpstr>Dermatophyte infections</vt:lpstr>
      <vt:lpstr>PowerPoint Presentation</vt:lpstr>
      <vt:lpstr>PowerPoint Presentation</vt:lpstr>
      <vt:lpstr>PowerPoint Presentation</vt:lpstr>
      <vt:lpstr>Tinea Corporis</vt:lpstr>
      <vt:lpstr>Tina Corporis</vt:lpstr>
      <vt:lpstr>Tinea Corporis - Treatment</vt:lpstr>
      <vt:lpstr>Tinea Corporis - Clinical</vt:lpstr>
      <vt:lpstr>Tinea Unguim</vt:lpstr>
      <vt:lpstr>PowerPoint Presentation</vt:lpstr>
      <vt:lpstr>PowerPoint Presentation</vt:lpstr>
      <vt:lpstr>PowerPoint Presentation</vt:lpstr>
      <vt:lpstr>Tinea Unguim</vt:lpstr>
      <vt:lpstr>Tinea Unguim - Diagnosis</vt:lpstr>
      <vt:lpstr>Tinea Unguim - Treatment</vt:lpstr>
      <vt:lpstr>Tinea Unguim Treatment</vt:lpstr>
      <vt:lpstr>Tinea Capitis - Diagnosis</vt:lpstr>
      <vt:lpstr>Tinea Capitis – Trichophyton Tonsurans</vt:lpstr>
      <vt:lpstr>Tinea Capitis - Inflammatory</vt:lpstr>
      <vt:lpstr>PowerPoint Presentation</vt:lpstr>
      <vt:lpstr>PowerPoint Presentation</vt:lpstr>
      <vt:lpstr>PowerPoint Presentation</vt:lpstr>
      <vt:lpstr>PowerPoint Presentation</vt:lpstr>
      <vt:lpstr>Tinea Capitis – Inflammatory - Treatment</vt:lpstr>
      <vt:lpstr>Yeast infections</vt:lpstr>
      <vt:lpstr>PowerPoint Presentation</vt:lpstr>
      <vt:lpstr>PowerPoint Presentation</vt:lpstr>
      <vt:lpstr>PowerPoint Presentation</vt:lpstr>
      <vt:lpstr>Tinea Versicolor - Diagnosis</vt:lpstr>
      <vt:lpstr>Tinea Versicolor - Diagnosis</vt:lpstr>
      <vt:lpstr>Tinea Versicolor - Treatment</vt:lpstr>
      <vt:lpstr>Tinea Versicolor Treatment</vt:lpstr>
      <vt:lpstr>Bacterial Skin Infections</vt:lpstr>
      <vt:lpstr>Yeast Infections – Candida Intertrigo</vt:lpstr>
      <vt:lpstr>Candida Intertrigo - Treatment</vt:lpstr>
      <vt:lpstr>Candida Intertrigo - Treatment</vt:lpstr>
      <vt:lpstr>Bacterial Infections - Impetigo</vt:lpstr>
      <vt:lpstr>Impetigo</vt:lpstr>
      <vt:lpstr>PowerPoint Presentation</vt:lpstr>
      <vt:lpstr>Impetigo - Treatment</vt:lpstr>
      <vt:lpstr>Bacterial Infections – Secondary infections</vt:lpstr>
      <vt:lpstr>PowerPoint Presentation</vt:lpstr>
      <vt:lpstr>Secondary infections</vt:lpstr>
      <vt:lpstr>Viral Infections</vt:lpstr>
      <vt:lpstr>Warts - Veruccae</vt:lpstr>
      <vt:lpstr>Wart  - types</vt:lpstr>
      <vt:lpstr>PowerPoint Presentation</vt:lpstr>
      <vt:lpstr>PowerPoint Presentation</vt:lpstr>
      <vt:lpstr>Viral Warts - Treatment</vt:lpstr>
      <vt:lpstr>Hand Foot and Mouth Disease</vt:lpstr>
      <vt:lpstr>PowerPoint Presentation</vt:lpstr>
      <vt:lpstr>PowerPoint Presentation</vt:lpstr>
      <vt:lpstr>PowerPoint Presentation</vt:lpstr>
      <vt:lpstr>PowerPoint Presentation</vt:lpstr>
      <vt:lpstr>Hand Foot and Mouth Disiease</vt:lpstr>
      <vt:lpstr>Molluscum Contagiosum</vt:lpstr>
      <vt:lpstr>PowerPoint Presentation</vt:lpstr>
      <vt:lpstr>PowerPoint Presentation</vt:lpstr>
      <vt:lpstr>Molluscum Contagiosum - Treatment</vt:lpstr>
      <vt:lpstr>Herpes Simplex</vt:lpstr>
      <vt:lpstr>PowerPoint Presentation</vt:lpstr>
      <vt:lpstr>Atypical Herpes simplex</vt:lpstr>
      <vt:lpstr>PowerPoint Presentation</vt:lpstr>
      <vt:lpstr>Herpes Zoster</vt:lpstr>
      <vt:lpstr>PowerPoint Presentation</vt:lpstr>
      <vt:lpstr>Herpes Zoster</vt:lpstr>
      <vt:lpstr>Scabies</vt:lpstr>
      <vt:lpstr>Scabies - Clinical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Scabies Treatment</vt:lpstr>
      <vt:lpstr>Scabies Treatment </vt:lpstr>
      <vt:lpstr>Scabies – The Great Deceiver</vt:lpstr>
      <vt:lpstr>PowerPoint Presentation</vt:lpstr>
      <vt:lpstr>PowerPoint Presentation</vt:lpstr>
      <vt:lpstr>PowerPoint Presentation</vt:lpstr>
      <vt:lpstr>Psoriasis</vt:lpstr>
      <vt:lpstr>PowerPoint Presentation</vt:lpstr>
      <vt:lpstr>PowerPoint Presentation</vt:lpstr>
      <vt:lpstr>PowerPoint Presentation</vt:lpstr>
      <vt:lpstr>PowerPoint Presentation</vt:lpstr>
      <vt:lpstr>Discoid Lupus</vt:lpstr>
      <vt:lpstr>PowerPoint Presentation</vt:lpstr>
      <vt:lpstr>PowerPoint Presentation</vt:lpstr>
      <vt:lpstr>Contact dermatitis</vt:lpstr>
      <vt:lpstr>PowerPoint Presentation</vt:lpstr>
      <vt:lpstr>PowerPoint Presentation</vt:lpstr>
      <vt:lpstr>PowerPoint Presentation</vt:lpstr>
      <vt:lpstr>Albinism and Vitiligo</vt:lpstr>
      <vt:lpstr>PowerPoint Presentation</vt:lpstr>
      <vt:lpstr>Tattoo reaction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Skin Diseases in the Top End – Hints for Diagnosis and Management</dc:title>
  <dc:creator>Peter Menz</dc:creator>
  <cp:lastModifiedBy>Ngara Keeler</cp:lastModifiedBy>
  <cp:revision>27</cp:revision>
  <dcterms:created xsi:type="dcterms:W3CDTF">2014-06-10T01:10:17Z</dcterms:created>
  <dcterms:modified xsi:type="dcterms:W3CDTF">2016-09-07T05:53:12Z</dcterms:modified>
</cp:coreProperties>
</file>