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68"/>
  </p:notesMasterIdLst>
  <p:sldIdLst>
    <p:sldId id="256" r:id="rId2"/>
    <p:sldId id="382" r:id="rId3"/>
    <p:sldId id="489" r:id="rId4"/>
    <p:sldId id="490" r:id="rId5"/>
    <p:sldId id="560" r:id="rId6"/>
    <p:sldId id="561" r:id="rId7"/>
    <p:sldId id="562" r:id="rId8"/>
    <p:sldId id="557" r:id="rId9"/>
    <p:sldId id="556" r:id="rId10"/>
    <p:sldId id="555" r:id="rId11"/>
    <p:sldId id="558" r:id="rId12"/>
    <p:sldId id="559" r:id="rId13"/>
    <p:sldId id="540" r:id="rId14"/>
    <p:sldId id="495" r:id="rId15"/>
    <p:sldId id="496" r:id="rId16"/>
    <p:sldId id="497" r:id="rId17"/>
    <p:sldId id="538" r:id="rId18"/>
    <p:sldId id="521" r:id="rId19"/>
    <p:sldId id="522" r:id="rId20"/>
    <p:sldId id="502" r:id="rId21"/>
    <p:sldId id="548" r:id="rId22"/>
    <p:sldId id="549" r:id="rId23"/>
    <p:sldId id="524" r:id="rId24"/>
    <p:sldId id="525" r:id="rId25"/>
    <p:sldId id="526" r:id="rId26"/>
    <p:sldId id="527" r:id="rId27"/>
    <p:sldId id="523" r:id="rId28"/>
    <p:sldId id="552" r:id="rId29"/>
    <p:sldId id="553" r:id="rId30"/>
    <p:sldId id="588" r:id="rId31"/>
    <p:sldId id="537" r:id="rId32"/>
    <p:sldId id="528" r:id="rId33"/>
    <p:sldId id="542" r:id="rId34"/>
    <p:sldId id="529" r:id="rId35"/>
    <p:sldId id="530" r:id="rId36"/>
    <p:sldId id="531" r:id="rId37"/>
    <p:sldId id="498" r:id="rId38"/>
    <p:sldId id="519" r:id="rId39"/>
    <p:sldId id="541" r:id="rId40"/>
    <p:sldId id="563" r:id="rId41"/>
    <p:sldId id="473" r:id="rId42"/>
    <p:sldId id="477" r:id="rId43"/>
    <p:sldId id="564" r:id="rId44"/>
    <p:sldId id="565" r:id="rId45"/>
    <p:sldId id="566" r:id="rId46"/>
    <p:sldId id="539" r:id="rId47"/>
    <p:sldId id="567" r:id="rId48"/>
    <p:sldId id="568" r:id="rId49"/>
    <p:sldId id="569" r:id="rId50"/>
    <p:sldId id="570" r:id="rId51"/>
    <p:sldId id="571" r:id="rId52"/>
    <p:sldId id="576" r:id="rId53"/>
    <p:sldId id="577" r:id="rId54"/>
    <p:sldId id="574" r:id="rId55"/>
    <p:sldId id="575" r:id="rId56"/>
    <p:sldId id="579" r:id="rId57"/>
    <p:sldId id="580" r:id="rId58"/>
    <p:sldId id="581" r:id="rId59"/>
    <p:sldId id="582" r:id="rId60"/>
    <p:sldId id="583" r:id="rId61"/>
    <p:sldId id="584" r:id="rId62"/>
    <p:sldId id="585" r:id="rId63"/>
    <p:sldId id="586" r:id="rId64"/>
    <p:sldId id="545" r:id="rId65"/>
    <p:sldId id="546" r:id="rId66"/>
    <p:sldId id="58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035D"/>
    <a:srgbClr val="C5C5C5"/>
    <a:srgbClr val="1C0F51"/>
    <a:srgbClr val="FFFFFF"/>
    <a:srgbClr val="1C0957"/>
    <a:srgbClr val="17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79565" autoAdjust="0"/>
  </p:normalViewPr>
  <p:slideViewPr>
    <p:cSldViewPr snapToGrid="0">
      <p:cViewPr varScale="1">
        <p:scale>
          <a:sx n="53" d="100"/>
          <a:sy n="53" d="100"/>
        </p:scale>
        <p:origin x="3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r-nas\public\ATSIHP\STRIVE\ConsultationDataFNQ\FNQSummaryDataJan2010-Dec2010a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raph%20for%20toda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.ward\Desktop\Copy%20of%20STRIVE%20age_sex%20ANALYSIS_0309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.ward\Desktop\Copy%20of%20STRIVE%20age_sex%20ANALYSIS_03092015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CCEPt\PhD\ISSTDR%202013\PHE%20graphs.xls" TargetMode="External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guy\AppData\Local\Microsoft\Windows\Temporary%20Internet%20Files\Content.Outlook\LDEL47QR\figures2and3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guy\AppData\Local\Microsoft\Windows\Temporary%20Internet%20Files\Content.Outlook\LDEL47QR\figures2and3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guy\Desktop\CIsLucy.xls" TargetMode="External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-nas\public\SERP\Reports\Surveillance%20and%20Monitoring%20Report\2015\Draft%20figures%20and%20tables\Final%20Figures\Figures%20ATSI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1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svr-nas\public\SERP\Projects\James%20HIV\Exposure%20category%20by%20sex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../embeddings/oleObject4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49564796348"/>
          <c:y val="4.1782729805014303E-2"/>
          <c:w val="0.71212229510842595"/>
          <c:h val="0.7270194986072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479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43</c:v>
                </c:pt>
                <c:pt idx="1">
                  <c:v>828</c:v>
                </c:pt>
                <c:pt idx="2">
                  <c:v>1078</c:v>
                </c:pt>
                <c:pt idx="3">
                  <c:v>316</c:v>
                </c:pt>
                <c:pt idx="4">
                  <c:v>92</c:v>
                </c:pt>
                <c:pt idx="5">
                  <c:v>31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 w="14796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276</c:v>
                </c:pt>
                <c:pt idx="1">
                  <c:v>1810</c:v>
                </c:pt>
                <c:pt idx="2">
                  <c:v>1784</c:v>
                </c:pt>
                <c:pt idx="3">
                  <c:v>407</c:v>
                </c:pt>
                <c:pt idx="4">
                  <c:v>103</c:v>
                </c:pt>
                <c:pt idx="5">
                  <c:v>27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09120"/>
        <c:axId val="88323584"/>
      </c:barChart>
      <c:catAx>
        <c:axId val="8830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sz="1600" dirty="0">
                    <a:solidFill>
                      <a:srgbClr val="0000FF"/>
                    </a:solidFill>
                  </a:rPr>
                  <a:t>Age group</a:t>
                </a:r>
              </a:p>
            </c:rich>
          </c:tx>
          <c:layout>
            <c:manualLayout>
              <c:xMode val="edge"/>
              <c:yMode val="edge"/>
              <c:x val="0.492307692307696"/>
              <c:y val="0.85236768802228402"/>
            </c:manualLayout>
          </c:layout>
          <c:overlay val="0"/>
          <c:spPr>
            <a:noFill/>
            <a:ln w="295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96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165" b="0" i="0" u="none" strike="noStrike" baseline="0">
                <a:solidFill>
                  <a:srgbClr val="000080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883235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8323584"/>
        <c:scaling>
          <c:orientation val="minMax"/>
          <c:max val="18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sz="1600" dirty="0">
                    <a:solidFill>
                      <a:srgbClr val="0000FF"/>
                    </a:solidFill>
                  </a:rPr>
                  <a:t>Number of 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notifications</a:t>
                </a:r>
                <a:endParaRPr lang="en-US" sz="1600" dirty="0">
                  <a:solidFill>
                    <a:srgbClr val="0000FF"/>
                  </a:solidFill>
                </a:endParaRPr>
              </a:p>
            </c:rich>
          </c:tx>
          <c:layout>
            <c:manualLayout>
              <c:xMode val="edge"/>
              <c:yMode val="edge"/>
              <c:x val="2.56410256410258E-2"/>
              <c:y val="0.189415041782732"/>
            </c:manualLayout>
          </c:layout>
          <c:overlay val="0"/>
          <c:spPr>
            <a:noFill/>
            <a:ln w="295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96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398" b="0" i="0" u="none" strike="noStrike" baseline="0">
                <a:solidFill>
                  <a:srgbClr val="0000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88309120"/>
        <c:crosses val="autoZero"/>
        <c:crossBetween val="between"/>
        <c:majorUnit val="2000"/>
        <c:minorUnit val="100"/>
      </c:valAx>
      <c:spPr>
        <a:noFill/>
        <a:ln w="29591">
          <a:noFill/>
        </a:ln>
      </c:spPr>
    </c:plotArea>
    <c:legend>
      <c:legendPos val="r"/>
      <c:layout>
        <c:manualLayout>
          <c:xMode val="edge"/>
          <c:yMode val="edge"/>
          <c:x val="0"/>
          <c:y val="0.91364902506963797"/>
          <c:w val="1"/>
          <c:h val="8.9136490250697406E-2"/>
        </c:manualLayout>
      </c:layout>
      <c:overlay val="0"/>
      <c:spPr>
        <a:noFill/>
        <a:ln w="29591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FF"/>
              </a:solidFill>
              <a:latin typeface="Optima"/>
              <a:ea typeface="Optima"/>
              <a:cs typeface="Opti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'Slide 9'!$B$12</c:f>
              <c:strCache>
                <c:ptCount val="1"/>
                <c:pt idx="0">
                  <c:v>NT</c:v>
                </c:pt>
              </c:strCache>
            </c:strRef>
          </c:tx>
          <c:spPr>
            <a:ln w="15875"/>
          </c:spPr>
          <c:marker>
            <c:symbol val="diamond"/>
            <c:size val="11"/>
          </c:marker>
          <c:cat>
            <c:numRef>
              <c:f>'Slide 9'!$A$13:$A$17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9'!$B$13:$B$17</c:f>
              <c:numCache>
                <c:formatCode>0</c:formatCode>
                <c:ptCount val="5"/>
                <c:pt idx="0">
                  <c:v>625.25847765906894</c:v>
                </c:pt>
                <c:pt idx="1">
                  <c:v>665.67241328329339</c:v>
                </c:pt>
                <c:pt idx="2">
                  <c:v>614.68670559438146</c:v>
                </c:pt>
                <c:pt idx="3">
                  <c:v>658.90048971047338</c:v>
                </c:pt>
                <c:pt idx="4">
                  <c:v>723.43181481402632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9'!$C$12</c:f>
              <c:strCache>
                <c:ptCount val="1"/>
                <c:pt idx="0">
                  <c:v>QLD</c:v>
                </c:pt>
              </c:strCache>
            </c:strRef>
          </c:tx>
          <c:spPr>
            <a:ln w="15875"/>
          </c:spPr>
          <c:marker>
            <c:symbol val="square"/>
            <c:size val="11"/>
          </c:marker>
          <c:cat>
            <c:numRef>
              <c:f>'Slide 9'!$A$13:$A$17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9'!$C$13:$C$17</c:f>
              <c:numCache>
                <c:formatCode>0</c:formatCode>
                <c:ptCount val="5"/>
                <c:pt idx="0">
                  <c:v>341.22315220674722</c:v>
                </c:pt>
                <c:pt idx="1">
                  <c:v>377.96479352187328</c:v>
                </c:pt>
                <c:pt idx="2">
                  <c:v>359.08889870624921</c:v>
                </c:pt>
                <c:pt idx="3">
                  <c:v>361.90255371346808</c:v>
                </c:pt>
                <c:pt idx="4">
                  <c:v>375.48633213603159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9'!$D$12</c:f>
              <c:strCache>
                <c:ptCount val="1"/>
                <c:pt idx="0">
                  <c:v>SA</c:v>
                </c:pt>
              </c:strCache>
            </c:strRef>
          </c:tx>
          <c:spPr>
            <a:ln w="15875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triangle"/>
            <c:size val="14"/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dPt>
            <c:idx val="0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c:spPr>
            </c:marker>
            <c:bubble3D val="0"/>
          </c:dPt>
          <c:cat>
            <c:numRef>
              <c:f>'Slide 9'!$A$13:$A$17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9'!$D$13:$D$17</c:f>
              <c:numCache>
                <c:formatCode>0</c:formatCode>
                <c:ptCount val="5"/>
                <c:pt idx="0">
                  <c:v>235.10147426375781</c:v>
                </c:pt>
                <c:pt idx="1">
                  <c:v>262.52188846746759</c:v>
                </c:pt>
                <c:pt idx="2">
                  <c:v>312.82063377490368</c:v>
                </c:pt>
                <c:pt idx="3">
                  <c:v>293.65276767251902</c:v>
                </c:pt>
                <c:pt idx="4">
                  <c:v>313.34636716541229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'Slide 9'!$E$12</c:f>
              <c:strCache>
                <c:ptCount val="1"/>
                <c:pt idx="0">
                  <c:v>TAS</c:v>
                </c:pt>
              </c:strCache>
            </c:strRef>
          </c:tx>
          <c:spPr>
            <a:ln w="15875"/>
          </c:spPr>
          <c:marker>
            <c:symbol val="x"/>
            <c:size val="11"/>
          </c:marker>
          <c:cat>
            <c:numRef>
              <c:f>'Slide 9'!$A$13:$A$17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9'!$E$13:$E$17</c:f>
              <c:numCache>
                <c:formatCode>0</c:formatCode>
                <c:ptCount val="5"/>
                <c:pt idx="0">
                  <c:v>323.91212999978421</c:v>
                </c:pt>
                <c:pt idx="1">
                  <c:v>442.72415788249123</c:v>
                </c:pt>
                <c:pt idx="2">
                  <c:v>393.37172054580549</c:v>
                </c:pt>
                <c:pt idx="3">
                  <c:v>401.37772847124552</c:v>
                </c:pt>
                <c:pt idx="4">
                  <c:v>348.9571596766923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'Slide 9'!$F$12</c:f>
              <c:strCache>
                <c:ptCount val="1"/>
                <c:pt idx="0">
                  <c:v>WA</c:v>
                </c:pt>
              </c:strCache>
            </c:strRef>
          </c:tx>
          <c:spPr>
            <a:ln w="15875"/>
          </c:spPr>
          <c:marker>
            <c:symbol val="star"/>
            <c:size val="11"/>
          </c:marker>
          <c:cat>
            <c:numRef>
              <c:f>'Slide 9'!$A$13:$A$17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9'!$F$13:$F$17</c:f>
              <c:numCache>
                <c:formatCode>0</c:formatCode>
                <c:ptCount val="5"/>
                <c:pt idx="0">
                  <c:v>339.94534773979069</c:v>
                </c:pt>
                <c:pt idx="1">
                  <c:v>377.51364077899387</c:v>
                </c:pt>
                <c:pt idx="2">
                  <c:v>429.79223560684932</c:v>
                </c:pt>
                <c:pt idx="3">
                  <c:v>420.25156731277639</c:v>
                </c:pt>
                <c:pt idx="4">
                  <c:v>405.24202620100772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35040"/>
        <c:axId val="92422144"/>
      </c:lineChart>
      <c:catAx>
        <c:axId val="925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400" b="1">
                <a:solidFill>
                  <a:srgbClr val="003399"/>
                </a:solidFill>
                <a:latin typeface="Optima" pitchFamily="34" charset="0"/>
              </a:defRPr>
            </a:pPr>
            <a:endParaRPr lang="en-US"/>
          </a:p>
        </c:txPr>
        <c:crossAx val="92422144"/>
        <c:crosses val="autoZero"/>
        <c:auto val="1"/>
        <c:lblAlgn val="ctr"/>
        <c:lblOffset val="100"/>
        <c:noMultiLvlLbl val="0"/>
      </c:catAx>
      <c:valAx>
        <c:axId val="92422144"/>
        <c:scaling>
          <c:orientation val="minMax"/>
          <c:max val="22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92535040"/>
        <c:crosses val="autoZero"/>
        <c:crossBetween val="midCat"/>
        <c:majorUnit val="200"/>
      </c:valAx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rgbClr val="003399"/>
              </a:solidFill>
              <a:latin typeface="Optim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'slide 16'!$B$2</c:f>
              <c:strCache>
                <c:ptCount val="1"/>
                <c:pt idx="0">
                  <c:v>NT</c:v>
                </c:pt>
              </c:strCache>
            </c:strRef>
          </c:tx>
          <c:spPr>
            <a:ln w="15875"/>
          </c:spPr>
          <c:marker>
            <c:symbol val="diamond"/>
            <c:size val="11"/>
          </c:marker>
          <c:cat>
            <c:numRef>
              <c:f>'slide 16'!$A$3:$A$7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16'!$B$3:$B$7</c:f>
              <c:numCache>
                <c:formatCode>General</c:formatCode>
                <c:ptCount val="5"/>
                <c:pt idx="0">
                  <c:v>1651.3736022243479</c:v>
                </c:pt>
                <c:pt idx="1">
                  <c:v>2052.2841374027339</c:v>
                </c:pt>
                <c:pt idx="2">
                  <c:v>2050.2717108121278</c:v>
                </c:pt>
                <c:pt idx="3">
                  <c:v>1857.1922885689969</c:v>
                </c:pt>
                <c:pt idx="4">
                  <c:v>2032.9966403029871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16'!$C$2</c:f>
              <c:strCache>
                <c:ptCount val="1"/>
                <c:pt idx="0">
                  <c:v>QLD</c:v>
                </c:pt>
              </c:strCache>
            </c:strRef>
          </c:tx>
          <c:spPr>
            <a:ln w="15875"/>
          </c:spPr>
          <c:marker>
            <c:symbol val="square"/>
            <c:size val="11"/>
          </c:marker>
          <c:cat>
            <c:numRef>
              <c:f>'slide 16'!$A$3:$A$7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16'!$C$3:$C$7</c:f>
              <c:numCache>
                <c:formatCode>General</c:formatCode>
                <c:ptCount val="5"/>
                <c:pt idx="0">
                  <c:v>293.84572573052662</c:v>
                </c:pt>
                <c:pt idx="1">
                  <c:v>403.96872317493779</c:v>
                </c:pt>
                <c:pt idx="2">
                  <c:v>537.99816657670385</c:v>
                </c:pt>
                <c:pt idx="3">
                  <c:v>440.72862043998532</c:v>
                </c:pt>
                <c:pt idx="4" formatCode="0">
                  <c:v>367.200520639724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16'!$D$2</c:f>
              <c:strCache>
                <c:ptCount val="1"/>
                <c:pt idx="0">
                  <c:v>SA</c:v>
                </c:pt>
              </c:strCache>
            </c:strRef>
          </c:tx>
          <c:spPr>
            <a:ln w="1587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triangle"/>
            <c:size val="1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numRef>
              <c:f>'slide 16'!$A$3:$A$7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16'!$D$3:$D$7</c:f>
              <c:numCache>
                <c:formatCode>General</c:formatCode>
                <c:ptCount val="5"/>
                <c:pt idx="0">
                  <c:v>395.63230457739462</c:v>
                </c:pt>
                <c:pt idx="1">
                  <c:v>552.03558267599306</c:v>
                </c:pt>
                <c:pt idx="2">
                  <c:v>479.93630825688422</c:v>
                </c:pt>
                <c:pt idx="3">
                  <c:v>437.78126559964829</c:v>
                </c:pt>
                <c:pt idx="4" formatCode="0">
                  <c:v>634.47372115238261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'slide 16'!$E$2</c:f>
              <c:strCache>
                <c:ptCount val="1"/>
                <c:pt idx="0">
                  <c:v>TAS</c:v>
                </c:pt>
              </c:strCache>
            </c:strRef>
          </c:tx>
          <c:spPr>
            <a:ln w="15875"/>
          </c:spPr>
          <c:marker>
            <c:symbol val="x"/>
            <c:size val="11"/>
          </c:marker>
          <c:cat>
            <c:numRef>
              <c:f>'slide 16'!$A$3:$A$7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16'!$E$3:$E$7</c:f>
              <c:numCache>
                <c:formatCode>General</c:formatCode>
                <c:ptCount val="5"/>
                <c:pt idx="0">
                  <c:v>0</c:v>
                </c:pt>
                <c:pt idx="1">
                  <c:v>3.3480879708479958</c:v>
                </c:pt>
                <c:pt idx="2">
                  <c:v>0</c:v>
                </c:pt>
                <c:pt idx="3">
                  <c:v>0</c:v>
                </c:pt>
                <c:pt idx="4" formatCode="0">
                  <c:v>2.2723353062571361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'slide 16'!$F$2</c:f>
              <c:strCache>
                <c:ptCount val="1"/>
                <c:pt idx="0">
                  <c:v>WA</c:v>
                </c:pt>
              </c:strCache>
            </c:strRef>
          </c:tx>
          <c:spPr>
            <a:ln w="15875"/>
          </c:spPr>
          <c:marker>
            <c:symbol val="star"/>
            <c:size val="11"/>
          </c:marker>
          <c:cat>
            <c:numRef>
              <c:f>'slide 16'!$A$3:$A$7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16'!$F$3:$F$7</c:f>
              <c:numCache>
                <c:formatCode>General</c:formatCode>
                <c:ptCount val="5"/>
                <c:pt idx="0">
                  <c:v>860.38606583447915</c:v>
                </c:pt>
                <c:pt idx="1">
                  <c:v>769.41411744266043</c:v>
                </c:pt>
                <c:pt idx="2">
                  <c:v>1023.119120187881</c:v>
                </c:pt>
                <c:pt idx="3">
                  <c:v>968.27855841216683</c:v>
                </c:pt>
                <c:pt idx="4">
                  <c:v>927.76491617203783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'slide 16'!$G$2</c:f>
              <c:strCache>
                <c:ptCount val="1"/>
                <c:pt idx="0">
                  <c:v>ACT</c:v>
                </c:pt>
              </c:strCache>
            </c:strRef>
          </c:tx>
          <c:cat>
            <c:numRef>
              <c:f>'slide 16'!$A$3:$A$7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16'!$G$3:$G$7</c:f>
              <c:numCache>
                <c:formatCode>General</c:formatCode>
                <c:ptCount val="5"/>
                <c:pt idx="0">
                  <c:v>45.264411493803593</c:v>
                </c:pt>
                <c:pt idx="1">
                  <c:v>0</c:v>
                </c:pt>
                <c:pt idx="2">
                  <c:v>39.386451806318469</c:v>
                </c:pt>
                <c:pt idx="3">
                  <c:v>8.7889791106467587</c:v>
                </c:pt>
                <c:pt idx="4">
                  <c:v>8.2643566424555477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'slide 16'!$H$2</c:f>
              <c:strCache>
                <c:ptCount val="1"/>
                <c:pt idx="0">
                  <c:v>VIC</c:v>
                </c:pt>
              </c:strCache>
            </c:strRef>
          </c:tx>
          <c:cat>
            <c:numRef>
              <c:f>'slide 16'!$A$3:$A$7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16'!$H$3:$H$7</c:f>
              <c:numCache>
                <c:formatCode>General</c:formatCode>
                <c:ptCount val="5"/>
                <c:pt idx="0">
                  <c:v>21.908243850519199</c:v>
                </c:pt>
                <c:pt idx="1">
                  <c:v>26.278672062497161</c:v>
                </c:pt>
                <c:pt idx="2">
                  <c:v>22.856540141487791</c:v>
                </c:pt>
                <c:pt idx="3">
                  <c:v>50.012726902984831</c:v>
                </c:pt>
                <c:pt idx="4">
                  <c:v>36.225433884221353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84576"/>
        <c:axId val="92186496"/>
      </c:lineChart>
      <c:catAx>
        <c:axId val="9218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141464"/>
                    </a:solidFill>
                    <a:latin typeface="Optima" pitchFamily="34" charset="0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  <a:latin typeface="Optima" pitchFamily="34" charset="0"/>
                  </a:rPr>
                  <a:t>Year of diagnosis</a:t>
                </a:r>
                <a:endParaRPr lang="en-AU" dirty="0" smtClean="0">
                  <a:effectLst/>
                  <a:latin typeface="Optima" pitchFamily="34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141464"/>
                    </a:solidFill>
                    <a:latin typeface="Optima" pitchFamily="34" charset="0"/>
                    <a:ea typeface="+mn-ea"/>
                    <a:cs typeface="+mn-cs"/>
                  </a:defRPr>
                </a:pPr>
                <a:endParaRPr lang="en-AU" dirty="0">
                  <a:latin typeface="Optima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400" b="1" i="0" u="none" strike="noStrike" kern="1200" baseline="0">
                <a:solidFill>
                  <a:srgbClr val="141464"/>
                </a:solidFill>
                <a:effectLst/>
                <a:latin typeface="Optima" pitchFamily="34" charset="0"/>
                <a:ea typeface="+mn-ea"/>
                <a:cs typeface="+mn-cs"/>
              </a:defRPr>
            </a:pPr>
            <a:endParaRPr lang="en-US"/>
          </a:p>
        </c:txPr>
        <c:crossAx val="92186496"/>
        <c:crosses val="autoZero"/>
        <c:auto val="1"/>
        <c:lblAlgn val="ctr"/>
        <c:lblOffset val="100"/>
        <c:noMultiLvlLbl val="0"/>
      </c:catAx>
      <c:valAx>
        <c:axId val="92186496"/>
        <c:scaling>
          <c:orientation val="minMax"/>
          <c:max val="2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 smtClean="0">
                    <a:solidFill>
                      <a:srgbClr val="0000FF"/>
                    </a:solidFill>
                    <a:effectLst/>
                    <a:latin typeface="Optima" pitchFamily="34" charset="0"/>
                  </a:rPr>
                  <a:t>Age </a:t>
                </a:r>
                <a:r>
                  <a:rPr lang="en-US" sz="1600" b="1" i="0" baseline="0" dirty="0" err="1" smtClean="0">
                    <a:solidFill>
                      <a:srgbClr val="0000FF"/>
                    </a:solidFill>
                    <a:effectLst/>
                    <a:latin typeface="Optima" pitchFamily="34" charset="0"/>
                  </a:rPr>
                  <a:t>standardised</a:t>
                </a:r>
                <a:r>
                  <a:rPr lang="en-US" sz="1600" b="1" i="0" baseline="0" dirty="0" smtClean="0">
                    <a:solidFill>
                      <a:srgbClr val="0000FF"/>
                    </a:solidFill>
                    <a:effectLst/>
                    <a:latin typeface="Optima" pitchFamily="34" charset="0"/>
                  </a:rPr>
                  <a:t> rate per 100 000</a:t>
                </a:r>
                <a:endParaRPr lang="en-AU" sz="1600" dirty="0" smtClean="0">
                  <a:solidFill>
                    <a:srgbClr val="0000FF"/>
                  </a:solidFill>
                  <a:effectLst/>
                  <a:latin typeface="Optima" pitchFamily="34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AU" dirty="0">
                  <a:solidFill>
                    <a:srgbClr val="0000F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200" b="1" i="0" u="none" strike="noStrike" kern="1200" baseline="0">
                <a:solidFill>
                  <a:srgbClr val="0000FF"/>
                </a:solidFill>
                <a:effectLst/>
                <a:latin typeface="Optima" pitchFamily="34" charset="0"/>
                <a:ea typeface="+mn-ea"/>
                <a:cs typeface="+mn-cs"/>
              </a:defRPr>
            </a:pPr>
            <a:endParaRPr lang="en-US"/>
          </a:p>
        </c:txPr>
        <c:crossAx val="92184576"/>
        <c:crosses val="autoZero"/>
        <c:crossBetween val="midCat"/>
        <c:majorUnit val="200"/>
      </c:valAx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rgbClr val="003399"/>
              </a:solidFill>
              <a:latin typeface="Optim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67480089384306E-2"/>
          <c:y val="6.1554198506404798E-2"/>
          <c:w val="0.83766503982123097"/>
          <c:h val="0.75125756820064404"/>
        </c:manualLayout>
      </c:layout>
      <c:lineChart>
        <c:grouping val="standard"/>
        <c:varyColors val="0"/>
        <c:ser>
          <c:idx val="0"/>
          <c:order val="0"/>
          <c:tx>
            <c:strRef>
              <c:f>'slide 16'!$B$11</c:f>
              <c:strCache>
                <c:ptCount val="1"/>
                <c:pt idx="0">
                  <c:v>NT</c:v>
                </c:pt>
              </c:strCache>
            </c:strRef>
          </c:tx>
          <c:spPr>
            <a:ln w="15875"/>
          </c:spPr>
          <c:marker>
            <c:symbol val="diamond"/>
            <c:size val="11"/>
          </c:marker>
          <c:cat>
            <c:numRef>
              <c:f>'slide 16'!$A$12:$A$16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16'!$B$12:$B$16</c:f>
              <c:numCache>
                <c:formatCode>General</c:formatCode>
                <c:ptCount val="5"/>
                <c:pt idx="0">
                  <c:v>80.667731717796315</c:v>
                </c:pt>
                <c:pt idx="1">
                  <c:v>93.012232620483843</c:v>
                </c:pt>
                <c:pt idx="2">
                  <c:v>91.853500773558565</c:v>
                </c:pt>
                <c:pt idx="3">
                  <c:v>123.86981124019459</c:v>
                </c:pt>
                <c:pt idx="4">
                  <c:v>124.62625730876699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16'!$C$11</c:f>
              <c:strCache>
                <c:ptCount val="1"/>
                <c:pt idx="0">
                  <c:v>QLD</c:v>
                </c:pt>
              </c:strCache>
            </c:strRef>
          </c:tx>
          <c:spPr>
            <a:ln w="15875"/>
          </c:spPr>
          <c:marker>
            <c:symbol val="square"/>
            <c:size val="11"/>
          </c:marker>
          <c:cat>
            <c:numRef>
              <c:f>'slide 16'!$A$12:$A$16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16'!$C$12:$C$16</c:f>
              <c:numCache>
                <c:formatCode>General</c:formatCode>
                <c:ptCount val="5"/>
                <c:pt idx="0">
                  <c:v>26.639476652013009</c:v>
                </c:pt>
                <c:pt idx="1">
                  <c:v>33.089261909393528</c:v>
                </c:pt>
                <c:pt idx="2">
                  <c:v>37.689823885857592</c:v>
                </c:pt>
                <c:pt idx="3">
                  <c:v>36.114069990423488</c:v>
                </c:pt>
                <c:pt idx="4" formatCode="0">
                  <c:v>41.465780550609253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16'!$D$11</c:f>
              <c:strCache>
                <c:ptCount val="1"/>
                <c:pt idx="0">
                  <c:v>SA</c:v>
                </c:pt>
              </c:strCache>
            </c:strRef>
          </c:tx>
          <c:spPr>
            <a:ln w="15875"/>
          </c:spPr>
          <c:marker>
            <c:symbol val="triangle"/>
            <c:size val="11"/>
          </c:marker>
          <c:cat>
            <c:numRef>
              <c:f>'slide 16'!$A$12:$A$16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16'!$D$12:$D$16</c:f>
              <c:numCache>
                <c:formatCode>General</c:formatCode>
                <c:ptCount val="5"/>
                <c:pt idx="0">
                  <c:v>13.545514699939121</c:v>
                </c:pt>
                <c:pt idx="1">
                  <c:v>14.99941691558881</c:v>
                </c:pt>
                <c:pt idx="2">
                  <c:v>14.7719278471371</c:v>
                </c:pt>
                <c:pt idx="3">
                  <c:v>19.48896394878426</c:v>
                </c:pt>
                <c:pt idx="4" formatCode="0">
                  <c:v>31.642674450233962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'slide 16'!$E$11</c:f>
              <c:strCache>
                <c:ptCount val="1"/>
                <c:pt idx="0">
                  <c:v>TAS</c:v>
                </c:pt>
              </c:strCache>
            </c:strRef>
          </c:tx>
          <c:spPr>
            <a:ln w="15875"/>
          </c:spPr>
          <c:marker>
            <c:symbol val="x"/>
            <c:size val="11"/>
          </c:marker>
          <c:cat>
            <c:numRef>
              <c:f>'slide 16'!$A$12:$A$16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16'!$E$12:$E$16</c:f>
              <c:numCache>
                <c:formatCode>General</c:formatCode>
                <c:ptCount val="5"/>
                <c:pt idx="0">
                  <c:v>4.8237470779483669</c:v>
                </c:pt>
                <c:pt idx="1">
                  <c:v>4.2840921536578414</c:v>
                </c:pt>
                <c:pt idx="2">
                  <c:v>4.2133924760644517</c:v>
                </c:pt>
                <c:pt idx="3">
                  <c:v>8.0975598892107836</c:v>
                </c:pt>
                <c:pt idx="4" formatCode="0">
                  <c:v>15.97759720008766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'slide 16'!$F$11</c:f>
              <c:strCache>
                <c:ptCount val="1"/>
                <c:pt idx="0">
                  <c:v>WA</c:v>
                </c:pt>
              </c:strCache>
            </c:strRef>
          </c:tx>
          <c:spPr>
            <a:ln w="15875"/>
          </c:spPr>
          <c:marker>
            <c:symbol val="star"/>
            <c:size val="11"/>
          </c:marker>
          <c:cat>
            <c:numRef>
              <c:f>'slide 16'!$A$12:$A$16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16'!$F$12:$F$16</c:f>
              <c:numCache>
                <c:formatCode>General</c:formatCode>
                <c:ptCount val="5"/>
                <c:pt idx="0">
                  <c:v>19.15113753867584</c:v>
                </c:pt>
                <c:pt idx="1">
                  <c:v>24.517271387061161</c:v>
                </c:pt>
                <c:pt idx="2">
                  <c:v>28.48001721619422</c:v>
                </c:pt>
                <c:pt idx="3">
                  <c:v>39.888621040130133</c:v>
                </c:pt>
                <c:pt idx="4">
                  <c:v>34.701101613250373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'slide 16'!$G$11</c:f>
              <c:strCache>
                <c:ptCount val="1"/>
                <c:pt idx="0">
                  <c:v>ACT</c:v>
                </c:pt>
              </c:strCache>
            </c:strRef>
          </c:tx>
          <c:cat>
            <c:numRef>
              <c:f>'slide 16'!$A$12:$A$16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16'!$G$12:$G$16</c:f>
              <c:numCache>
                <c:formatCode>General</c:formatCode>
                <c:ptCount val="5"/>
                <c:pt idx="0">
                  <c:v>12.916317082346829</c:v>
                </c:pt>
                <c:pt idx="1">
                  <c:v>14.079939903966441</c:v>
                </c:pt>
                <c:pt idx="2">
                  <c:v>30.651896946892268</c:v>
                </c:pt>
                <c:pt idx="3">
                  <c:v>21.89377091953375</c:v>
                </c:pt>
                <c:pt idx="4">
                  <c:v>26.87796851961118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'slide 16'!$H$11</c:f>
              <c:strCache>
                <c:ptCount val="1"/>
                <c:pt idx="0">
                  <c:v>VIC</c:v>
                </c:pt>
              </c:strCache>
            </c:strRef>
          </c:tx>
          <c:cat>
            <c:numRef>
              <c:f>'slide 16'!$A$12:$A$16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'slide 16'!$H$12:$H$16</c:f>
              <c:numCache>
                <c:formatCode>General</c:formatCode>
                <c:ptCount val="5"/>
                <c:pt idx="0">
                  <c:v>26.915960827857919</c:v>
                </c:pt>
                <c:pt idx="1">
                  <c:v>31.18161697239443</c:v>
                </c:pt>
                <c:pt idx="2">
                  <c:v>33.228590563985108</c:v>
                </c:pt>
                <c:pt idx="3">
                  <c:v>42.65014494687135</c:v>
                </c:pt>
                <c:pt idx="4">
                  <c:v>51.80584341118648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32320"/>
        <c:axId val="92238592"/>
      </c:lineChart>
      <c:catAx>
        <c:axId val="9223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141464"/>
                    </a:solidFill>
                    <a:latin typeface="Optima" pitchFamily="34" charset="0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 dirty="0" smtClean="0">
                    <a:solidFill>
                      <a:srgbClr val="141464"/>
                    </a:solidFill>
                    <a:effectLst/>
                    <a:latin typeface="Optima" pitchFamily="34" charset="0"/>
                    <a:ea typeface="+mn-ea"/>
                    <a:cs typeface="+mn-cs"/>
                  </a:rPr>
                  <a:t>Year of diagnosis</a:t>
                </a:r>
                <a:endParaRPr lang="en-AU" sz="1800" b="1" i="0" u="none" strike="noStrike" kern="1200" baseline="0" dirty="0" smtClean="0">
                  <a:solidFill>
                    <a:srgbClr val="141464"/>
                  </a:solidFill>
                  <a:effectLst/>
                  <a:latin typeface="Optima" pitchFamily="34" charset="0"/>
                  <a:ea typeface="+mn-ea"/>
                  <a:cs typeface="+mn-cs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141464"/>
                    </a:solidFill>
                    <a:latin typeface="Optima" pitchFamily="34" charset="0"/>
                    <a:ea typeface="+mn-ea"/>
                    <a:cs typeface="+mn-cs"/>
                  </a:defRPr>
                </a:pPr>
                <a:endParaRPr lang="en-AU" dirty="0">
                  <a:latin typeface="Optima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400" b="1" i="0" u="none" strike="noStrike" kern="1200" baseline="0">
                <a:solidFill>
                  <a:srgbClr val="141464"/>
                </a:solidFill>
                <a:effectLst/>
                <a:latin typeface="Optima" pitchFamily="34" charset="0"/>
                <a:ea typeface="+mn-ea"/>
                <a:cs typeface="+mn-cs"/>
              </a:defRPr>
            </a:pPr>
            <a:endParaRPr lang="en-US"/>
          </a:p>
        </c:txPr>
        <c:crossAx val="92238592"/>
        <c:crosses val="autoZero"/>
        <c:auto val="1"/>
        <c:lblAlgn val="ctr"/>
        <c:lblOffset val="100"/>
        <c:noMultiLvlLbl val="0"/>
      </c:catAx>
      <c:valAx>
        <c:axId val="92238592"/>
        <c:scaling>
          <c:orientation val="minMax"/>
          <c:max val="2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2232320"/>
        <c:crosses val="autoZero"/>
        <c:crossBetween val="midCat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23489368909807"/>
          <c:y val="3.3132016382089839E-2"/>
          <c:w val="0.82212357830271221"/>
          <c:h val="0.73076771653543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every year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Sheet1!$B$5:$C$5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32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2 of 3 years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Sheet1!$B$5:$C$5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28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1 of 3 years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Sheet1!$B$5:$C$5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40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40768"/>
        <c:axId val="92642304"/>
      </c:barChart>
      <c:catAx>
        <c:axId val="9264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00FF"/>
                </a:solidFill>
              </a:defRPr>
            </a:pPr>
            <a:endParaRPr lang="en-US"/>
          </a:p>
        </c:txPr>
        <c:crossAx val="92642304"/>
        <c:crosses val="autoZero"/>
        <c:auto val="1"/>
        <c:lblAlgn val="ctr"/>
        <c:lblOffset val="100"/>
        <c:noMultiLvlLbl val="0"/>
      </c:catAx>
      <c:valAx>
        <c:axId val="92642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00FF"/>
                    </a:solidFill>
                  </a:defRPr>
                </a:pPr>
                <a:r>
                  <a:rPr lang="en-US" sz="1600">
                    <a:solidFill>
                      <a:srgbClr val="0000FF"/>
                    </a:solidFill>
                  </a:rPr>
                  <a:t>Proportion</a:t>
                </a:r>
              </a:p>
            </c:rich>
          </c:tx>
          <c:layout>
            <c:manualLayout>
              <c:xMode val="edge"/>
              <c:yMode val="edge"/>
              <c:x val="3.3222842237695498E-2"/>
              <c:y val="0.3221949999055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FF"/>
                </a:solidFill>
              </a:defRPr>
            </a:pPr>
            <a:endParaRPr lang="en-US"/>
          </a:p>
        </c:txPr>
        <c:crossAx val="9264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81840076276106"/>
          <c:y val="0.85381826923095594"/>
          <c:w val="0.67198512685914258"/>
          <c:h val="0.12152194517351998"/>
        </c:manualLayout>
      </c:layout>
      <c:overlay val="0"/>
      <c:txPr>
        <a:bodyPr/>
        <a:lstStyle/>
        <a:p>
          <a:pPr>
            <a:defRPr sz="2400">
              <a:solidFill>
                <a:srgbClr val="0000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1" i="0" u="none" strike="noStrike" baseline="0">
                <a:effectLst/>
              </a:rPr>
              <a:t>Aboriginal sexual and reproductive program, NSW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2436887418058249E-2"/>
          <c:y val="1.5691007845503924E-2"/>
          <c:w val="0.9475631125819417"/>
          <c:h val="0.73562219930716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Sheet1!$A$4:$B$8</c:f>
              <c:multiLvlStrCache>
                <c:ptCount val="5"/>
                <c:lvl>
                  <c:pt idx="0">
                    <c:v>15-19</c:v>
                  </c:pt>
                  <c:pt idx="1">
                    <c:v>20-24</c:v>
                  </c:pt>
                  <c:pt idx="3">
                    <c:v>15-19</c:v>
                  </c:pt>
                  <c:pt idx="4">
                    <c:v>20-24</c:v>
                  </c:pt>
                </c:lvl>
                <c:lvl>
                  <c:pt idx="0">
                    <c:v>Males </c:v>
                  </c:pt>
                  <c:pt idx="3">
                    <c:v>Females </c:v>
                  </c:pt>
                </c:lvl>
              </c:multiLvlStrCache>
            </c:multiLvl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Sheet1!$A$4:$B$8</c:f>
              <c:multiLvlStrCache>
                <c:ptCount val="5"/>
                <c:lvl>
                  <c:pt idx="0">
                    <c:v>15-19</c:v>
                  </c:pt>
                  <c:pt idx="1">
                    <c:v>20-24</c:v>
                  </c:pt>
                  <c:pt idx="3">
                    <c:v>15-19</c:v>
                  </c:pt>
                  <c:pt idx="4">
                    <c:v>20-24</c:v>
                  </c:pt>
                </c:lvl>
                <c:lvl>
                  <c:pt idx="0">
                    <c:v>Males </c:v>
                  </c:pt>
                  <c:pt idx="3">
                    <c:v>Females </c:v>
                  </c:pt>
                </c:lvl>
              </c:multiLvlStrCache>
            </c:multiLvl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Sheet1!$A$4:$B$8</c:f>
              <c:multiLvlStrCache>
                <c:ptCount val="5"/>
                <c:lvl>
                  <c:pt idx="0">
                    <c:v>15-19</c:v>
                  </c:pt>
                  <c:pt idx="1">
                    <c:v>20-24</c:v>
                  </c:pt>
                  <c:pt idx="3">
                    <c:v>15-19</c:v>
                  </c:pt>
                  <c:pt idx="4">
                    <c:v>20-24</c:v>
                  </c:pt>
                </c:lvl>
                <c:lvl>
                  <c:pt idx="0">
                    <c:v>Males </c:v>
                  </c:pt>
                  <c:pt idx="3">
                    <c:v>Females </c:v>
                  </c:pt>
                </c:lvl>
              </c:multiLvlStrCache>
            </c:multiLvlStrRef>
          </c:cat>
          <c:val>
            <c:numRef>
              <c:f>Sheet1!$E$4:$E$8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Sheet1!$A$4:$B$8</c:f>
              <c:multiLvlStrCache>
                <c:ptCount val="5"/>
                <c:lvl>
                  <c:pt idx="0">
                    <c:v>15-19</c:v>
                  </c:pt>
                  <c:pt idx="1">
                    <c:v>20-24</c:v>
                  </c:pt>
                  <c:pt idx="3">
                    <c:v>15-19</c:v>
                  </c:pt>
                  <c:pt idx="4">
                    <c:v>20-24</c:v>
                  </c:pt>
                </c:lvl>
                <c:lvl>
                  <c:pt idx="0">
                    <c:v>Males </c:v>
                  </c:pt>
                  <c:pt idx="3">
                    <c:v>Females </c:v>
                  </c:pt>
                </c:lvl>
              </c:multiLvlStrCache>
            </c:multiLvl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32672"/>
        <c:axId val="85938560"/>
      </c:barChart>
      <c:catAx>
        <c:axId val="859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38560"/>
        <c:crosses val="autoZero"/>
        <c:auto val="1"/>
        <c:lblAlgn val="ctr"/>
        <c:lblOffset val="100"/>
        <c:noMultiLvlLbl val="0"/>
      </c:catAx>
      <c:valAx>
        <c:axId val="8593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36331357447744"/>
          <c:y val="8.0336999592638264E-2"/>
          <c:w val="0.80809390354476762"/>
          <c:h val="0.7722782653779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HealthServiceUse!$E$27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HealthServiceUse!$D$28:$D$35</c:f>
              <c:strCache>
                <c:ptCount val="8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50+</c:v>
                </c:pt>
              </c:strCache>
            </c:strRef>
          </c:cat>
          <c:val>
            <c:numRef>
              <c:f>HealthServiceUse!$E$28:$E$35</c:f>
              <c:numCache>
                <c:formatCode>0.0</c:formatCode>
                <c:ptCount val="8"/>
                <c:pt idx="0">
                  <c:v>85.840707964601748</c:v>
                </c:pt>
                <c:pt idx="1">
                  <c:v>90.789473684210861</c:v>
                </c:pt>
                <c:pt idx="2">
                  <c:v>97.637795275590548</c:v>
                </c:pt>
                <c:pt idx="3">
                  <c:v>81.746031746031719</c:v>
                </c:pt>
                <c:pt idx="4">
                  <c:v>99.065420560747697</c:v>
                </c:pt>
                <c:pt idx="5">
                  <c:v>84.444444444444699</c:v>
                </c:pt>
                <c:pt idx="6">
                  <c:v>84.615384615384357</c:v>
                </c:pt>
                <c:pt idx="7">
                  <c:v>96.511627906976827</c:v>
                </c:pt>
              </c:numCache>
            </c:numRef>
          </c:val>
        </c:ser>
        <c:ser>
          <c:idx val="1"/>
          <c:order val="1"/>
          <c:tx>
            <c:strRef>
              <c:f>HealthServiceUse!$F$27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2714B0"/>
            </a:solidFill>
          </c:spPr>
          <c:invertIfNegative val="0"/>
          <c:cat>
            <c:strRef>
              <c:f>HealthServiceUse!$D$28:$D$35</c:f>
              <c:strCache>
                <c:ptCount val="8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50+</c:v>
                </c:pt>
              </c:strCache>
            </c:strRef>
          </c:cat>
          <c:val>
            <c:numRef>
              <c:f>HealthServiceUse!$F$28:$F$35</c:f>
              <c:numCache>
                <c:formatCode>0.0</c:formatCode>
                <c:ptCount val="8"/>
                <c:pt idx="0">
                  <c:v>75.409836065573771</c:v>
                </c:pt>
                <c:pt idx="1">
                  <c:v>75.471698113207552</c:v>
                </c:pt>
                <c:pt idx="2">
                  <c:v>65.562913907284752</c:v>
                </c:pt>
                <c:pt idx="3">
                  <c:v>73.10344827586205</c:v>
                </c:pt>
                <c:pt idx="4">
                  <c:v>74.172185430463117</c:v>
                </c:pt>
                <c:pt idx="5">
                  <c:v>74.838709677419359</c:v>
                </c:pt>
                <c:pt idx="6">
                  <c:v>80.172413793103388</c:v>
                </c:pt>
                <c:pt idx="7">
                  <c:v>89.860139860139853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17920"/>
        <c:axId val="86056960"/>
      </c:barChart>
      <c:catAx>
        <c:axId val="86017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AU" sz="1800" dirty="0" smtClean="0"/>
                  <a:t>Age Group</a:t>
                </a:r>
                <a:r>
                  <a:rPr lang="en-AU" sz="1800" baseline="0" dirty="0" smtClean="0"/>
                  <a:t> (years)</a:t>
                </a:r>
                <a:endParaRPr lang="en-AU" sz="18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6056960"/>
        <c:crosses val="autoZero"/>
        <c:auto val="1"/>
        <c:lblAlgn val="ctr"/>
        <c:lblOffset val="100"/>
        <c:noMultiLvlLbl val="0"/>
      </c:catAx>
      <c:valAx>
        <c:axId val="8605696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AU" sz="1800" dirty="0" smtClean="0"/>
                  <a:t>% attended</a:t>
                </a:r>
                <a:endParaRPr lang="en-AU" sz="18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6017920"/>
        <c:crosses val="autoZero"/>
        <c:crossBetween val="between"/>
      </c:valAx>
      <c:spPr>
        <a:noFill/>
        <a:ln w="25400">
          <a:noFill/>
        </a:ln>
      </c:spPr>
    </c:plotArea>
    <c:legend>
      <c:legendPos val="t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3791113948596"/>
          <c:y val="3.4379852594995305E-2"/>
          <c:w val="0.81783566243408767"/>
          <c:h val="0.72284456020332832"/>
        </c:manualLayout>
      </c:layout>
      <c:lineChart>
        <c:grouping val="standard"/>
        <c:varyColors val="0"/>
        <c:ser>
          <c:idx val="0"/>
          <c:order val="0"/>
          <c:tx>
            <c:v>Chlamydia</c:v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4.7777730486391945E-2"/>
                  <c:y val="-5.773002425329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777730486391994E-2"/>
                  <c:y val="-6.110555167945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867915159253828E-2"/>
                  <c:y val="-6.7856606531778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867915159253744E-2"/>
                  <c:y val="-6.4481079105618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chlam!$B$16:$B$19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chlam!$C$5:$C$8</c:f>
              <c:numCache>
                <c:formatCode>#,##0</c:formatCode>
                <c:ptCount val="4"/>
                <c:pt idx="0">
                  <c:v>9830</c:v>
                </c:pt>
                <c:pt idx="1">
                  <c:v>10660</c:v>
                </c:pt>
                <c:pt idx="2">
                  <c:v>12733</c:v>
                </c:pt>
                <c:pt idx="3">
                  <c:v>13855</c:v>
                </c:pt>
              </c:numCache>
            </c:numRef>
          </c:val>
          <c:smooth val="0"/>
        </c:ser>
        <c:ser>
          <c:idx val="1"/>
          <c:order val="1"/>
          <c:tx>
            <c:v>Gonorrhoea</c:v>
          </c:tx>
          <c:spPr>
            <a:ln w="38100"/>
          </c:spPr>
          <c:marker>
            <c:symbol val="none"/>
          </c:marker>
          <c:dLbls>
            <c:delete val="1"/>
          </c:dLbls>
          <c:cat>
            <c:numRef>
              <c:f>chlam!$B$16:$B$19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chlam!$C$16:$C$19</c:f>
              <c:numCache>
                <c:formatCode>#,##0</c:formatCode>
                <c:ptCount val="4"/>
                <c:pt idx="0">
                  <c:v>9414</c:v>
                </c:pt>
                <c:pt idx="1">
                  <c:v>10340</c:v>
                </c:pt>
                <c:pt idx="2">
                  <c:v>12075</c:v>
                </c:pt>
                <c:pt idx="3">
                  <c:v>12301</c:v>
                </c:pt>
              </c:numCache>
            </c:numRef>
          </c:val>
          <c:smooth val="0"/>
        </c:ser>
        <c:ser>
          <c:idx val="2"/>
          <c:order val="2"/>
          <c:tx>
            <c:v>Trichomonas</c:v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4.7352791585848257E-2"/>
                  <c:y val="2.423016366237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588925389533683E-2"/>
                  <c:y val="2.423016366237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92349270060717E-2"/>
                  <c:y val="2.8384866959226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867867892354468E-2"/>
                  <c:y val="3.5412731918675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867915159253744E-2"/>
                  <c:y val="-2.7350277417854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rgbClr val="0000F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chlam!$B$16:$B$19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chlam!$C$31:$C$34</c:f>
              <c:numCache>
                <c:formatCode>#,##0</c:formatCode>
                <c:ptCount val="4"/>
                <c:pt idx="0">
                  <c:v>6452</c:v>
                </c:pt>
                <c:pt idx="1">
                  <c:v>8861</c:v>
                </c:pt>
                <c:pt idx="2">
                  <c:v>10386</c:v>
                </c:pt>
                <c:pt idx="3">
                  <c:v>10853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061888"/>
        <c:axId val="93063808"/>
      </c:lineChart>
      <c:catAx>
        <c:axId val="9306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r>
                  <a:rPr lang="en-AU">
                    <a:solidFill>
                      <a:srgbClr val="0000FF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73246104663192368"/>
              <c:y val="0.84456696651760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FF"/>
                </a:solidFill>
              </a:defRPr>
            </a:pPr>
            <a:endParaRPr lang="en-US"/>
          </a:p>
        </c:txPr>
        <c:crossAx val="93063808"/>
        <c:crosses val="autoZero"/>
        <c:auto val="1"/>
        <c:lblAlgn val="ctr"/>
        <c:lblOffset val="100"/>
        <c:noMultiLvlLbl val="0"/>
      </c:catAx>
      <c:valAx>
        <c:axId val="93063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r>
                  <a:rPr lang="en-AU">
                    <a:solidFill>
                      <a:srgbClr val="0000FF"/>
                    </a:solidFill>
                  </a:rPr>
                  <a:t>Number of tests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FF"/>
                </a:solidFill>
              </a:defRPr>
            </a:pPr>
            <a:endParaRPr lang="en-US"/>
          </a:p>
        </c:txPr>
        <c:crossAx val="930618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00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2266508374888"/>
          <c:y val="4.5063492281628127E-2"/>
          <c:w val="0.84301421830152945"/>
          <c:h val="0.71460670176964081"/>
        </c:manualLayout>
      </c:layout>
      <c:lineChart>
        <c:grouping val="standard"/>
        <c:varyColors val="0"/>
        <c:ser>
          <c:idx val="0"/>
          <c:order val="0"/>
          <c:tx>
            <c:v>Year 1 sites</c:v>
          </c:tx>
          <c:spPr>
            <a:ln w="38100"/>
          </c:spPr>
          <c:marker>
            <c:symbol val="diamond"/>
            <c:size val="5"/>
            <c:spPr>
              <a:ln w="38100"/>
            </c:spPr>
          </c:marker>
          <c:cat>
            <c:strRef>
              <c:f>sex!$AG$3:$AJ$3</c:f>
              <c:strCache>
                <c:ptCount val="4"/>
                <c:pt idx="0">
                  <c:v>Baseline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</c:strCache>
            </c:strRef>
          </c:cat>
          <c:val>
            <c:numRef>
              <c:f>sex!$AG$106:$AJ$106</c:f>
              <c:numCache>
                <c:formatCode>0.0%</c:formatCode>
                <c:ptCount val="4"/>
                <c:pt idx="0">
                  <c:v>0.39808682855040473</c:v>
                </c:pt>
                <c:pt idx="1">
                  <c:v>0.3980154355016538</c:v>
                </c:pt>
                <c:pt idx="2">
                  <c:v>0.40341134470448237</c:v>
                </c:pt>
                <c:pt idx="3">
                  <c:v>0.41537827252112969</c:v>
                </c:pt>
              </c:numCache>
            </c:numRef>
          </c:val>
          <c:smooth val="0"/>
        </c:ser>
        <c:ser>
          <c:idx val="1"/>
          <c:order val="1"/>
          <c:tx>
            <c:v>Year 2 sites</c:v>
          </c:tx>
          <c:spPr>
            <a:ln w="38100"/>
          </c:spPr>
          <c:marker>
            <c:symbol val="diamond"/>
            <c:size val="5"/>
            <c:spPr>
              <a:ln w="38100"/>
            </c:spPr>
          </c:marker>
          <c:dPt>
            <c:idx val="1"/>
            <c:bubble3D val="0"/>
            <c:spPr>
              <a:ln w="38100">
                <a:prstDash val="sysDash"/>
              </a:ln>
            </c:spPr>
          </c:dPt>
          <c:cat>
            <c:strRef>
              <c:f>sex!$AG$3:$AJ$3</c:f>
              <c:strCache>
                <c:ptCount val="4"/>
                <c:pt idx="0">
                  <c:v>Baseline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</c:strCache>
            </c:strRef>
          </c:cat>
          <c:val>
            <c:numRef>
              <c:f>sex!$AG$128:$AJ$128</c:f>
              <c:numCache>
                <c:formatCode>0.0%</c:formatCode>
                <c:ptCount val="4"/>
                <c:pt idx="0">
                  <c:v>0.42982971227246036</c:v>
                </c:pt>
                <c:pt idx="1">
                  <c:v>0.39138943248532287</c:v>
                </c:pt>
                <c:pt idx="2">
                  <c:v>0.40489510489510488</c:v>
                </c:pt>
                <c:pt idx="3">
                  <c:v>0.42518553986114438</c:v>
                </c:pt>
              </c:numCache>
            </c:numRef>
          </c:val>
          <c:smooth val="0"/>
        </c:ser>
        <c:ser>
          <c:idx val="2"/>
          <c:order val="2"/>
          <c:tx>
            <c:v>Year 3 sites</c:v>
          </c:tx>
          <c:spPr>
            <a:ln w="38100"/>
          </c:spPr>
          <c:marker>
            <c:symbol val="diamond"/>
            <c:size val="5"/>
            <c:spPr>
              <a:ln w="38100"/>
            </c:spPr>
          </c:marker>
          <c:dPt>
            <c:idx val="0"/>
            <c:bubble3D val="0"/>
            <c:spPr>
              <a:ln w="38100">
                <a:prstDash val="sysDash"/>
              </a:ln>
            </c:spPr>
          </c:dPt>
          <c:dPt>
            <c:idx val="1"/>
            <c:bubble3D val="0"/>
            <c:spPr>
              <a:ln w="38100">
                <a:prstDash val="sysDash"/>
              </a:ln>
            </c:spPr>
          </c:dPt>
          <c:dPt>
            <c:idx val="2"/>
            <c:bubble3D val="0"/>
            <c:spPr>
              <a:ln w="38100">
                <a:prstDash val="sysDash"/>
              </a:ln>
            </c:spPr>
          </c:dPt>
          <c:cat>
            <c:strRef>
              <c:f>sex!$AG$3:$AJ$3</c:f>
              <c:strCache>
                <c:ptCount val="4"/>
                <c:pt idx="0">
                  <c:v>Baseline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</c:strCache>
            </c:strRef>
          </c:cat>
          <c:val>
            <c:numRef>
              <c:f>sex!$AG$154:$AJ$154</c:f>
              <c:numCache>
                <c:formatCode>0.0%</c:formatCode>
                <c:ptCount val="4"/>
                <c:pt idx="0">
                  <c:v>0.29693769799366421</c:v>
                </c:pt>
                <c:pt idx="1">
                  <c:v>0.33259911894273125</c:v>
                </c:pt>
                <c:pt idx="2">
                  <c:v>0.39376825705939628</c:v>
                </c:pt>
                <c:pt idx="3">
                  <c:v>0.43203787729335175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08864"/>
        <c:axId val="93115136"/>
      </c:lineChart>
      <c:catAx>
        <c:axId val="9310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AU" sz="1800"/>
                  <a:t>Intervention year</a:t>
                </a:r>
              </a:p>
            </c:rich>
          </c:tx>
          <c:layout>
            <c:manualLayout>
              <c:xMode val="edge"/>
              <c:yMode val="edge"/>
              <c:x val="0.46288347901466448"/>
              <c:y val="0.8416810782087821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115136"/>
        <c:crosses val="autoZero"/>
        <c:auto val="1"/>
        <c:lblAlgn val="ctr"/>
        <c:lblOffset val="100"/>
        <c:noMultiLvlLbl val="0"/>
      </c:catAx>
      <c:valAx>
        <c:axId val="93115136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AU" sz="2000"/>
                  <a:t>Clinic</a:t>
                </a:r>
                <a:r>
                  <a:rPr lang="en-AU" sz="2000" baseline="0"/>
                  <a:t> attendees tested</a:t>
                </a:r>
                <a:endParaRPr lang="en-AU" sz="20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108864"/>
        <c:crosses val="autoZero"/>
        <c:crossBetween val="between"/>
        <c:majorUnit val="0.1"/>
      </c:valAx>
      <c:spPr>
        <a:ln w="38100"/>
      </c:spPr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2266508374888"/>
          <c:y val="4.5063492281628127E-2"/>
          <c:w val="0.84301421830152945"/>
          <c:h val="0.71460670176964081"/>
        </c:manualLayout>
      </c:layout>
      <c:lineChart>
        <c:grouping val="standard"/>
        <c:varyColors val="0"/>
        <c:ser>
          <c:idx val="0"/>
          <c:order val="0"/>
          <c:tx>
            <c:v>Year 1 sites</c:v>
          </c:tx>
          <c:spPr>
            <a:ln w="38100"/>
          </c:spPr>
          <c:marker>
            <c:symbol val="diamond"/>
            <c:size val="5"/>
            <c:spPr>
              <a:ln w="38100"/>
            </c:spPr>
          </c:marker>
          <c:cat>
            <c:strRef>
              <c:f>sex!$AG$3:$AJ$3</c:f>
              <c:strCache>
                <c:ptCount val="4"/>
                <c:pt idx="0">
                  <c:v>Baseline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</c:strCache>
            </c:strRef>
          </c:cat>
          <c:val>
            <c:numRef>
              <c:f>sex!$AG$28:$AJ$28</c:f>
              <c:numCache>
                <c:formatCode>0.0%</c:formatCode>
                <c:ptCount val="4"/>
                <c:pt idx="0">
                  <c:v>0.26241930957058657</c:v>
                </c:pt>
                <c:pt idx="1">
                  <c:v>0.31657643722608919</c:v>
                </c:pt>
                <c:pt idx="2">
                  <c:v>0.28790983606557374</c:v>
                </c:pt>
                <c:pt idx="3">
                  <c:v>0.28485757121439281</c:v>
                </c:pt>
              </c:numCache>
            </c:numRef>
          </c:val>
          <c:smooth val="0"/>
        </c:ser>
        <c:ser>
          <c:idx val="1"/>
          <c:order val="1"/>
          <c:tx>
            <c:v>Year 2 sites</c:v>
          </c:tx>
          <c:spPr>
            <a:ln w="38100"/>
          </c:spPr>
          <c:marker>
            <c:symbol val="diamond"/>
            <c:size val="5"/>
            <c:spPr>
              <a:ln w="38100"/>
            </c:spPr>
          </c:marker>
          <c:dPt>
            <c:idx val="1"/>
            <c:bubble3D val="0"/>
            <c:spPr>
              <a:ln w="38100">
                <a:prstDash val="sysDash"/>
              </a:ln>
            </c:spPr>
          </c:dPt>
          <c:cat>
            <c:strRef>
              <c:f>sex!$AG$3:$AJ$3</c:f>
              <c:strCache>
                <c:ptCount val="4"/>
                <c:pt idx="0">
                  <c:v>Baseline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</c:strCache>
            </c:strRef>
          </c:cat>
          <c:val>
            <c:numRef>
              <c:f>sex!$AG$50:$AJ$50</c:f>
              <c:numCache>
                <c:formatCode>0.0%</c:formatCode>
                <c:ptCount val="4"/>
                <c:pt idx="0">
                  <c:v>0.25556353194544151</c:v>
                </c:pt>
                <c:pt idx="1">
                  <c:v>0.26165522226237803</c:v>
                </c:pt>
                <c:pt idx="2">
                  <c:v>0.25462686567164178</c:v>
                </c:pt>
                <c:pt idx="3">
                  <c:v>0.27670488835244417</c:v>
                </c:pt>
              </c:numCache>
            </c:numRef>
          </c:val>
          <c:smooth val="0"/>
        </c:ser>
        <c:ser>
          <c:idx val="2"/>
          <c:order val="2"/>
          <c:tx>
            <c:v>Year 3 sites</c:v>
          </c:tx>
          <c:spPr>
            <a:ln w="38100"/>
          </c:spPr>
          <c:marker>
            <c:symbol val="diamond"/>
            <c:size val="5"/>
            <c:spPr>
              <a:ln w="38100"/>
            </c:spPr>
          </c:marker>
          <c:dPt>
            <c:idx val="0"/>
            <c:bubble3D val="0"/>
            <c:spPr>
              <a:ln w="38100">
                <a:prstDash val="sysDash"/>
              </a:ln>
            </c:spPr>
          </c:dPt>
          <c:dPt>
            <c:idx val="1"/>
            <c:bubble3D val="0"/>
            <c:spPr>
              <a:ln w="38100">
                <a:prstDash val="sysDash"/>
              </a:ln>
            </c:spPr>
          </c:dPt>
          <c:dPt>
            <c:idx val="2"/>
            <c:bubble3D val="0"/>
            <c:spPr>
              <a:ln w="38100">
                <a:prstDash val="sysDash"/>
              </a:ln>
            </c:spPr>
          </c:dPt>
          <c:cat>
            <c:strRef>
              <c:f>sex!$AG$3:$AJ$3</c:f>
              <c:strCache>
                <c:ptCount val="4"/>
                <c:pt idx="0">
                  <c:v>Baseline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</c:strCache>
            </c:strRef>
          </c:cat>
          <c:val>
            <c:numRef>
              <c:f>sex!$AG$76:$AJ$76</c:f>
              <c:numCache>
                <c:formatCode>0.0%</c:formatCode>
                <c:ptCount val="4"/>
                <c:pt idx="0">
                  <c:v>0.16763273823324831</c:v>
                </c:pt>
                <c:pt idx="1">
                  <c:v>0.18027734976887519</c:v>
                </c:pt>
                <c:pt idx="2">
                  <c:v>0.18962432915921287</c:v>
                </c:pt>
                <c:pt idx="3">
                  <c:v>0.26663463848186403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34624"/>
        <c:axId val="93436544"/>
      </c:lineChart>
      <c:catAx>
        <c:axId val="9343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AU" sz="1800"/>
                  <a:t>Intervention year</a:t>
                </a:r>
              </a:p>
            </c:rich>
          </c:tx>
          <c:layout>
            <c:manualLayout>
              <c:xMode val="edge"/>
              <c:yMode val="edge"/>
              <c:x val="0.46288347901466448"/>
              <c:y val="0.8416810782087821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436544"/>
        <c:crosses val="autoZero"/>
        <c:auto val="1"/>
        <c:lblAlgn val="ctr"/>
        <c:lblOffset val="100"/>
        <c:noMultiLvlLbl val="0"/>
      </c:catAx>
      <c:valAx>
        <c:axId val="93436544"/>
        <c:scaling>
          <c:orientation val="minMax"/>
          <c:max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AU" sz="2000"/>
                  <a:t>Clinic</a:t>
                </a:r>
                <a:r>
                  <a:rPr lang="en-AU" sz="2000" baseline="0"/>
                  <a:t> attendees tested</a:t>
                </a:r>
                <a:endParaRPr lang="en-AU" sz="20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3434624"/>
        <c:crosses val="autoZero"/>
        <c:crossBetween val="between"/>
        <c:majorUnit val="0.1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944455207456285E-2"/>
          <c:y val="6.5067811560297034E-2"/>
          <c:w val="0.87474004265825378"/>
          <c:h val="0.74131087424780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16-19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ti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Sheet2!$B$1:$E$1</c:f>
              <c:strCache>
                <c:ptCount val="4"/>
                <c:pt idx="0">
                  <c:v>GP</c:v>
                </c:pt>
                <c:pt idx="1">
                  <c:v>ACCHS</c:v>
                </c:pt>
                <c:pt idx="2">
                  <c:v>FPC</c:v>
                </c:pt>
                <c:pt idx="3">
                  <c:v>SHS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5.3</c:v>
                </c:pt>
                <c:pt idx="1">
                  <c:v>17</c:v>
                </c:pt>
                <c:pt idx="2">
                  <c:v>45.1</c:v>
                </c:pt>
                <c:pt idx="3">
                  <c:v>74.5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rgbClr val="AAE2CA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ti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Sheet2!$B$1:$E$1</c:f>
              <c:strCache>
                <c:ptCount val="4"/>
                <c:pt idx="0">
                  <c:v>GP</c:v>
                </c:pt>
                <c:pt idx="1">
                  <c:v>ACCHS</c:v>
                </c:pt>
                <c:pt idx="2">
                  <c:v>FPC</c:v>
                </c:pt>
                <c:pt idx="3">
                  <c:v>SHS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7.2</c:v>
                </c:pt>
                <c:pt idx="1">
                  <c:v>19.8</c:v>
                </c:pt>
                <c:pt idx="2">
                  <c:v>41.9</c:v>
                </c:pt>
                <c:pt idx="3">
                  <c:v>81.5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ti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Sheet2!$B$1:$E$1</c:f>
              <c:strCache>
                <c:ptCount val="4"/>
                <c:pt idx="0">
                  <c:v>GP</c:v>
                </c:pt>
                <c:pt idx="1">
                  <c:v>ACCHS</c:v>
                </c:pt>
                <c:pt idx="2">
                  <c:v>FPC</c:v>
                </c:pt>
                <c:pt idx="3">
                  <c:v>SHS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6.1</c:v>
                </c:pt>
                <c:pt idx="1">
                  <c:v>17.399999999999999</c:v>
                </c:pt>
                <c:pt idx="2">
                  <c:v>26.5</c:v>
                </c:pt>
                <c:pt idx="3">
                  <c:v>80.900000000000006</c:v>
                </c:pt>
              </c:numCache>
            </c:numRef>
          </c:val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ti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Sheet2!$B$1:$E$1</c:f>
              <c:strCache>
                <c:ptCount val="4"/>
                <c:pt idx="0">
                  <c:v>GP</c:v>
                </c:pt>
                <c:pt idx="1">
                  <c:v>ACCHS</c:v>
                </c:pt>
                <c:pt idx="2">
                  <c:v>FPC</c:v>
                </c:pt>
                <c:pt idx="3">
                  <c:v>SHS</c:v>
                </c:pt>
              </c:strCache>
            </c:strRef>
          </c:cat>
          <c:val>
            <c:numRef>
              <c:f>Sheet2!$B$5:$E$5</c:f>
              <c:numCache>
                <c:formatCode>General</c:formatCode>
                <c:ptCount val="4"/>
                <c:pt idx="1">
                  <c:v>13.4</c:v>
                </c:pt>
                <c:pt idx="3">
                  <c:v>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76736"/>
        <c:axId val="93478272"/>
      </c:barChart>
      <c:catAx>
        <c:axId val="9347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2"/>
                </a:solidFill>
                <a:latin typeface="Optima" pitchFamily="34" charset="0"/>
              </a:defRPr>
            </a:pPr>
            <a:endParaRPr lang="en-US"/>
          </a:p>
        </c:txPr>
        <c:crossAx val="93478272"/>
        <c:crosses val="autoZero"/>
        <c:auto val="1"/>
        <c:lblAlgn val="ctr"/>
        <c:lblOffset val="100"/>
        <c:noMultiLvlLbl val="0"/>
      </c:catAx>
      <c:valAx>
        <c:axId val="93478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2"/>
                    </a:solidFill>
                    <a:latin typeface="Optima" pitchFamily="34" charset="0"/>
                  </a:defRPr>
                </a:pPr>
                <a:r>
                  <a:rPr lang="en-US" sz="1400" dirty="0">
                    <a:solidFill>
                      <a:schemeClr val="tx2"/>
                    </a:solidFill>
                    <a:latin typeface="Optima" pitchFamily="34" charset="0"/>
                  </a:rPr>
                  <a:t>Testing </a:t>
                </a:r>
                <a:r>
                  <a:rPr lang="en-US" sz="1400" dirty="0" smtClean="0">
                    <a:solidFill>
                      <a:schemeClr val="tx2"/>
                    </a:solidFill>
                    <a:latin typeface="Optima" pitchFamily="34" charset="0"/>
                  </a:rPr>
                  <a:t>Rate (%)</a:t>
                </a:r>
                <a:endParaRPr lang="en-US" sz="1400" dirty="0">
                  <a:solidFill>
                    <a:schemeClr val="tx2"/>
                  </a:solidFill>
                  <a:latin typeface="Optima" pitchFamily="34" charset="0"/>
                </a:endParaRPr>
              </a:p>
            </c:rich>
          </c:tx>
          <c:layout>
            <c:manualLayout>
              <c:xMode val="edge"/>
              <c:yMode val="edge"/>
              <c:x val="2.8023745754603923E-3"/>
              <c:y val="0.324768433689789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  <a:latin typeface="Optima" pitchFamily="34" charset="0"/>
              </a:defRPr>
            </a:pPr>
            <a:endParaRPr lang="en-US"/>
          </a:p>
        </c:txPr>
        <c:crossAx val="93476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5714285714399"/>
          <c:y val="3.9267015706806303E-2"/>
          <c:w val="0.82993197278911901"/>
          <c:h val="0.7513089005235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264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17</c:v>
                </c:pt>
                <c:pt idx="1">
                  <c:v>1592</c:v>
                </c:pt>
                <c:pt idx="2">
                  <c:v>5775</c:v>
                </c:pt>
                <c:pt idx="3">
                  <c:v>1297</c:v>
                </c:pt>
                <c:pt idx="4">
                  <c:v>532</c:v>
                </c:pt>
                <c:pt idx="5">
                  <c:v>226</c:v>
                </c:pt>
                <c:pt idx="6">
                  <c:v>87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 w="12648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137</c:v>
                </c:pt>
                <c:pt idx="1">
                  <c:v>5169</c:v>
                </c:pt>
                <c:pt idx="2">
                  <c:v>8400</c:v>
                </c:pt>
                <c:pt idx="3">
                  <c:v>1212</c:v>
                </c:pt>
                <c:pt idx="4">
                  <c:v>306</c:v>
                </c:pt>
                <c:pt idx="5">
                  <c:v>70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21952"/>
        <c:axId val="88232320"/>
      </c:barChart>
      <c:catAx>
        <c:axId val="8822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sz="1600" dirty="0">
                    <a:solidFill>
                      <a:srgbClr val="0000FF"/>
                    </a:solidFill>
                  </a:rPr>
                  <a:t>Age group</a:t>
                </a:r>
              </a:p>
            </c:rich>
          </c:tx>
          <c:layout>
            <c:manualLayout>
              <c:xMode val="edge"/>
              <c:yMode val="edge"/>
              <c:x val="0.44897959183673503"/>
              <c:y val="0.88743455497382195"/>
            </c:manualLayout>
          </c:layout>
          <c:overlay val="0"/>
          <c:spPr>
            <a:noFill/>
            <a:ln w="252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64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96" b="0" i="0" u="none" strike="noStrike" baseline="0">
                <a:solidFill>
                  <a:srgbClr val="000080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882323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823232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486">
            <a:noFill/>
          </a:ln>
        </c:spPr>
        <c:txPr>
          <a:bodyPr rot="0" vert="horz"/>
          <a:lstStyle/>
          <a:p>
            <a:pPr>
              <a:defRPr sz="1195" b="1" i="0" u="none" strike="noStrike" baseline="0">
                <a:solidFill>
                  <a:srgbClr val="FFFF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88221952"/>
        <c:crosses val="autoZero"/>
        <c:crossBetween val="between"/>
        <c:majorUnit val="1000"/>
        <c:minorUnit val="100"/>
      </c:valAx>
      <c:spPr>
        <a:noFill/>
        <a:ln w="252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Location!$A$48</c:f>
              <c:strCache>
                <c:ptCount val="1"/>
                <c:pt idx="0">
                  <c:v>Prevalence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"/>
            <c:invertIfNegative val="0"/>
            <c:bubble3D val="0"/>
            <c:spPr>
              <a:solidFill>
                <a:srgbClr val="8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4663C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1.6483111429986541E-3"/>
                  <c:y val="0.121070088398138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640865449010402E-5"/>
                  <c:y val="9.59856035896510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5.99241046185581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2437195564237049E-17"/>
                  <c:y val="0.109114354336281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550825609200232E-3"/>
                  <c:y val="0.144455135167403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449334289958314E-3"/>
                  <c:y val="0.102442390314840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0.116874912928877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028522775647981E-3"/>
                  <c:y val="8.55834740402672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Location!$B$50:$G$50</c:f>
                <c:numCache>
                  <c:formatCode>General</c:formatCode>
                  <c:ptCount val="6"/>
                  <c:pt idx="0">
                    <c:v>1.2999999999999998E-2</c:v>
                  </c:pt>
                  <c:pt idx="1">
                    <c:v>8.000000000000021E-3</c:v>
                  </c:pt>
                  <c:pt idx="2">
                    <c:v>1.6000000000000021E-2</c:v>
                  </c:pt>
                  <c:pt idx="3">
                    <c:v>8.000000000000021E-3</c:v>
                  </c:pt>
                  <c:pt idx="4">
                    <c:v>4.0000000000000022E-2</c:v>
                  </c:pt>
                  <c:pt idx="5">
                    <c:v>6.0000000000000105E-3</c:v>
                  </c:pt>
                </c:numCache>
              </c:numRef>
            </c:plus>
            <c:minus>
              <c:numRef>
                <c:f>Location!$B$49:$G$49</c:f>
                <c:numCache>
                  <c:formatCode>General</c:formatCode>
                  <c:ptCount val="6"/>
                  <c:pt idx="0">
                    <c:v>1.2E-2</c:v>
                  </c:pt>
                  <c:pt idx="1">
                    <c:v>7.0000000000000106E-3</c:v>
                  </c:pt>
                  <c:pt idx="2">
                    <c:v>1.6000000000000021E-2</c:v>
                  </c:pt>
                  <c:pt idx="3">
                    <c:v>8.000000000000021E-3</c:v>
                  </c:pt>
                  <c:pt idx="4">
                    <c:v>2.8000000000000001E-2</c:v>
                  </c:pt>
                  <c:pt idx="5">
                    <c:v>6.0000000000000105E-3</c:v>
                  </c:pt>
                </c:numCache>
              </c:numRef>
            </c:minus>
          </c:errBars>
          <c:cat>
            <c:strRef>
              <c:f>Location!$B$47:$G$47</c:f>
              <c:strCache>
                <c:ptCount val="6"/>
                <c:pt idx="0">
                  <c:v> Male</c:v>
                </c:pt>
                <c:pt idx="1">
                  <c:v>Female</c:v>
                </c:pt>
                <c:pt idx="2">
                  <c:v>Metro</c:v>
                </c:pt>
                <c:pt idx="3">
                  <c:v>Rural</c:v>
                </c:pt>
                <c:pt idx="4">
                  <c:v>Indigenous</c:v>
                </c:pt>
                <c:pt idx="5">
                  <c:v>Total</c:v>
                </c:pt>
              </c:strCache>
            </c:strRef>
          </c:cat>
          <c:val>
            <c:numRef>
              <c:f>Location!$B$48:$G$48</c:f>
              <c:numCache>
                <c:formatCode>0.0%</c:formatCode>
                <c:ptCount val="6"/>
                <c:pt idx="0">
                  <c:v>5.1999999999999998E-2</c:v>
                </c:pt>
                <c:pt idx="1">
                  <c:v>4.3999999999999997E-2</c:v>
                </c:pt>
                <c:pt idx="2">
                  <c:v>3.1000000000000052E-2</c:v>
                </c:pt>
                <c:pt idx="3">
                  <c:v>4.8000000000000001E-2</c:v>
                </c:pt>
                <c:pt idx="4">
                  <c:v>5.9633000000000033E-2</c:v>
                </c:pt>
                <c:pt idx="5">
                  <c:v>4.5851999999999997E-2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4922240"/>
        <c:axId val="94923776"/>
      </c:barChart>
      <c:catAx>
        <c:axId val="9492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4923776"/>
        <c:crosses val="autoZero"/>
        <c:auto val="1"/>
        <c:lblAlgn val="ctr"/>
        <c:lblOffset val="100"/>
        <c:noMultiLvlLbl val="0"/>
      </c:catAx>
      <c:valAx>
        <c:axId val="94923776"/>
        <c:scaling>
          <c:orientation val="minMax"/>
          <c:max val="0.1200000000000000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Prevalence</a:t>
                </a:r>
              </a:p>
            </c:rich>
          </c:tx>
          <c:layout>
            <c:manualLayout>
              <c:xMode val="edge"/>
              <c:yMode val="edge"/>
              <c:x val="1.8731375053214188E-2"/>
              <c:y val="0.35589102317624338"/>
            </c:manualLayout>
          </c:layout>
          <c:overlay val="0"/>
        </c:title>
        <c:numFmt formatCode="0.0%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4922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8091682839771"/>
          <c:y val="2.2518529687177619E-2"/>
          <c:w val="0.8414962672139229"/>
          <c:h val="0.6781550596698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'[figures2and3.xlsx]Fig 3'!$C$15</c:f>
              <c:strCache>
                <c:ptCount val="1"/>
                <c:pt idx="0">
                  <c:v>CT, % with NG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multiLvlStrRef>
              <c:f>'[figures2and3.xlsx]Fig 3'!$A$16:$B$20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Females</c:v>
                  </c:pt>
                </c:lvl>
              </c:multiLvlStrCache>
            </c:multiLvlStrRef>
          </c:cat>
          <c:val>
            <c:numRef>
              <c:f>'[figures2and3.xlsx]Fig 3'!$C$16:$C$20</c:f>
              <c:numCache>
                <c:formatCode>General</c:formatCode>
                <c:ptCount val="5"/>
                <c:pt idx="0">
                  <c:v>28.5</c:v>
                </c:pt>
                <c:pt idx="1">
                  <c:v>32.4</c:v>
                </c:pt>
                <c:pt idx="2">
                  <c:v>18</c:v>
                </c:pt>
                <c:pt idx="3">
                  <c:v>17.100000000000001</c:v>
                </c:pt>
                <c:pt idx="4">
                  <c:v>9.6999999999999993</c:v>
                </c:pt>
              </c:numCache>
            </c:numRef>
          </c:val>
        </c:ser>
        <c:ser>
          <c:idx val="1"/>
          <c:order val="1"/>
          <c:tx>
            <c:strRef>
              <c:f>'[figures2and3.xlsx]Fig 3'!$D$15</c:f>
              <c:strCache>
                <c:ptCount val="1"/>
                <c:pt idx="0">
                  <c:v>NG, % with CT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'[figures2and3.xlsx]Fig 3'!$A$16:$B$20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Females</c:v>
                  </c:pt>
                </c:lvl>
              </c:multiLvlStrCache>
            </c:multiLvlStrRef>
          </c:cat>
          <c:val>
            <c:numRef>
              <c:f>'[figures2and3.xlsx]Fig 3'!$D$16:$D$20</c:f>
              <c:numCache>
                <c:formatCode>General</c:formatCode>
                <c:ptCount val="5"/>
                <c:pt idx="0">
                  <c:v>38.799999999999997</c:v>
                </c:pt>
                <c:pt idx="1">
                  <c:v>41</c:v>
                </c:pt>
                <c:pt idx="2">
                  <c:v>30.6</c:v>
                </c:pt>
                <c:pt idx="3">
                  <c:v>16.399999999999999</c:v>
                </c:pt>
                <c:pt idx="4">
                  <c:v>14.1</c:v>
                </c:pt>
              </c:numCache>
            </c:numRef>
          </c:val>
        </c:ser>
        <c:ser>
          <c:idx val="2"/>
          <c:order val="2"/>
          <c:tx>
            <c:strRef>
              <c:f>'[figures2and3.xlsx]Fig 3'!$E$15</c:f>
              <c:strCache>
                <c:ptCount val="1"/>
                <c:pt idx="0">
                  <c:v>CT, % with TV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'[figures2and3.xlsx]Fig 3'!$A$16:$B$20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Females</c:v>
                  </c:pt>
                </c:lvl>
              </c:multiLvlStrCache>
            </c:multiLvlStrRef>
          </c:cat>
          <c:val>
            <c:numRef>
              <c:f>'[figures2and3.xlsx]Fig 3'!$E$16:$E$20</c:f>
              <c:numCache>
                <c:formatCode>General</c:formatCode>
                <c:ptCount val="5"/>
                <c:pt idx="0">
                  <c:v>38.5</c:v>
                </c:pt>
                <c:pt idx="1">
                  <c:v>31.9</c:v>
                </c:pt>
                <c:pt idx="2">
                  <c:v>27.5</c:v>
                </c:pt>
                <c:pt idx="3">
                  <c:v>32.9</c:v>
                </c:pt>
                <c:pt idx="4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'[figures2and3.xlsx]Fig 3'!$F$15</c:f>
              <c:strCache>
                <c:ptCount val="1"/>
                <c:pt idx="0">
                  <c:v>NG, % with TV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'[figures2and3.xlsx]Fig 3'!$A$16:$B$20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Females</c:v>
                  </c:pt>
                </c:lvl>
              </c:multiLvlStrCache>
            </c:multiLvlStrRef>
          </c:cat>
          <c:val>
            <c:numRef>
              <c:f>'[figures2and3.xlsx]Fig 3'!$F$16:$F$20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41.4</c:v>
                </c:pt>
                <c:pt idx="2">
                  <c:v>39.6</c:v>
                </c:pt>
                <c:pt idx="3">
                  <c:v>31.5</c:v>
                </c:pt>
                <c:pt idx="4">
                  <c:v>33.799999999999997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84832"/>
        <c:axId val="94994816"/>
      </c:barChart>
      <c:catAx>
        <c:axId val="9498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4994816"/>
        <c:crosses val="autoZero"/>
        <c:auto val="1"/>
        <c:lblAlgn val="ctr"/>
        <c:lblOffset val="100"/>
        <c:noMultiLvlLbl val="0"/>
      </c:catAx>
      <c:valAx>
        <c:axId val="94994816"/>
        <c:scaling>
          <c:orientation val="minMax"/>
          <c:max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Positivity (%)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8.0428472045922916E-3"/>
              <c:y val="0.330908937738129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4984832"/>
        <c:crosses val="autoZero"/>
        <c:crossBetween val="between"/>
      </c:valAx>
    </c:plotArea>
    <c:legend>
      <c:legendPos val="b"/>
      <c:legendEntry>
        <c:idx val="3"/>
        <c:txPr>
          <a:bodyPr/>
          <a:lstStyle/>
          <a:p>
            <a:pPr>
              <a:defRPr sz="1800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022487655144802"/>
          <c:y val="0.89261980959625842"/>
          <c:w val="0.83909826949597399"/>
          <c:h val="9.3525901883274171E-2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3505069485032"/>
          <c:y val="2.2518529687177619E-2"/>
          <c:w val="0.87348483018794998"/>
          <c:h val="0.6817118093537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'[figures2and3.xlsx]Fig 3'!$C$1</c:f>
              <c:strCache>
                <c:ptCount val="1"/>
                <c:pt idx="0">
                  <c:v>CT, % with NG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multiLvlStrRef>
              <c:f>'[figures2and3.xlsx]Fig 3'!$A$2:$B$6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Males</c:v>
                  </c:pt>
                </c:lvl>
              </c:multiLvlStrCache>
            </c:multiLvlStrRef>
          </c:cat>
          <c:val>
            <c:numRef>
              <c:f>'[figures2and3.xlsx]Fig 3'!$C$2:$C$6</c:f>
              <c:numCache>
                <c:formatCode>General</c:formatCode>
                <c:ptCount val="5"/>
                <c:pt idx="0">
                  <c:v>54.2</c:v>
                </c:pt>
                <c:pt idx="1">
                  <c:v>46.5</c:v>
                </c:pt>
                <c:pt idx="2">
                  <c:v>35.6</c:v>
                </c:pt>
                <c:pt idx="3">
                  <c:v>40.799999999999997</c:v>
                </c:pt>
                <c:pt idx="4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'[figures2and3.xlsx]Fig 3'!$D$1</c:f>
              <c:strCache>
                <c:ptCount val="1"/>
                <c:pt idx="0">
                  <c:v>NG, % with CT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'[figures2and3.xlsx]Fig 3'!$A$2:$B$6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Males</c:v>
                  </c:pt>
                </c:lvl>
              </c:multiLvlStrCache>
            </c:multiLvlStrRef>
          </c:cat>
          <c:val>
            <c:numRef>
              <c:f>'[figures2and3.xlsx]Fig 3'!$D$2:$D$6</c:f>
              <c:numCache>
                <c:formatCode>General</c:formatCode>
                <c:ptCount val="5"/>
                <c:pt idx="0">
                  <c:v>40.5</c:v>
                </c:pt>
                <c:pt idx="1">
                  <c:v>35.799999999999997</c:v>
                </c:pt>
                <c:pt idx="2">
                  <c:v>28.6</c:v>
                </c:pt>
                <c:pt idx="3">
                  <c:v>32.200000000000003</c:v>
                </c:pt>
                <c:pt idx="4">
                  <c:v>19.399999999999999</c:v>
                </c:pt>
              </c:numCache>
            </c:numRef>
          </c:val>
        </c:ser>
        <c:ser>
          <c:idx val="2"/>
          <c:order val="2"/>
          <c:tx>
            <c:strRef>
              <c:f>'[figures2and3.xlsx]Fig 3'!$E$1</c:f>
              <c:strCache>
                <c:ptCount val="1"/>
                <c:pt idx="0">
                  <c:v>CT, % with TV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'[figures2and3.xlsx]Fig 3'!$A$2:$B$6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Males</c:v>
                  </c:pt>
                </c:lvl>
              </c:multiLvlStrCache>
            </c:multiLvlStrRef>
          </c:cat>
          <c:val>
            <c:numRef>
              <c:f>'[figures2and3.xlsx]Fig 3'!$E$2:$E$6</c:f>
              <c:numCache>
                <c:formatCode>General</c:formatCode>
                <c:ptCount val="5"/>
                <c:pt idx="0">
                  <c:v>10.5</c:v>
                </c:pt>
                <c:pt idx="1">
                  <c:v>7.6</c:v>
                </c:pt>
                <c:pt idx="2">
                  <c:v>6.9</c:v>
                </c:pt>
                <c:pt idx="3">
                  <c:v>4.0999999999999996</c:v>
                </c:pt>
                <c:pt idx="4">
                  <c:v>10.9</c:v>
                </c:pt>
              </c:numCache>
            </c:numRef>
          </c:val>
        </c:ser>
        <c:ser>
          <c:idx val="3"/>
          <c:order val="3"/>
          <c:tx>
            <c:strRef>
              <c:f>'[figures2and3.xlsx]Fig 3'!$F$1</c:f>
              <c:strCache>
                <c:ptCount val="1"/>
                <c:pt idx="0">
                  <c:v>NG, % with TV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'[figures2and3.xlsx]Fig 3'!$A$2:$B$6</c:f>
              <c:multiLvlStrCache>
                <c:ptCount val="5"/>
                <c:lvl>
                  <c:pt idx="0">
                    <c:v>16-19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35+</c:v>
                  </c:pt>
                </c:lvl>
                <c:lvl>
                  <c:pt idx="0">
                    <c:v>Males</c:v>
                  </c:pt>
                </c:lvl>
              </c:multiLvlStrCache>
            </c:multiLvlStrRef>
          </c:cat>
          <c:val>
            <c:numRef>
              <c:f>'[figures2and3.xlsx]Fig 3'!$F$2:$F$6</c:f>
              <c:numCache>
                <c:formatCode>General</c:formatCode>
                <c:ptCount val="5"/>
                <c:pt idx="0">
                  <c:v>7.5</c:v>
                </c:pt>
                <c:pt idx="1">
                  <c:v>7.5</c:v>
                </c:pt>
                <c:pt idx="2">
                  <c:v>5.0999999999999996</c:v>
                </c:pt>
                <c:pt idx="3">
                  <c:v>5.0999999999999996</c:v>
                </c:pt>
                <c:pt idx="4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82208"/>
        <c:axId val="94783744"/>
      </c:barChart>
      <c:catAx>
        <c:axId val="9478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4783744"/>
        <c:crosses val="autoZero"/>
        <c:auto val="1"/>
        <c:lblAlgn val="ctr"/>
        <c:lblOffset val="100"/>
        <c:noMultiLvlLbl val="0"/>
      </c:catAx>
      <c:valAx>
        <c:axId val="94783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="1" i="0" u="none" strike="noStrike" baseline="0" dirty="0" smtClean="0">
                    <a:effectLst/>
                  </a:rPr>
                  <a:t>Positivity (%)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6.0903031242353495E-3"/>
              <c:y val="0.26038229686721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4782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627078220279852"/>
          <c:y val="0.90189127077590103"/>
          <c:w val="0.86388516557351647"/>
          <c:h val="8.392573396535144E-2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76851847379276"/>
          <c:y val="3.9286804477907451E-2"/>
          <c:w val="0.8513691715413263"/>
          <c:h val="0.728241279622655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TV!$F$9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TV!$B$10:$B$13</c:f>
              <c:strCache>
                <c:ptCount val="4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</c:strCache>
            </c:strRef>
          </c:cat>
          <c:val>
            <c:numRef>
              <c:f>TV!$F$10:$F$13</c:f>
              <c:numCache>
                <c:formatCode>0.0%</c:formatCode>
                <c:ptCount val="4"/>
                <c:pt idx="0">
                  <c:v>6.1000000000000013E-2</c:v>
                </c:pt>
                <c:pt idx="1">
                  <c:v>2.9000000000000001E-2</c:v>
                </c:pt>
                <c:pt idx="2">
                  <c:v>5.5000000000000014E-2</c:v>
                </c:pt>
                <c:pt idx="3">
                  <c:v>6.5000000000000002E-2</c:v>
                </c:pt>
              </c:numCache>
            </c:numRef>
          </c:val>
        </c:ser>
        <c:ser>
          <c:idx val="2"/>
          <c:order val="1"/>
          <c:tx>
            <c:strRef>
              <c:f>TV!$I$9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504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TV!$B$10:$B$13</c:f>
              <c:strCache>
                <c:ptCount val="4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</c:strCache>
            </c:strRef>
          </c:cat>
          <c:val>
            <c:numRef>
              <c:f>TV!$I$10:$I$13</c:f>
              <c:numCache>
                <c:formatCode>0.0%</c:formatCode>
                <c:ptCount val="4"/>
                <c:pt idx="0">
                  <c:v>0.25800000000000001</c:v>
                </c:pt>
                <c:pt idx="1">
                  <c:v>0.15600000000000044</c:v>
                </c:pt>
                <c:pt idx="2">
                  <c:v>0.15000000000000024</c:v>
                </c:pt>
                <c:pt idx="3">
                  <c:v>0.161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09888"/>
        <c:axId val="95111808"/>
      </c:barChart>
      <c:catAx>
        <c:axId val="95109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r>
                  <a:rPr lang="en-AU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 group (years)</a:t>
                </a:r>
              </a:p>
            </c:rich>
          </c:tx>
          <c:layout>
            <c:manualLayout>
              <c:xMode val="edge"/>
              <c:yMode val="edge"/>
              <c:x val="0.44071298841191553"/>
              <c:y val="0.871184335653695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95111808"/>
        <c:crosses val="autoZero"/>
        <c:auto val="1"/>
        <c:lblAlgn val="ctr"/>
        <c:lblOffset val="100"/>
        <c:noMultiLvlLbl val="0"/>
      </c:catAx>
      <c:valAx>
        <c:axId val="95111808"/>
        <c:scaling>
          <c:orientation val="minMax"/>
          <c:max val="0.3200000000000015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r>
                  <a:rPr lang="en-AU" sz="1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</a:t>
                </a:r>
                <a:r>
                  <a:rPr lang="en-AU" sz="1800" i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vaginalis</a:t>
                </a:r>
                <a:r>
                  <a:rPr lang="en-AU" sz="18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</a:t>
                </a:r>
                <a:r>
                  <a:rPr lang="en-AU"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revalence (%)</a:t>
                </a:r>
              </a:p>
            </c:rich>
          </c:tx>
          <c:layout>
            <c:manualLayout>
              <c:xMode val="edge"/>
              <c:yMode val="edge"/>
              <c:x val="0"/>
              <c:y val="0.1646358939183890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95109888"/>
        <c:crosses val="autoZero"/>
        <c:crossBetween val="between"/>
        <c:majorUnit val="0.05"/>
      </c:valAx>
      <c:spPr>
        <a:noFill/>
      </c:spPr>
    </c:plotArea>
    <c:legend>
      <c:legendPos val="b"/>
      <c:layout>
        <c:manualLayout>
          <c:xMode val="edge"/>
          <c:yMode val="edge"/>
          <c:x val="0.37586681190012705"/>
          <c:y val="0.93741812164783744"/>
          <c:w val="0.28200658863990957"/>
          <c:h val="6.2581878352162501E-2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Figure_41!$A$2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5A74"/>
              </a:solidFill>
            </a:ln>
          </c:spPr>
          <c:marker>
            <c:spPr>
              <a:solidFill>
                <a:srgbClr val="71B6B9"/>
              </a:solidFill>
              <a:ln w="19050">
                <a:solidFill>
                  <a:srgbClr val="005A74"/>
                </a:solidFill>
              </a:ln>
            </c:spPr>
          </c:marker>
          <c:cat>
            <c:numRef>
              <c:f>Figure_41!$B$3:$I$3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Figure_41!$B$6:$I$6</c:f>
              <c:numCache>
                <c:formatCode>0%</c:formatCode>
                <c:ptCount val="8"/>
                <c:pt idx="0">
                  <c:v>0.18363273453093812</c:v>
                </c:pt>
                <c:pt idx="1">
                  <c:v>0.18956521739130436</c:v>
                </c:pt>
                <c:pt idx="2">
                  <c:v>0.22437275985663083</c:v>
                </c:pt>
                <c:pt idx="3">
                  <c:v>0.23697585768742058</c:v>
                </c:pt>
                <c:pt idx="4">
                  <c:v>0.22300884955752212</c:v>
                </c:pt>
                <c:pt idx="5">
                  <c:v>0.20932539682539683</c:v>
                </c:pt>
                <c:pt idx="6">
                  <c:v>0.18437832093517534</c:v>
                </c:pt>
                <c:pt idx="7">
                  <c:v>0.20230263157894737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Figure_41!$A$8</c:f>
              <c:strCache>
                <c:ptCount val="1"/>
                <c:pt idx="0">
                  <c:v>Males</c:v>
                </c:pt>
              </c:strCache>
            </c:strRef>
          </c:tx>
          <c:spPr>
            <a:ln>
              <a:solidFill>
                <a:srgbClr val="71B6B9"/>
              </a:solidFill>
            </a:ln>
          </c:spPr>
          <c:marker>
            <c:symbol val="circle"/>
            <c:size val="7"/>
            <c:spPr>
              <a:solidFill>
                <a:srgbClr val="71B6B9"/>
              </a:solidFill>
              <a:ln>
                <a:noFill/>
              </a:ln>
            </c:spPr>
          </c:marker>
          <c:cat>
            <c:numRef>
              <c:f>Figure_41!$B$3:$I$3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Figure_41!$B$12:$I$12</c:f>
              <c:numCache>
                <c:formatCode>0%</c:formatCode>
                <c:ptCount val="8"/>
                <c:pt idx="0">
                  <c:v>0.19230769230769232</c:v>
                </c:pt>
                <c:pt idx="1">
                  <c:v>0.21100917431192662</c:v>
                </c:pt>
                <c:pt idx="2">
                  <c:v>0.23799999999999999</c:v>
                </c:pt>
                <c:pt idx="3">
                  <c:v>0.26198630136986301</c:v>
                </c:pt>
                <c:pt idx="4">
                  <c:v>0.20807453416149069</c:v>
                </c:pt>
                <c:pt idx="5">
                  <c:v>0.16359163591635917</c:v>
                </c:pt>
                <c:pt idx="6">
                  <c:v>0.16279069767441862</c:v>
                </c:pt>
                <c:pt idx="7">
                  <c:v>0.17177097203728361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Figure_41!$A$14</c:f>
              <c:strCache>
                <c:ptCount val="1"/>
                <c:pt idx="0">
                  <c:v>Females</c:v>
                </c:pt>
              </c:strCache>
            </c:strRef>
          </c:tx>
          <c:spPr>
            <a:ln>
              <a:solidFill>
                <a:srgbClr val="005A74"/>
              </a:solidFill>
            </a:ln>
          </c:spPr>
          <c:marker>
            <c:symbol val="square"/>
            <c:size val="7"/>
            <c:spPr>
              <a:solidFill>
                <a:srgbClr val="005A74"/>
              </a:solidFill>
              <a:ln>
                <a:noFill/>
              </a:ln>
            </c:spPr>
          </c:marker>
          <c:cat>
            <c:numRef>
              <c:f>Figure_41!$B$3:$I$3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Figure_41!$B$18:$I$18</c:f>
              <c:numCache>
                <c:formatCode>0%</c:formatCode>
                <c:ptCount val="8"/>
                <c:pt idx="0">
                  <c:v>0.17868338557993729</c:v>
                </c:pt>
                <c:pt idx="1">
                  <c:v>0.17647058823529413</c:v>
                </c:pt>
                <c:pt idx="2">
                  <c:v>0.21700223713646533</c:v>
                </c:pt>
                <c:pt idx="3">
                  <c:v>0.2224469160768453</c:v>
                </c:pt>
                <c:pt idx="4">
                  <c:v>0.23215984776403426</c:v>
                </c:pt>
                <c:pt idx="5">
                  <c:v>0.23896752706078267</c:v>
                </c:pt>
                <c:pt idx="6">
                  <c:v>0.19860627177700349</c:v>
                </c:pt>
                <c:pt idx="7">
                  <c:v>0.22367194780987884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55328"/>
        <c:axId val="95157632"/>
      </c:lineChart>
      <c:catAx>
        <c:axId val="9515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157632"/>
        <c:crosses val="autoZero"/>
        <c:auto val="1"/>
        <c:lblAlgn val="ctr"/>
        <c:lblOffset val="100"/>
        <c:noMultiLvlLbl val="0"/>
      </c:catAx>
      <c:valAx>
        <c:axId val="95157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Positivity (%)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5155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0000FF"/>
          </a:solidFill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45400511054328"/>
          <c:y val="4.8472756214701096E-2"/>
          <c:w val="0.84385429396733691"/>
          <c:h val="0.766849676083349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Sheet2!$A$2:$B$5</c:f>
              <c:multiLvlStrCache>
                <c:ptCount val="4"/>
                <c:lvl>
                  <c:pt idx="0">
                    <c:v>Males</c:v>
                  </c:pt>
                  <c:pt idx="1">
                    <c:v>Females</c:v>
                  </c:pt>
                  <c:pt idx="2">
                    <c:v>Overall</c:v>
                  </c:pt>
                  <c:pt idx="3">
                    <c:v>Overall</c:v>
                  </c:pt>
                </c:lvl>
                <c:lvl>
                  <c:pt idx="0">
                    <c:v>chlamydia</c:v>
                  </c:pt>
                  <c:pt idx="3">
                    <c:v>Gonorrhoea</c:v>
                  </c:pt>
                </c:lvl>
              </c:multiLvlStrCache>
            </c:multiLvlStrRef>
          </c:cat>
          <c:val>
            <c:numRef>
              <c:f>Sheet2!$C$2:$C$5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0.08</c:v>
                </c:pt>
                <c:pt idx="2">
                  <c:v>0.09</c:v>
                </c:pt>
                <c:pt idx="3" formatCode="0.00%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82720"/>
        <c:axId val="99988608"/>
      </c:barChart>
      <c:catAx>
        <c:axId val="999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99988608"/>
        <c:crosses val="autoZero"/>
        <c:auto val="1"/>
        <c:lblAlgn val="ctr"/>
        <c:lblOffset val="100"/>
        <c:noMultiLvlLbl val="0"/>
      </c:catAx>
      <c:valAx>
        <c:axId val="99988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r>
                  <a:rPr lang="en-AU" sz="18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Positivity (%)</a:t>
                </a:r>
              </a:p>
            </c:rich>
          </c:tx>
          <c:layout>
            <c:manualLayout>
              <c:xMode val="edge"/>
              <c:yMode val="edge"/>
              <c:x val="1.2974076326735823E-2"/>
              <c:y val="0.3522419565321929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99982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46759851197882"/>
          <c:y val="3.2679738562091505E-2"/>
          <c:w val="0.79240455431682355"/>
          <c:h val="0.836556626945695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errBars>
            <c:errBarType val="both"/>
            <c:errValType val="cust"/>
            <c:noEndCap val="0"/>
            <c:plus>
              <c:numRef>
                <c:f>Sheet1!$F$54:$F$56</c:f>
                <c:numCache>
                  <c:formatCode>General</c:formatCode>
                  <c:ptCount val="3"/>
                  <c:pt idx="0">
                    <c:v>-2</c:v>
                  </c:pt>
                  <c:pt idx="1">
                    <c:v>-2.1999999999999993</c:v>
                  </c:pt>
                  <c:pt idx="2">
                    <c:v>-1.4</c:v>
                  </c:pt>
                </c:numCache>
              </c:numRef>
            </c:plus>
            <c:minus>
              <c:numRef>
                <c:f>Sheet1!$F$54:$F$56</c:f>
                <c:numCache>
                  <c:formatCode>General</c:formatCode>
                  <c:ptCount val="3"/>
                  <c:pt idx="0">
                    <c:v>-2</c:v>
                  </c:pt>
                  <c:pt idx="1">
                    <c:v>-2.1999999999999993</c:v>
                  </c:pt>
                  <c:pt idx="2">
                    <c:v>-1.4</c:v>
                  </c:pt>
                </c:numCache>
              </c:numRef>
            </c:minus>
          </c:errBars>
          <c:cat>
            <c:strRef>
              <c:f>Sheet1!$B$54:$B$56</c:f>
              <c:strCache>
                <c:ptCount val="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</c:strCache>
            </c:strRef>
          </c:cat>
          <c:val>
            <c:numRef>
              <c:f>Sheet1!$C$54:$C$56</c:f>
              <c:numCache>
                <c:formatCode>General</c:formatCode>
                <c:ptCount val="3"/>
                <c:pt idx="0">
                  <c:v>7</c:v>
                </c:pt>
                <c:pt idx="1">
                  <c:v>8.1</c:v>
                </c:pt>
                <c:pt idx="2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00576"/>
        <c:axId val="99802496"/>
      </c:barChart>
      <c:catAx>
        <c:axId val="9980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Age-group (years)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99802496"/>
        <c:crosses val="autoZero"/>
        <c:auto val="1"/>
        <c:lblAlgn val="ctr"/>
        <c:lblOffset val="100"/>
        <c:noMultiLvlLbl val="0"/>
      </c:catAx>
      <c:valAx>
        <c:axId val="99802496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Incidence rate per 100 PY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</c:strCache>
            </c:strRef>
          </c:tx>
          <c:spPr>
            <a:ln w="571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Sheet1!$C$5:$L$5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Sheet1!$C$6:$L$6</c:f>
              <c:numCache>
                <c:formatCode>General</c:formatCode>
                <c:ptCount val="10"/>
                <c:pt idx="0">
                  <c:v>18</c:v>
                </c:pt>
                <c:pt idx="1">
                  <c:v>22</c:v>
                </c:pt>
                <c:pt idx="2">
                  <c:v>19</c:v>
                </c:pt>
                <c:pt idx="3">
                  <c:v>19</c:v>
                </c:pt>
                <c:pt idx="4">
                  <c:v>24</c:v>
                </c:pt>
                <c:pt idx="5">
                  <c:v>22</c:v>
                </c:pt>
                <c:pt idx="6">
                  <c:v>23</c:v>
                </c:pt>
                <c:pt idx="7">
                  <c:v>32</c:v>
                </c:pt>
                <c:pt idx="8">
                  <c:v>26</c:v>
                </c:pt>
                <c:pt idx="9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67200"/>
        <c:axId val="100068736"/>
      </c:lineChart>
      <c:catAx>
        <c:axId val="1000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68736"/>
        <c:crosses val="autoZero"/>
        <c:auto val="1"/>
        <c:lblAlgn val="ctr"/>
        <c:lblOffset val="100"/>
        <c:noMultiLvlLbl val="0"/>
      </c:catAx>
      <c:valAx>
        <c:axId val="10006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6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'%'!$C$14</c:f>
              <c:strCache>
                <c:ptCount val="1"/>
                <c:pt idx="0">
                  <c:v>Male to male sex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cat>
            <c:multiLvlStrRef>
              <c:f>'%'!$D$12:$M$13</c:f>
              <c:multiLvlStrCache>
                <c:ptCount val="10"/>
                <c:lvl>
                  <c:pt idx="0">
                    <c:v>1994-1997</c:v>
                  </c:pt>
                  <c:pt idx="1">
                    <c:v>1998-2001</c:v>
                  </c:pt>
                  <c:pt idx="2">
                    <c:v>2002-2005</c:v>
                  </c:pt>
                  <c:pt idx="3">
                    <c:v>2006-2009</c:v>
                  </c:pt>
                  <c:pt idx="4">
                    <c:v>2010-2013</c:v>
                  </c:pt>
                  <c:pt idx="5">
                    <c:v>1994-1997</c:v>
                  </c:pt>
                  <c:pt idx="6">
                    <c:v>1998-2001</c:v>
                  </c:pt>
                  <c:pt idx="7">
                    <c:v>2002-2005</c:v>
                  </c:pt>
                  <c:pt idx="8">
                    <c:v>2006-2009</c:v>
                  </c:pt>
                  <c:pt idx="9">
                    <c:v>2010-2013</c:v>
                  </c:pt>
                </c:lvl>
                <c:lvl>
                  <c:pt idx="0">
                    <c:v>Male</c:v>
                  </c:pt>
                  <c:pt idx="5">
                    <c:v>Female</c:v>
                  </c:pt>
                </c:lvl>
              </c:multiLvlStrCache>
            </c:multiLvlStrRef>
          </c:cat>
          <c:val>
            <c:numRef>
              <c:f>'%'!$D$14:$M$14</c:f>
              <c:numCache>
                <c:formatCode>0.0</c:formatCode>
                <c:ptCount val="10"/>
                <c:pt idx="0">
                  <c:v>57.14</c:v>
                </c:pt>
                <c:pt idx="1">
                  <c:v>54</c:v>
                </c:pt>
                <c:pt idx="2">
                  <c:v>50</c:v>
                </c:pt>
                <c:pt idx="3">
                  <c:v>57.35</c:v>
                </c:pt>
                <c:pt idx="4">
                  <c:v>67.900000000000006</c:v>
                </c:pt>
              </c:numCache>
            </c:numRef>
          </c:val>
        </c:ser>
        <c:ser>
          <c:idx val="1"/>
          <c:order val="1"/>
          <c:tx>
            <c:strRef>
              <c:f>'%'!$C$15</c:f>
              <c:strCache>
                <c:ptCount val="1"/>
                <c:pt idx="0">
                  <c:v>Male to male sex and injecting drug use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'%'!$D$12:$M$13</c:f>
              <c:multiLvlStrCache>
                <c:ptCount val="10"/>
                <c:lvl>
                  <c:pt idx="0">
                    <c:v>1994-1997</c:v>
                  </c:pt>
                  <c:pt idx="1">
                    <c:v>1998-2001</c:v>
                  </c:pt>
                  <c:pt idx="2">
                    <c:v>2002-2005</c:v>
                  </c:pt>
                  <c:pt idx="3">
                    <c:v>2006-2009</c:v>
                  </c:pt>
                  <c:pt idx="4">
                    <c:v>2010-2013</c:v>
                  </c:pt>
                  <c:pt idx="5">
                    <c:v>1994-1997</c:v>
                  </c:pt>
                  <c:pt idx="6">
                    <c:v>1998-2001</c:v>
                  </c:pt>
                  <c:pt idx="7">
                    <c:v>2002-2005</c:v>
                  </c:pt>
                  <c:pt idx="8">
                    <c:v>2006-2009</c:v>
                  </c:pt>
                  <c:pt idx="9">
                    <c:v>2010-2013</c:v>
                  </c:pt>
                </c:lvl>
                <c:lvl>
                  <c:pt idx="0">
                    <c:v>Male</c:v>
                  </c:pt>
                  <c:pt idx="5">
                    <c:v>Female</c:v>
                  </c:pt>
                </c:lvl>
              </c:multiLvlStrCache>
            </c:multiLvlStrRef>
          </c:cat>
          <c:val>
            <c:numRef>
              <c:f>'%'!$D$15:$M$15</c:f>
              <c:numCache>
                <c:formatCode>0.0</c:formatCode>
                <c:ptCount val="10"/>
                <c:pt idx="0">
                  <c:v>19.64</c:v>
                </c:pt>
                <c:pt idx="1">
                  <c:v>10</c:v>
                </c:pt>
                <c:pt idx="2">
                  <c:v>13.64</c:v>
                </c:pt>
                <c:pt idx="3">
                  <c:v>11.76</c:v>
                </c:pt>
                <c:pt idx="4">
                  <c:v>9.8800000000000008</c:v>
                </c:pt>
              </c:numCache>
            </c:numRef>
          </c:val>
        </c:ser>
        <c:ser>
          <c:idx val="2"/>
          <c:order val="2"/>
          <c:tx>
            <c:strRef>
              <c:f>'%'!$C$16</c:f>
              <c:strCache>
                <c:ptCount val="1"/>
                <c:pt idx="0">
                  <c:v>Injecting drug use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'%'!$D$12:$M$13</c:f>
              <c:multiLvlStrCache>
                <c:ptCount val="10"/>
                <c:lvl>
                  <c:pt idx="0">
                    <c:v>1994-1997</c:v>
                  </c:pt>
                  <c:pt idx="1">
                    <c:v>1998-2001</c:v>
                  </c:pt>
                  <c:pt idx="2">
                    <c:v>2002-2005</c:v>
                  </c:pt>
                  <c:pt idx="3">
                    <c:v>2006-2009</c:v>
                  </c:pt>
                  <c:pt idx="4">
                    <c:v>2010-2013</c:v>
                  </c:pt>
                  <c:pt idx="5">
                    <c:v>1994-1997</c:v>
                  </c:pt>
                  <c:pt idx="6">
                    <c:v>1998-2001</c:v>
                  </c:pt>
                  <c:pt idx="7">
                    <c:v>2002-2005</c:v>
                  </c:pt>
                  <c:pt idx="8">
                    <c:v>2006-2009</c:v>
                  </c:pt>
                  <c:pt idx="9">
                    <c:v>2010-2013</c:v>
                  </c:pt>
                </c:lvl>
                <c:lvl>
                  <c:pt idx="0">
                    <c:v>Male</c:v>
                  </c:pt>
                  <c:pt idx="5">
                    <c:v>Female</c:v>
                  </c:pt>
                </c:lvl>
              </c:multiLvlStrCache>
            </c:multiLvlStrRef>
          </c:cat>
          <c:val>
            <c:numRef>
              <c:f>'%'!$D$16:$M$16</c:f>
              <c:numCache>
                <c:formatCode>0.0</c:formatCode>
                <c:ptCount val="10"/>
                <c:pt idx="0">
                  <c:v>3.57</c:v>
                </c:pt>
                <c:pt idx="1">
                  <c:v>14</c:v>
                </c:pt>
                <c:pt idx="2">
                  <c:v>13.64</c:v>
                </c:pt>
                <c:pt idx="3">
                  <c:v>16.18</c:v>
                </c:pt>
                <c:pt idx="4">
                  <c:v>11.11</c:v>
                </c:pt>
                <c:pt idx="5">
                  <c:v>4.55</c:v>
                </c:pt>
                <c:pt idx="6">
                  <c:v>30</c:v>
                </c:pt>
                <c:pt idx="7">
                  <c:v>18.52</c:v>
                </c:pt>
                <c:pt idx="8">
                  <c:v>37.5</c:v>
                </c:pt>
                <c:pt idx="9">
                  <c:v>17.39</c:v>
                </c:pt>
              </c:numCache>
            </c:numRef>
          </c:val>
        </c:ser>
        <c:ser>
          <c:idx val="3"/>
          <c:order val="3"/>
          <c:tx>
            <c:strRef>
              <c:f>'%'!$C$17</c:f>
              <c:strCache>
                <c:ptCount val="1"/>
                <c:pt idx="0">
                  <c:v>Heterosexual sex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'%'!$D$12:$M$13</c:f>
              <c:multiLvlStrCache>
                <c:ptCount val="10"/>
                <c:lvl>
                  <c:pt idx="0">
                    <c:v>1994-1997</c:v>
                  </c:pt>
                  <c:pt idx="1">
                    <c:v>1998-2001</c:v>
                  </c:pt>
                  <c:pt idx="2">
                    <c:v>2002-2005</c:v>
                  </c:pt>
                  <c:pt idx="3">
                    <c:v>2006-2009</c:v>
                  </c:pt>
                  <c:pt idx="4">
                    <c:v>2010-2013</c:v>
                  </c:pt>
                  <c:pt idx="5">
                    <c:v>1994-1997</c:v>
                  </c:pt>
                  <c:pt idx="6">
                    <c:v>1998-2001</c:v>
                  </c:pt>
                  <c:pt idx="7">
                    <c:v>2002-2005</c:v>
                  </c:pt>
                  <c:pt idx="8">
                    <c:v>2006-2009</c:v>
                  </c:pt>
                  <c:pt idx="9">
                    <c:v>2010-2013</c:v>
                  </c:pt>
                </c:lvl>
                <c:lvl>
                  <c:pt idx="0">
                    <c:v>Male</c:v>
                  </c:pt>
                  <c:pt idx="5">
                    <c:v>Female</c:v>
                  </c:pt>
                </c:lvl>
              </c:multiLvlStrCache>
            </c:multiLvlStrRef>
          </c:cat>
          <c:val>
            <c:numRef>
              <c:f>'%'!$D$17:$M$17</c:f>
              <c:numCache>
                <c:formatCode>0.0</c:formatCode>
                <c:ptCount val="10"/>
                <c:pt idx="0">
                  <c:v>12.5</c:v>
                </c:pt>
                <c:pt idx="1">
                  <c:v>12</c:v>
                </c:pt>
                <c:pt idx="2">
                  <c:v>19.7</c:v>
                </c:pt>
                <c:pt idx="3">
                  <c:v>10.29</c:v>
                </c:pt>
                <c:pt idx="4">
                  <c:v>8.64</c:v>
                </c:pt>
                <c:pt idx="5">
                  <c:v>95.45</c:v>
                </c:pt>
                <c:pt idx="6">
                  <c:v>65</c:v>
                </c:pt>
                <c:pt idx="7">
                  <c:v>81.48</c:v>
                </c:pt>
                <c:pt idx="8">
                  <c:v>56.25</c:v>
                </c:pt>
                <c:pt idx="9">
                  <c:v>69.569999999999993</c:v>
                </c:pt>
              </c:numCache>
            </c:numRef>
          </c:val>
        </c:ser>
        <c:ser>
          <c:idx val="4"/>
          <c:order val="4"/>
          <c:tx>
            <c:strRef>
              <c:f>'%'!$C$18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5FFB3"/>
            </a:solidFill>
            <a:ln>
              <a:noFill/>
            </a:ln>
            <a:effectLst/>
          </c:spPr>
          <c:invertIfNegative val="0"/>
          <c:cat>
            <c:multiLvlStrRef>
              <c:f>'%'!$D$12:$M$13</c:f>
              <c:multiLvlStrCache>
                <c:ptCount val="10"/>
                <c:lvl>
                  <c:pt idx="0">
                    <c:v>1994-1997</c:v>
                  </c:pt>
                  <c:pt idx="1">
                    <c:v>1998-2001</c:v>
                  </c:pt>
                  <c:pt idx="2">
                    <c:v>2002-2005</c:v>
                  </c:pt>
                  <c:pt idx="3">
                    <c:v>2006-2009</c:v>
                  </c:pt>
                  <c:pt idx="4">
                    <c:v>2010-2013</c:v>
                  </c:pt>
                  <c:pt idx="5">
                    <c:v>1994-1997</c:v>
                  </c:pt>
                  <c:pt idx="6">
                    <c:v>1998-2001</c:v>
                  </c:pt>
                  <c:pt idx="7">
                    <c:v>2002-2005</c:v>
                  </c:pt>
                  <c:pt idx="8">
                    <c:v>2006-2009</c:v>
                  </c:pt>
                  <c:pt idx="9">
                    <c:v>2010-2013</c:v>
                  </c:pt>
                </c:lvl>
                <c:lvl>
                  <c:pt idx="0">
                    <c:v>Male</c:v>
                  </c:pt>
                  <c:pt idx="5">
                    <c:v>Female</c:v>
                  </c:pt>
                </c:lvl>
              </c:multiLvlStrCache>
            </c:multiLvlStrRef>
          </c:cat>
          <c:val>
            <c:numRef>
              <c:f>'%'!$D$18:$M$18</c:f>
              <c:numCache>
                <c:formatCode>0.0</c:formatCode>
                <c:ptCount val="10"/>
                <c:pt idx="0">
                  <c:v>7.14</c:v>
                </c:pt>
                <c:pt idx="1">
                  <c:v>10</c:v>
                </c:pt>
                <c:pt idx="2">
                  <c:v>3.03</c:v>
                </c:pt>
                <c:pt idx="3">
                  <c:v>4.41</c:v>
                </c:pt>
                <c:pt idx="4">
                  <c:v>2.4700000000000002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6.25</c:v>
                </c:pt>
                <c:pt idx="9">
                  <c:v>13.04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0215808"/>
        <c:axId val="100225792"/>
      </c:barChart>
      <c:catAx>
        <c:axId val="10021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5792"/>
        <c:crosses val="autoZero"/>
        <c:auto val="1"/>
        <c:lblAlgn val="ctr"/>
        <c:lblOffset val="100"/>
        <c:noMultiLvlLbl val="0"/>
      </c:catAx>
      <c:valAx>
        <c:axId val="1002257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>
                    <a:solidFill>
                      <a:srgbClr val="0000FF"/>
                    </a:solidFill>
                  </a:rPr>
                  <a:t>Proportion 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1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7759012007557"/>
          <c:y val="0.90040572327372781"/>
          <c:w val="0.8634047193376192"/>
          <c:h val="8.51102694842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[Data.xlsx]Sheet1!$A$20</c:f>
              <c:strCache>
                <c:ptCount val="1"/>
                <c:pt idx="0">
                  <c:v>Indigenous overall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[Data.xlsx]Sheet1!$B$19:$F$19</c:f>
              <c:strCache>
                <c:ptCount val="5"/>
                <c:pt idx="0">
                  <c:v>1994-1997</c:v>
                </c:pt>
                <c:pt idx="1">
                  <c:v>1998-2001</c:v>
                </c:pt>
                <c:pt idx="2">
                  <c:v>2002-2005</c:v>
                </c:pt>
                <c:pt idx="3">
                  <c:v>2006-2009</c:v>
                </c:pt>
                <c:pt idx="4">
                  <c:v>2010-2013</c:v>
                </c:pt>
              </c:strCache>
            </c:strRef>
          </c:cat>
          <c:val>
            <c:numRef>
              <c:f>[Data.xlsx]Sheet1!$B$20:$F$20</c:f>
              <c:numCache>
                <c:formatCode>General</c:formatCode>
                <c:ptCount val="5"/>
                <c:pt idx="0">
                  <c:v>4.4625000000000004</c:v>
                </c:pt>
                <c:pt idx="1">
                  <c:v>3.7349999999999999</c:v>
                </c:pt>
                <c:pt idx="2">
                  <c:v>4.7625000000000002</c:v>
                </c:pt>
                <c:pt idx="3">
                  <c:v>3.9375</c:v>
                </c:pt>
                <c:pt idx="4">
                  <c:v>4.3825000000000003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[Data.xlsx]Sheet1!$A$22</c:f>
              <c:strCache>
                <c:ptCount val="1"/>
                <c:pt idx="0">
                  <c:v>Indigenous males</c:v>
                </c:pt>
              </c:strCache>
            </c:strRef>
          </c:tx>
          <c:spPr>
            <a:ln w="38100" cap="rnd" cmpd="sng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[Data.xlsx]Sheet1!$B$19:$F$19</c:f>
              <c:strCache>
                <c:ptCount val="5"/>
                <c:pt idx="0">
                  <c:v>1994-1997</c:v>
                </c:pt>
                <c:pt idx="1">
                  <c:v>1998-2001</c:v>
                </c:pt>
                <c:pt idx="2">
                  <c:v>2002-2005</c:v>
                </c:pt>
                <c:pt idx="3">
                  <c:v>2006-2009</c:v>
                </c:pt>
                <c:pt idx="4">
                  <c:v>2010-2013</c:v>
                </c:pt>
              </c:strCache>
            </c:strRef>
          </c:cat>
          <c:val>
            <c:numRef>
              <c:f>[Data.xlsx]Sheet1!$B$22:$F$22</c:f>
              <c:numCache>
                <c:formatCode>General</c:formatCode>
                <c:ptCount val="5"/>
                <c:pt idx="0">
                  <c:v>6.335</c:v>
                </c:pt>
                <c:pt idx="1">
                  <c:v>6.4849999999999994</c:v>
                </c:pt>
                <c:pt idx="2">
                  <c:v>6.5525000000000002</c:v>
                </c:pt>
                <c:pt idx="3">
                  <c:v>6.4924999999999997</c:v>
                </c:pt>
                <c:pt idx="4">
                  <c:v>7.0625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[Data.xlsx]Sheet1!$A$24</c:f>
              <c:strCache>
                <c:ptCount val="1"/>
                <c:pt idx="0">
                  <c:v>Indigenous females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[Data.xlsx]Sheet1!$B$19:$F$19</c:f>
              <c:strCache>
                <c:ptCount val="5"/>
                <c:pt idx="0">
                  <c:v>1994-1997</c:v>
                </c:pt>
                <c:pt idx="1">
                  <c:v>1998-2001</c:v>
                </c:pt>
                <c:pt idx="2">
                  <c:v>2002-2005</c:v>
                </c:pt>
                <c:pt idx="3">
                  <c:v>2006-2009</c:v>
                </c:pt>
                <c:pt idx="4">
                  <c:v>2010-2013</c:v>
                </c:pt>
              </c:strCache>
            </c:strRef>
          </c:cat>
          <c:val>
            <c:numRef>
              <c:f>[Data.xlsx]Sheet1!$B$24:$F$24</c:f>
              <c:numCache>
                <c:formatCode>General</c:formatCode>
                <c:ptCount val="5"/>
                <c:pt idx="0">
                  <c:v>2.4</c:v>
                </c:pt>
                <c:pt idx="1">
                  <c:v>1.8374999999999999</c:v>
                </c:pt>
                <c:pt idx="2">
                  <c:v>2.5475000000000003</c:v>
                </c:pt>
                <c:pt idx="3">
                  <c:v>1.5125</c:v>
                </c:pt>
                <c:pt idx="4">
                  <c:v>1.825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[Data.xlsx]Sheet1!$A$21</c:f>
              <c:strCache>
                <c:ptCount val="1"/>
                <c:pt idx="0">
                  <c:v>Non-indigenous overall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[Data.xlsx]Sheet1!$B$19:$F$19</c:f>
              <c:strCache>
                <c:ptCount val="5"/>
                <c:pt idx="0">
                  <c:v>1994-1997</c:v>
                </c:pt>
                <c:pt idx="1">
                  <c:v>1998-2001</c:v>
                </c:pt>
                <c:pt idx="2">
                  <c:v>2002-2005</c:v>
                </c:pt>
                <c:pt idx="3">
                  <c:v>2006-2009</c:v>
                </c:pt>
                <c:pt idx="4">
                  <c:v>2010-2013</c:v>
                </c:pt>
              </c:strCache>
            </c:strRef>
          </c:cat>
          <c:val>
            <c:numRef>
              <c:f>[Data.xlsx]Sheet1!$B$21:$F$21</c:f>
              <c:numCache>
                <c:formatCode>General</c:formatCode>
                <c:ptCount val="5"/>
                <c:pt idx="0">
                  <c:v>5.27</c:v>
                </c:pt>
                <c:pt idx="1">
                  <c:v>3.71</c:v>
                </c:pt>
                <c:pt idx="2">
                  <c:v>3.3925000000000001</c:v>
                </c:pt>
                <c:pt idx="3">
                  <c:v>3.415</c:v>
                </c:pt>
                <c:pt idx="4">
                  <c:v>3.3400000000000003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[Data.xlsx]Sheet1!$A$23</c:f>
              <c:strCache>
                <c:ptCount val="1"/>
                <c:pt idx="0">
                  <c:v>Non-Indigenous males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[Data.xlsx]Sheet1!$B$19:$F$19</c:f>
              <c:strCache>
                <c:ptCount val="5"/>
                <c:pt idx="0">
                  <c:v>1994-1997</c:v>
                </c:pt>
                <c:pt idx="1">
                  <c:v>1998-2001</c:v>
                </c:pt>
                <c:pt idx="2">
                  <c:v>2002-2005</c:v>
                </c:pt>
                <c:pt idx="3">
                  <c:v>2006-2009</c:v>
                </c:pt>
                <c:pt idx="4">
                  <c:v>2010-2013</c:v>
                </c:pt>
              </c:strCache>
            </c:strRef>
          </c:cat>
          <c:val>
            <c:numRef>
              <c:f>[Data.xlsx]Sheet1!$B$23:$F$23</c:f>
              <c:numCache>
                <c:formatCode>General</c:formatCode>
                <c:ptCount val="5"/>
                <c:pt idx="0">
                  <c:v>10.220000000000001</c:v>
                </c:pt>
                <c:pt idx="1">
                  <c:v>6.9399999999999995</c:v>
                </c:pt>
                <c:pt idx="2">
                  <c:v>6.3824999999999994</c:v>
                </c:pt>
                <c:pt idx="3">
                  <c:v>6.45</c:v>
                </c:pt>
                <c:pt idx="4">
                  <c:v>6.3525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[Data.xlsx]Sheet1!$A$25</c:f>
              <c:strCache>
                <c:ptCount val="1"/>
                <c:pt idx="0">
                  <c:v>Non-Indigenous females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[Data.xlsx]Sheet1!$B$19:$F$19</c:f>
              <c:strCache>
                <c:ptCount val="5"/>
                <c:pt idx="0">
                  <c:v>1994-1997</c:v>
                </c:pt>
                <c:pt idx="1">
                  <c:v>1998-2001</c:v>
                </c:pt>
                <c:pt idx="2">
                  <c:v>2002-2005</c:v>
                </c:pt>
                <c:pt idx="3">
                  <c:v>2006-2009</c:v>
                </c:pt>
                <c:pt idx="4">
                  <c:v>2010-2013</c:v>
                </c:pt>
              </c:strCache>
            </c:strRef>
          </c:cat>
          <c:val>
            <c:numRef>
              <c:f>[Data.xlsx]Sheet1!$B$25:$F$25</c:f>
              <c:numCache>
                <c:formatCode>General</c:formatCode>
                <c:ptCount val="5"/>
                <c:pt idx="0">
                  <c:v>0.53249999999999997</c:v>
                </c:pt>
                <c:pt idx="1">
                  <c:v>0.47749999999999998</c:v>
                </c:pt>
                <c:pt idx="2">
                  <c:v>0.36</c:v>
                </c:pt>
                <c:pt idx="3">
                  <c:v>0.38250000000000001</c:v>
                </c:pt>
                <c:pt idx="4">
                  <c:v>0.32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71616"/>
        <c:axId val="100273152"/>
      </c:lineChart>
      <c:catAx>
        <c:axId val="1002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73152"/>
        <c:crosses val="autoZero"/>
        <c:auto val="1"/>
        <c:lblAlgn val="ctr"/>
        <c:lblOffset val="100"/>
        <c:noMultiLvlLbl val="0"/>
      </c:catAx>
      <c:valAx>
        <c:axId val="100273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b="1">
                    <a:solidFill>
                      <a:srgbClr val="0000FF"/>
                    </a:solidFill>
                  </a:rPr>
                  <a:t>Age standardised rate per 100,000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716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15174239537683E-2"/>
          <c:y val="0.87633668544193422"/>
          <c:w val="0.93396156470394653"/>
          <c:h val="0.11021416795230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34265734265699"/>
          <c:y val="6.4785892178813101E-2"/>
          <c:w val="0.68368305710038002"/>
          <c:h val="0.72351488012880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547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53.12298142995715</c:v>
                </c:pt>
                <c:pt idx="1">
                  <c:v>3455.7107306610851</c:v>
                </c:pt>
                <c:pt idx="2">
                  <c:v>2811.8585207223382</c:v>
                </c:pt>
                <c:pt idx="3">
                  <c:v>1178.3306873593431</c:v>
                </c:pt>
                <c:pt idx="4">
                  <c:v>396.11390464157188</c:v>
                </c:pt>
                <c:pt idx="5">
                  <c:v>196.28816698080249</c:v>
                </c:pt>
                <c:pt idx="6">
                  <c:v>36.110706248817408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 w="15473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376.88429944114421</c:v>
                </c:pt>
                <c:pt idx="1">
                  <c:v>7910.5242797228821</c:v>
                </c:pt>
                <c:pt idx="2">
                  <c:v>4795.7014445146651</c:v>
                </c:pt>
                <c:pt idx="3">
                  <c:v>1493.8181062688329</c:v>
                </c:pt>
                <c:pt idx="4">
                  <c:v>409.34935351035432</c:v>
                </c:pt>
                <c:pt idx="5">
                  <c:v>158.60993693077549</c:v>
                </c:pt>
                <c:pt idx="6">
                  <c:v>7.3986520547308281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97120"/>
        <c:axId val="90999040"/>
      </c:barChart>
      <c:catAx>
        <c:axId val="9099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92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dirty="0">
                    <a:solidFill>
                      <a:srgbClr val="0000FF"/>
                    </a:solidFill>
                  </a:rPr>
                  <a:t>Age group</a:t>
                </a:r>
              </a:p>
            </c:rich>
          </c:tx>
          <c:layout>
            <c:manualLayout>
              <c:xMode val="edge"/>
              <c:yMode val="edge"/>
              <c:x val="0.474358974358978"/>
              <c:y val="0.86908077994429001"/>
            </c:manualLayout>
          </c:layout>
          <c:overlay val="0"/>
          <c:spPr>
            <a:noFill/>
            <a:ln w="3094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5473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277" b="0" i="0" u="none" strike="noStrike" baseline="0">
                <a:solidFill>
                  <a:srgbClr val="000080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09990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099904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sz="2000" dirty="0">
                    <a:solidFill>
                      <a:srgbClr val="0000FF"/>
                    </a:solidFill>
                  </a:rPr>
                  <a:t>Age specific rate per 100 000</a:t>
                </a:r>
              </a:p>
            </c:rich>
          </c:tx>
          <c:layout>
            <c:manualLayout>
              <c:xMode val="edge"/>
              <c:yMode val="edge"/>
              <c:x val="2.56410256410258E-2"/>
              <c:y val="0.155988857938719"/>
            </c:manualLayout>
          </c:layout>
          <c:overlay val="0"/>
          <c:spPr>
            <a:noFill/>
            <a:ln w="3094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5473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0997120"/>
        <c:crosses val="autoZero"/>
        <c:crossBetween val="between"/>
        <c:majorUnit val="2000"/>
        <c:minorUnit val="100"/>
      </c:valAx>
      <c:spPr>
        <a:noFill/>
        <a:ln w="30946">
          <a:noFill/>
        </a:ln>
      </c:spPr>
    </c:plotArea>
    <c:legend>
      <c:legendPos val="r"/>
      <c:layout>
        <c:manualLayout>
          <c:xMode val="edge"/>
          <c:yMode val="edge"/>
          <c:x val="0"/>
          <c:y val="0.91364902506963797"/>
          <c:w val="0.94102564102564101"/>
          <c:h val="8.9136490250697406E-2"/>
        </c:manualLayout>
      </c:layout>
      <c:overlay val="0"/>
      <c:spPr>
        <a:noFill/>
        <a:ln w="30946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FF"/>
              </a:solidFill>
              <a:latin typeface="Optima"/>
              <a:ea typeface="Optima"/>
              <a:cs typeface="Opti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9287531806601"/>
          <c:y val="4.0540540540540501E-2"/>
          <c:w val="0.88295165394402197"/>
          <c:h val="0.80270270270270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544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1.935240344342507</c:v>
                </c:pt>
                <c:pt idx="1">
                  <c:v>558.78146398184253</c:v>
                </c:pt>
                <c:pt idx="2">
                  <c:v>1139.2622035343511</c:v>
                </c:pt>
                <c:pt idx="3">
                  <c:v>350.31780381282778</c:v>
                </c:pt>
                <c:pt idx="4">
                  <c:v>163.127543406006</c:v>
                </c:pt>
                <c:pt idx="5">
                  <c:v>71.649067075865545</c:v>
                </c:pt>
                <c:pt idx="6">
                  <c:v>17.471061102560359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 w="15442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17.48307130642474</c:v>
                </c:pt>
                <c:pt idx="1">
                  <c:v>1770.997572597646</c:v>
                </c:pt>
                <c:pt idx="2">
                  <c:v>1514.095116745691</c:v>
                </c:pt>
                <c:pt idx="3">
                  <c:v>283.14817694754561</c:v>
                </c:pt>
                <c:pt idx="4">
                  <c:v>76.727654743397295</c:v>
                </c:pt>
                <c:pt idx="5">
                  <c:v>23.79551165904639</c:v>
                </c:pt>
                <c:pt idx="6">
                  <c:v>2.4246418187422232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40768"/>
        <c:axId val="91042944"/>
      </c:barChart>
      <c:catAx>
        <c:axId val="9104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11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dirty="0">
                    <a:solidFill>
                      <a:srgbClr val="0000FF"/>
                    </a:solidFill>
                  </a:rPr>
                  <a:t>Age group</a:t>
                </a:r>
              </a:p>
            </c:rich>
          </c:tx>
          <c:layout>
            <c:manualLayout>
              <c:xMode val="edge"/>
              <c:yMode val="edge"/>
              <c:x val="0.44783715012722602"/>
              <c:y val="0.90810810810810905"/>
            </c:manualLayout>
          </c:layout>
          <c:overlay val="0"/>
          <c:spPr>
            <a:noFill/>
            <a:ln w="3088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5442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277" b="0" i="0" u="none" strike="noStrike" baseline="0">
                <a:solidFill>
                  <a:srgbClr val="000080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10429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042944"/>
        <c:scaling>
          <c:orientation val="minMax"/>
          <c:max val="7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581">
            <a:noFill/>
          </a:ln>
        </c:spPr>
        <c:txPr>
          <a:bodyPr rot="0" vert="horz"/>
          <a:lstStyle/>
          <a:p>
            <a:pPr>
              <a:defRPr sz="1368" b="1" i="0" u="none" strike="noStrike" baseline="0">
                <a:solidFill>
                  <a:srgbClr val="FFFF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1040768"/>
        <c:crosses val="autoZero"/>
        <c:crossBetween val="between"/>
        <c:majorUnit val="1000"/>
        <c:minorUnit val="500"/>
      </c:valAx>
      <c:spPr>
        <a:noFill/>
        <a:ln w="308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7782248302398"/>
          <c:y val="4.1782729805014303E-2"/>
          <c:w val="0.70919403742175002"/>
          <c:h val="0.7270194986072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479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29.853783400964101</c:v>
                </c:pt>
                <c:pt idx="1">
                  <c:v>1415.4564312056959</c:v>
                </c:pt>
                <c:pt idx="2">
                  <c:v>1371.76638327449</c:v>
                </c:pt>
                <c:pt idx="3">
                  <c:v>810.29647090658898</c:v>
                </c:pt>
                <c:pt idx="4">
                  <c:v>309.01114347145921</c:v>
                </c:pt>
                <c:pt idx="5">
                  <c:v>82.816927332586559</c:v>
                </c:pt>
                <c:pt idx="6">
                  <c:v>71.269466754511683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 w="14796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140.1720257790237</c:v>
                </c:pt>
                <c:pt idx="1">
                  <c:v>2125.5886751586049</c:v>
                </c:pt>
                <c:pt idx="2">
                  <c:v>1483.033241971928</c:v>
                </c:pt>
                <c:pt idx="3">
                  <c:v>770.75351776115644</c:v>
                </c:pt>
                <c:pt idx="4">
                  <c:v>280.01523293971519</c:v>
                </c:pt>
                <c:pt idx="5">
                  <c:v>35.195588495329268</c:v>
                </c:pt>
                <c:pt idx="6">
                  <c:v>17.39304323831897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96160"/>
        <c:axId val="91998080"/>
      </c:barChart>
      <c:catAx>
        <c:axId val="9199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31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>
                    <a:solidFill>
                      <a:srgbClr val="0000FF"/>
                    </a:solidFill>
                  </a:rPr>
                  <a:t>Age group</a:t>
                </a:r>
              </a:p>
            </c:rich>
          </c:tx>
          <c:layout>
            <c:manualLayout>
              <c:xMode val="edge"/>
              <c:yMode val="edge"/>
              <c:x val="0.492307692307696"/>
              <c:y val="0.85236768802228402"/>
            </c:manualLayout>
          </c:layout>
          <c:overlay val="0"/>
          <c:spPr>
            <a:noFill/>
            <a:ln w="295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96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165" b="0" i="0" u="none" strike="noStrike" baseline="0">
                <a:solidFill>
                  <a:srgbClr val="000080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19980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99808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sz="1600" dirty="0">
                    <a:solidFill>
                      <a:srgbClr val="0000FF"/>
                    </a:solidFill>
                  </a:rPr>
                  <a:t>Age 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specific rate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per 100 000</a:t>
                </a:r>
              </a:p>
            </c:rich>
          </c:tx>
          <c:layout>
            <c:manualLayout>
              <c:xMode val="edge"/>
              <c:yMode val="edge"/>
              <c:x val="2.56410256410258E-2"/>
              <c:y val="0.11142061281337"/>
            </c:manualLayout>
          </c:layout>
          <c:overlay val="0"/>
          <c:spPr>
            <a:noFill/>
            <a:ln w="295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96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1996160"/>
        <c:crosses val="autoZero"/>
        <c:crossBetween val="between"/>
        <c:minorUnit val="100"/>
      </c:valAx>
      <c:spPr>
        <a:noFill/>
        <a:ln w="29591">
          <a:noFill/>
        </a:ln>
      </c:spPr>
    </c:plotArea>
    <c:legend>
      <c:legendPos val="r"/>
      <c:layout>
        <c:manualLayout>
          <c:xMode val="edge"/>
          <c:yMode val="edge"/>
          <c:x val="4.099560761347E-2"/>
          <c:y val="0.910863457523852"/>
          <c:w val="0.94102564102564101"/>
          <c:h val="8.9136490250697406E-2"/>
        </c:manualLayout>
      </c:layout>
      <c:overlay val="0"/>
      <c:spPr>
        <a:noFill/>
        <a:ln w="29591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FF"/>
              </a:solidFill>
              <a:latin typeface="Optima"/>
              <a:ea typeface="Optima"/>
              <a:cs typeface="Opti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81405895692"/>
          <c:y val="3.9267015706806303E-2"/>
          <c:w val="0.85260770975056699"/>
          <c:h val="0.7513089005235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236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0.33040688805847701</c:v>
                </c:pt>
                <c:pt idx="1">
                  <c:v>74.219828040336324</c:v>
                </c:pt>
                <c:pt idx="2">
                  <c:v>219.80973356803969</c:v>
                </c:pt>
                <c:pt idx="3">
                  <c:v>144.54922878960531</c:v>
                </c:pt>
                <c:pt idx="4">
                  <c:v>90.432213546900954</c:v>
                </c:pt>
                <c:pt idx="5">
                  <c:v>37.507094799988323</c:v>
                </c:pt>
                <c:pt idx="6">
                  <c:v>8.7355305512801795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 w="12367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60+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0.996186399226481</c:v>
                </c:pt>
                <c:pt idx="1">
                  <c:v>53.922191783462928</c:v>
                </c:pt>
                <c:pt idx="2">
                  <c:v>65.963680510269455</c:v>
                </c:pt>
                <c:pt idx="3">
                  <c:v>23.97496449589816</c:v>
                </c:pt>
                <c:pt idx="4">
                  <c:v>12.872912174556699</c:v>
                </c:pt>
                <c:pt idx="5">
                  <c:v>6.1031715782568474</c:v>
                </c:pt>
                <c:pt idx="6">
                  <c:v>1.1287125707937931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01824"/>
        <c:axId val="91108096"/>
      </c:barChart>
      <c:catAx>
        <c:axId val="9110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 sz="1600">
                    <a:solidFill>
                      <a:srgbClr val="0000FF"/>
                    </a:solidFill>
                  </a:rPr>
                  <a:t>Age group</a:t>
                </a:r>
              </a:p>
            </c:rich>
          </c:tx>
          <c:layout>
            <c:manualLayout>
              <c:xMode val="edge"/>
              <c:yMode val="edge"/>
              <c:x val="0.43764172335600898"/>
              <c:y val="0.88743455497382195"/>
            </c:manualLayout>
          </c:layout>
          <c:overlay val="0"/>
          <c:spPr>
            <a:noFill/>
            <a:ln w="247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367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71" b="0" i="0" u="none" strike="noStrike" baseline="0">
                <a:solidFill>
                  <a:srgbClr val="000080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11080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108096"/>
        <c:scaling>
          <c:orientation val="minMax"/>
          <c:max val="3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75">
            <a:noFill/>
          </a:ln>
        </c:spPr>
        <c:txPr>
          <a:bodyPr rot="0" vert="horz"/>
          <a:lstStyle/>
          <a:p>
            <a:pPr>
              <a:defRPr sz="1169" b="1" i="0" u="none" strike="noStrike" baseline="0">
                <a:solidFill>
                  <a:srgbClr val="FFFF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1101824"/>
        <c:crosses val="autoZero"/>
        <c:crossBetween val="between"/>
        <c:majorUnit val="300"/>
        <c:minorUnit val="100"/>
      </c:valAx>
      <c:spPr>
        <a:noFill/>
        <a:ln w="247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348643919509"/>
          <c:y val="0.10891195597050404"/>
          <c:w val="0.86691747889854298"/>
          <c:h val="0.6594330157454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Aboriginal and Torres Strait Islander</c:v>
                </c:pt>
              </c:strCache>
            </c:strRef>
          </c:tx>
          <c:spPr>
            <a:solidFill>
              <a:schemeClr val="accent1"/>
            </a:solidFill>
            <a:ln w="1366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Major cities</c:v>
                </c:pt>
                <c:pt idx="1">
                  <c:v>Inner regional </c:v>
                </c:pt>
                <c:pt idx="2">
                  <c:v>Outer regional</c:v>
                </c:pt>
                <c:pt idx="3">
                  <c:v>Remote</c:v>
                </c:pt>
                <c:pt idx="4">
                  <c:v>Very remote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839.61105951300317</c:v>
                </c:pt>
                <c:pt idx="1">
                  <c:v>531.37640025411633</c:v>
                </c:pt>
                <c:pt idx="2">
                  <c:v>2014.6407084889083</c:v>
                </c:pt>
                <c:pt idx="3">
                  <c:v>2310.8231150861939</c:v>
                </c:pt>
                <c:pt idx="4">
                  <c:v>2226.2097403368161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Non-Indigenous</c:v>
                </c:pt>
              </c:strCache>
            </c:strRef>
          </c:tx>
          <c:spPr>
            <a:solidFill>
              <a:srgbClr val="FF0000"/>
            </a:solidFill>
            <a:ln w="13660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Major cities</c:v>
                </c:pt>
                <c:pt idx="1">
                  <c:v>Inner regional </c:v>
                </c:pt>
                <c:pt idx="2">
                  <c:v>Outer regional</c:v>
                </c:pt>
                <c:pt idx="3">
                  <c:v>Remote</c:v>
                </c:pt>
                <c:pt idx="4">
                  <c:v>Very remote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367.46756617287468</c:v>
                </c:pt>
                <c:pt idx="1">
                  <c:v>331.56141079301591</c:v>
                </c:pt>
                <c:pt idx="2">
                  <c:v>403.06836972520625</c:v>
                </c:pt>
                <c:pt idx="3">
                  <c:v>408.22069009382744</c:v>
                </c:pt>
                <c:pt idx="4">
                  <c:v>533.49569702136728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27168"/>
        <c:axId val="92014080"/>
      </c:barChart>
      <c:catAx>
        <c:axId val="91127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6" b="1" i="0" u="none" strike="noStrike" baseline="0">
                    <a:solidFill>
                      <a:srgbClr val="0000FF"/>
                    </a:solidFill>
                    <a:latin typeface="Optima"/>
                    <a:ea typeface="Optima"/>
                    <a:cs typeface="Optima"/>
                  </a:defRPr>
                </a:pPr>
                <a:r>
                  <a:rPr lang="en-US">
                    <a:solidFill>
                      <a:srgbClr val="0000FF"/>
                    </a:solidFill>
                  </a:rPr>
                  <a:t>Area of residence</a:t>
                </a:r>
              </a:p>
            </c:rich>
          </c:tx>
          <c:layout>
            <c:manualLayout>
              <c:xMode val="edge"/>
              <c:yMode val="edge"/>
              <c:x val="0.43901677165119823"/>
              <c:y val="0.88287587107766119"/>
            </c:manualLayout>
          </c:layout>
          <c:overlay val="0"/>
          <c:spPr>
            <a:noFill/>
            <a:ln w="2732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2014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014080"/>
        <c:scaling>
          <c:orientation val="minMax"/>
          <c:max val="3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6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FF"/>
                </a:solidFill>
                <a:latin typeface="Optima"/>
                <a:ea typeface="Optima"/>
                <a:cs typeface="Optima"/>
              </a:defRPr>
            </a:pPr>
            <a:endParaRPr lang="en-US"/>
          </a:p>
        </c:txPr>
        <c:crossAx val="91127168"/>
        <c:crosses val="autoZero"/>
        <c:crossBetween val="between"/>
      </c:valAx>
      <c:spPr>
        <a:noFill/>
        <a:ln w="2732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9585870889204"/>
          <c:y val="4.3659043659043724E-2"/>
          <c:w val="0.81851400730816104"/>
          <c:h val="0.622557637344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Aboriginal and Torres Strait Islander</c:v>
                </c:pt>
              </c:strCache>
            </c:strRef>
          </c:tx>
          <c:spPr>
            <a:solidFill>
              <a:schemeClr val="accent1"/>
            </a:solidFill>
            <a:ln w="1388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Major cities</c:v>
                </c:pt>
                <c:pt idx="1">
                  <c:v>Inner regional </c:v>
                </c:pt>
                <c:pt idx="2">
                  <c:v>Outer regional</c:v>
                </c:pt>
                <c:pt idx="3">
                  <c:v>Remote</c:v>
                </c:pt>
                <c:pt idx="4">
                  <c:v>Very remote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239.69408692408132</c:v>
                </c:pt>
                <c:pt idx="1">
                  <c:v>165.43649783659964</c:v>
                </c:pt>
                <c:pt idx="2">
                  <c:v>1088.585627514396</c:v>
                </c:pt>
                <c:pt idx="3">
                  <c:v>2384.0907788411946</c:v>
                </c:pt>
                <c:pt idx="4">
                  <c:v>2192.8474907349182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Non-Indigenous</c:v>
                </c:pt>
              </c:strCache>
            </c:strRef>
          </c:tx>
          <c:spPr>
            <a:solidFill>
              <a:srgbClr val="FF0000"/>
            </a:solidFill>
            <a:ln w="13882">
              <a:solidFill>
                <a:srgbClr val="003366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Major cities</c:v>
                </c:pt>
                <c:pt idx="1">
                  <c:v>Inner regional </c:v>
                </c:pt>
                <c:pt idx="2">
                  <c:v>Outer regional</c:v>
                </c:pt>
                <c:pt idx="3">
                  <c:v>Remote</c:v>
                </c:pt>
                <c:pt idx="4">
                  <c:v>Very remote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44.772004250750285</c:v>
                </c:pt>
                <c:pt idx="1">
                  <c:v>15.270329401158918</c:v>
                </c:pt>
                <c:pt idx="2">
                  <c:v>30.08163533451124</c:v>
                </c:pt>
                <c:pt idx="3">
                  <c:v>54.686970087499155</c:v>
                </c:pt>
                <c:pt idx="4">
                  <c:v>90.578846502226341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92542848"/>
        <c:axId val="92544384"/>
      </c:barChart>
      <c:catAx>
        <c:axId val="9254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FF"/>
                </a:solidFill>
                <a:latin typeface="Century Gothic" panose="020B0502020202020204" pitchFamily="34" charset="0"/>
                <a:ea typeface="Optima"/>
                <a:cs typeface="Optima"/>
              </a:defRPr>
            </a:pPr>
            <a:endParaRPr lang="en-US"/>
          </a:p>
        </c:txPr>
        <c:crossAx val="9254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544384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Century Gothic" panose="020B0502020202020204" pitchFamily="34" charset="0"/>
                    <a:ea typeface="Optima"/>
                    <a:cs typeface="Optima"/>
                  </a:defRPr>
                </a:pPr>
                <a:r>
                  <a:rPr lang="en-US" sz="1400" dirty="0" smtClean="0">
                    <a:solidFill>
                      <a:srgbClr val="0000FF"/>
                    </a:solidFill>
                    <a:latin typeface="Century Gothic" panose="020B0502020202020204" pitchFamily="34" charset="0"/>
                  </a:rPr>
                  <a:t>Rate per 100 000</a:t>
                </a:r>
                <a:endParaRPr lang="en-US" sz="1400" dirty="0">
                  <a:solidFill>
                    <a:srgbClr val="0000FF"/>
                  </a:solidFill>
                  <a:latin typeface="Century Gothic" panose="020B0502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470473171915522E-2"/>
              <c:y val="0.1452074976189156"/>
            </c:manualLayout>
          </c:layout>
          <c:overlay val="0"/>
          <c:spPr>
            <a:noFill/>
            <a:ln w="277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8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FF"/>
                </a:solidFill>
                <a:latin typeface="Century Gothic" panose="020B0502020202020204" pitchFamily="34" charset="0"/>
                <a:ea typeface="Optima"/>
                <a:cs typeface="Optima"/>
              </a:defRPr>
            </a:pPr>
            <a:endParaRPr lang="en-US"/>
          </a:p>
        </c:txPr>
        <c:crossAx val="92542848"/>
        <c:crosses val="autoZero"/>
        <c:crossBetween val="between"/>
      </c:valAx>
      <c:spPr>
        <a:noFill/>
        <a:ln w="27764">
          <a:noFill/>
        </a:ln>
      </c:spPr>
    </c:plotArea>
    <c:legend>
      <c:legendPos val="r"/>
      <c:layout>
        <c:manualLayout>
          <c:xMode val="edge"/>
          <c:yMode val="edge"/>
          <c:x val="4.3919875849082031E-2"/>
          <c:y val="0.86584911021750277"/>
          <c:w val="0.90234135134453408"/>
          <c:h val="0.12663698019680983"/>
        </c:manualLayout>
      </c:layout>
      <c:overlay val="0"/>
      <c:spPr>
        <a:noFill/>
        <a:ln w="27764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FF"/>
              </a:solidFill>
              <a:latin typeface="Century Gothic" panose="020B0502020202020204" pitchFamily="34" charset="0"/>
              <a:ea typeface="Optima"/>
              <a:cs typeface="Opti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a!$B$3</c:f>
              <c:strCache>
                <c:ptCount val="1"/>
                <c:pt idx="0">
                  <c:v>NT</c:v>
                </c:pt>
              </c:strCache>
            </c:strRef>
          </c:tx>
          <c:spPr>
            <a:ln w="15875"/>
          </c:spPr>
          <c:marker>
            <c:symbol val="diamond"/>
            <c:size val="11"/>
          </c:marker>
          <c:cat>
            <c:strRef>
              <c:f>a!$A$4:$A$8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a!$B$4:$B$8</c:f>
              <c:numCache>
                <c:formatCode>General</c:formatCode>
                <c:ptCount val="5"/>
                <c:pt idx="0">
                  <c:v>1565.850469173467</c:v>
                </c:pt>
                <c:pt idx="1">
                  <c:v>1709.946433979645</c:v>
                </c:pt>
                <c:pt idx="2">
                  <c:v>1764.102336927677</c:v>
                </c:pt>
                <c:pt idx="3">
                  <c:v>1767.6222313501551</c:v>
                </c:pt>
                <c:pt idx="4">
                  <c:v>1955.989745890327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a!$C$3</c:f>
              <c:strCache>
                <c:ptCount val="1"/>
                <c:pt idx="0">
                  <c:v>QLD</c:v>
                </c:pt>
              </c:strCache>
            </c:strRef>
          </c:tx>
          <c:spPr>
            <a:ln w="15875"/>
          </c:spPr>
          <c:marker>
            <c:symbol val="square"/>
            <c:size val="11"/>
          </c:marker>
          <c:cat>
            <c:strRef>
              <c:f>a!$A$4:$A$8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a!$C$4:$C$8</c:f>
              <c:numCache>
                <c:formatCode>General</c:formatCode>
                <c:ptCount val="5"/>
                <c:pt idx="0">
                  <c:v>1001.543928211532</c:v>
                </c:pt>
                <c:pt idx="1">
                  <c:v>1264.14966795445</c:v>
                </c:pt>
                <c:pt idx="2">
                  <c:v>1281.6642156387991</c:v>
                </c:pt>
                <c:pt idx="3">
                  <c:v>1207.10789956655</c:v>
                </c:pt>
                <c:pt idx="4">
                  <c:v>1131.0044050344709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a!$D$3</c:f>
              <c:strCache>
                <c:ptCount val="1"/>
                <c:pt idx="0">
                  <c:v>SA</c:v>
                </c:pt>
              </c:strCache>
            </c:strRef>
          </c:tx>
          <c:spPr>
            <a:ln w="1587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triangle"/>
            <c:size val="14"/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cat>
            <c:strRef>
              <c:f>a!$A$4:$A$8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a!$D$4:$D$8</c:f>
              <c:numCache>
                <c:formatCode>General</c:formatCode>
                <c:ptCount val="5"/>
                <c:pt idx="0">
                  <c:v>425.60273063620502</c:v>
                </c:pt>
                <c:pt idx="1">
                  <c:v>632.48499573026777</c:v>
                </c:pt>
                <c:pt idx="2">
                  <c:v>638.00819065782548</c:v>
                </c:pt>
                <c:pt idx="3">
                  <c:v>644.41171148434023</c:v>
                </c:pt>
                <c:pt idx="4">
                  <c:v>682.60965903250133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a!$E$3</c:f>
              <c:strCache>
                <c:ptCount val="1"/>
                <c:pt idx="0">
                  <c:v>TAS</c:v>
                </c:pt>
              </c:strCache>
            </c:strRef>
          </c:tx>
          <c:spPr>
            <a:ln w="15875"/>
          </c:spPr>
          <c:marker>
            <c:symbol val="x"/>
            <c:size val="11"/>
          </c:marker>
          <c:cat>
            <c:strRef>
              <c:f>a!$A$4:$A$8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a!$E$4:$E$8</c:f>
              <c:numCache>
                <c:formatCode>General</c:formatCode>
                <c:ptCount val="5"/>
                <c:pt idx="0">
                  <c:v>86.439866967455856</c:v>
                </c:pt>
                <c:pt idx="1">
                  <c:v>108.54468506166521</c:v>
                </c:pt>
                <c:pt idx="2">
                  <c:v>128.7625252564435</c:v>
                </c:pt>
                <c:pt idx="3">
                  <c:v>121.1984782332861</c:v>
                </c:pt>
                <c:pt idx="4">
                  <c:v>139.41774777909359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a!$F$3</c:f>
              <c:strCache>
                <c:ptCount val="1"/>
                <c:pt idx="0">
                  <c:v>WA</c:v>
                </c:pt>
              </c:strCache>
            </c:strRef>
          </c:tx>
          <c:spPr>
            <a:ln w="15875"/>
          </c:spPr>
          <c:marker>
            <c:symbol val="star"/>
            <c:size val="11"/>
          </c:marker>
          <c:cat>
            <c:strRef>
              <c:f>a!$A$4:$A$8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a!$F$4:$F$8</c:f>
              <c:numCache>
                <c:formatCode>General</c:formatCode>
                <c:ptCount val="5"/>
                <c:pt idx="0">
                  <c:v>1083.89431831759</c:v>
                </c:pt>
                <c:pt idx="1">
                  <c:v>1360.7544680219951</c:v>
                </c:pt>
                <c:pt idx="2">
                  <c:v>1369.770794489481</c:v>
                </c:pt>
                <c:pt idx="3">
                  <c:v>1337.632108160612</c:v>
                </c:pt>
                <c:pt idx="4">
                  <c:v>1270.0626932152149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97024"/>
        <c:axId val="92498560"/>
      </c:lineChart>
      <c:catAx>
        <c:axId val="9249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 lang="en-AU" sz="1600" b="1" kern="1200">
                <a:solidFill>
                  <a:schemeClr val="tx2"/>
                </a:solidFill>
                <a:latin typeface="Optima" pitchFamily="34" charset="0"/>
                <a:ea typeface="ＭＳ Ｐゴシック" charset="-128"/>
                <a:cs typeface="+mn-cs"/>
              </a:defRPr>
            </a:pPr>
            <a:endParaRPr lang="en-US"/>
          </a:p>
        </c:txPr>
        <c:crossAx val="92498560"/>
        <c:crosses val="autoZero"/>
        <c:auto val="1"/>
        <c:lblAlgn val="ctr"/>
        <c:lblOffset val="100"/>
        <c:noMultiLvlLbl val="0"/>
      </c:catAx>
      <c:valAx>
        <c:axId val="92498560"/>
        <c:scaling>
          <c:orientation val="minMax"/>
          <c:max val="2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14146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 smtClean="0">
                    <a:effectLst/>
                    <a:latin typeface="Optima" pitchFamily="34" charset="0"/>
                  </a:rPr>
                  <a:t>Age </a:t>
                </a:r>
                <a:r>
                  <a:rPr lang="en-US" sz="1600" b="1" i="0" baseline="0" dirty="0" err="1" smtClean="0">
                    <a:effectLst/>
                    <a:latin typeface="Optima" pitchFamily="34" charset="0"/>
                  </a:rPr>
                  <a:t>standardised</a:t>
                </a:r>
                <a:r>
                  <a:rPr lang="en-US" sz="1600" b="1" i="0" baseline="0" dirty="0" smtClean="0">
                    <a:effectLst/>
                    <a:latin typeface="Optima" pitchFamily="34" charset="0"/>
                  </a:rPr>
                  <a:t> rate per 100 000</a:t>
                </a:r>
                <a:endParaRPr lang="en-AU" sz="1600" dirty="0" smtClean="0">
                  <a:effectLst/>
                  <a:latin typeface="Optima" pitchFamily="34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141464"/>
                    </a:solidFill>
                    <a:latin typeface="+mn-lt"/>
                    <a:ea typeface="+mn-ea"/>
                    <a:cs typeface="+mn-cs"/>
                  </a:defRPr>
                </a:pPr>
                <a:endParaRPr lang="en-A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 lang="en-AU" sz="1400" b="1" kern="1200">
                <a:solidFill>
                  <a:schemeClr val="tx2"/>
                </a:solidFill>
                <a:latin typeface="Optima" pitchFamily="34" charset="0"/>
                <a:ea typeface="ＭＳ Ｐゴシック" charset="-128"/>
                <a:cs typeface="+mn-cs"/>
              </a:defRPr>
            </a:pPr>
            <a:endParaRPr lang="en-US"/>
          </a:p>
        </c:txPr>
        <c:crossAx val="92497024"/>
        <c:crosses val="autoZero"/>
        <c:crossBetween val="midCat"/>
        <c:majorUnit val="200"/>
      </c:valAx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rgbClr val="003399"/>
              </a:solidFill>
              <a:latin typeface="Optim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0.1203</cdr:y>
    </cdr:to>
    <cdr:sp macro="" textlink="">
      <cdr:nvSpPr>
        <cdr:cNvPr id="2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485150" cy="429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  <a:defRPr sz="2000" b="1" i="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Clr>
              <a:srgbClr val="FF6600"/>
            </a:buClr>
            <a:buNone/>
            <a:defRPr/>
          </a:pPr>
          <a:r>
            <a:rPr lang="en-AU" dirty="0" smtClean="0">
              <a:solidFill>
                <a:srgbClr val="0000FF"/>
              </a:solidFill>
              <a:latin typeface="Century Gothic" panose="020B0502020202020204" pitchFamily="34" charset="0"/>
              <a:cs typeface="Calibri" pitchFamily="34" charset="0"/>
            </a:rPr>
            <a:t>Chlamydia</a:t>
          </a:r>
        </a:p>
        <a:p xmlns:a="http://schemas.openxmlformats.org/drawingml/2006/main">
          <a:pPr>
            <a:buClr>
              <a:srgbClr val="FF6600"/>
            </a:buClr>
            <a:buFont typeface="Wingdings" pitchFamily="2" charset="2"/>
            <a:buChar char="Ø"/>
            <a:defRPr/>
          </a:pPr>
          <a:endParaRPr lang="en-AU" sz="2800" dirty="0" smtClean="0">
            <a:latin typeface="Century Gothic" panose="020B0502020202020204" pitchFamily="34" charset="0"/>
            <a:cs typeface="Calibri" pitchFamily="34" charset="0"/>
          </a:endParaRPr>
        </a:p>
        <a:p xmlns:a="http://schemas.openxmlformats.org/drawingml/2006/main">
          <a:pPr>
            <a:buClr>
              <a:srgbClr val="FF6600"/>
            </a:buClr>
            <a:buFont typeface="Wingdings" pitchFamily="2" charset="2"/>
            <a:buChar char="Ø"/>
            <a:defRPr/>
          </a:pPr>
          <a:endParaRPr lang="en-AU" sz="2800" dirty="0" smtClean="0">
            <a:latin typeface="Century Gothic" panose="020B0502020202020204" pitchFamily="34" charset="0"/>
            <a:cs typeface="Calibri" pitchFamily="34" charset="0"/>
          </a:endParaRPr>
        </a:p>
        <a:p xmlns:a="http://schemas.openxmlformats.org/drawingml/2006/main">
          <a:pPr>
            <a:buClr>
              <a:srgbClr val="FF6600"/>
            </a:buClr>
            <a:buNone/>
            <a:defRPr/>
          </a:pPr>
          <a:endParaRPr lang="en-AU" sz="1600" i="1" dirty="0" smtClean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0.26866</cdr:x>
      <cdr:y>0.01122</cdr:y>
    </cdr:from>
    <cdr:to>
      <cdr:x>0.81095</cdr:x>
      <cdr:y>0.09653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9410" y="60156"/>
          <a:ext cx="2622884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 smtClean="0">
              <a:solidFill>
                <a:srgbClr val="0000FF"/>
              </a:solidFill>
            </a:rPr>
            <a:t>Gonorrhoea</a:t>
          </a:r>
          <a:r>
            <a:rPr lang="en-AU" sz="1400" b="1" dirty="0" smtClean="0"/>
            <a:t> </a:t>
          </a:r>
          <a:endParaRPr lang="en-A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0.5269</cdr:x>
      <cdr:y>0.03159</cdr:y>
    </cdr:from>
    <cdr:to>
      <cdr:x>0.96274</cdr:x>
      <cdr:y>0.28999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7072" y="152400"/>
          <a:ext cx="3703309" cy="1246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800" dirty="0" smtClean="0"/>
            <a:t>4 regional Aboriginal medical services- NSW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A122-E4AE-48D2-8ADD-DA43B2A2E104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8393-7A14-43C4-83DE-F8BBB1B8E4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0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Unpacking</a:t>
            </a:r>
            <a:r>
              <a:rPr lang="en-US" baseline="0" dirty="0" smtClean="0"/>
              <a:t> health outcomes amongst Aboriginal adolescents – key incident conditions..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F301-8BA0-1940-9BB0-96A33FB875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mtClean="0">
              <a:latin typeface="Calibri" pitchFamily="34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1864BE-C789-4790-BA0F-F7994311D2A2}" type="slidenum">
              <a:rPr lang="en-AU" smtClean="0"/>
              <a:pPr/>
              <a:t>62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97305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18F0-24C0-43A5-93B9-C6694D01D288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300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393-7A14-43C4-83DE-F8BBB1B8E42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87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Qld – 510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NT- 277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WA - 51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239D892-9F6B-4C2B-8015-B0E42653B4F1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1632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>
                <a:ea typeface="ＭＳ Ｐゴシック" pitchFamily="34" charset="-128"/>
              </a:rPr>
              <a:t>Looks at what proportion of the community attend the health centre over the course of one year.</a:t>
            </a:r>
          </a:p>
          <a:p>
            <a:endParaRPr lang="en-AU" dirty="0" smtClean="0">
              <a:ea typeface="ＭＳ Ｐゴシック" pitchFamily="34" charset="-128"/>
            </a:endParaRPr>
          </a:p>
          <a:p>
            <a:r>
              <a:rPr lang="en-AU" dirty="0" smtClean="0">
                <a:ea typeface="ＭＳ Ｐゴシック" pitchFamily="34" charset="-128"/>
              </a:rPr>
              <a:t>16 – 34 year old Women = 89%</a:t>
            </a:r>
          </a:p>
          <a:p>
            <a:r>
              <a:rPr lang="en-AU" dirty="0" smtClean="0">
                <a:ea typeface="ＭＳ Ｐゴシック" pitchFamily="34" charset="-128"/>
              </a:rPr>
              <a:t>16 – 34 year old Men = 72% attending within one year</a:t>
            </a:r>
          </a:p>
          <a:p>
            <a:endParaRPr lang="en-AU" dirty="0" smtClean="0">
              <a:ea typeface="ＭＳ Ｐゴシック" pitchFamily="34" charset="-128"/>
            </a:endParaRPr>
          </a:p>
          <a:p>
            <a:endParaRPr lang="en-AU" dirty="0" smtClean="0">
              <a:ea typeface="ＭＳ Ｐゴシック" pitchFamily="34" charset="-128"/>
            </a:endParaRPr>
          </a:p>
          <a:p>
            <a:endParaRPr lang="en-AU" dirty="0" smtClean="0">
              <a:ea typeface="ＭＳ Ｐゴシック" pitchFamily="34" charset="-128"/>
            </a:endParaRPr>
          </a:p>
          <a:p>
            <a:endParaRPr lang="en-AU" dirty="0" smtClean="0">
              <a:ea typeface="ＭＳ Ｐゴシック" pitchFamily="34" charset="-128"/>
            </a:endParaRPr>
          </a:p>
          <a:p>
            <a:r>
              <a:rPr lang="en-AU" dirty="0" smtClean="0">
                <a:ea typeface="ＭＳ Ｐゴシック" pitchFamily="34" charset="-128"/>
              </a:rPr>
              <a:t>Women. 16-19 = 85%, 20-24 = 90%, 25-29=97%, 30-34= 81%</a:t>
            </a:r>
          </a:p>
          <a:p>
            <a:r>
              <a:rPr lang="en-AU" dirty="0" smtClean="0">
                <a:ea typeface="ＭＳ Ｐゴシック" pitchFamily="34" charset="-128"/>
              </a:rPr>
              <a:t>Men. 16-19 =75%, 20-24=75%, 25-29=65%, 30-34 = 73%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6AE30-1618-4DA7-B395-CA13F25AD77C}" type="slidenum">
              <a:rPr lang="en-AU" smtClean="0"/>
              <a:pPr/>
              <a:t>16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66949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Analysis of each of the focus groups will be conducted to inform phases 3 and 4 of the study.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2C2F-A81D-4C25-98DE-74D76CE0FEC5}" type="slidenum">
              <a:rPr lang="en-AU" smtClean="0">
                <a:solidFill>
                  <a:prstClr val="black"/>
                </a:solidFill>
              </a:rPr>
              <a:pPr/>
              <a:t>52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9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2C2F-A81D-4C25-98DE-74D76CE0FEC5}" type="slidenum">
              <a:rPr lang="en-AU" smtClean="0">
                <a:solidFill>
                  <a:prstClr val="black"/>
                </a:solidFill>
              </a:rPr>
              <a:pPr/>
              <a:t>53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4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2C2F-A81D-4C25-98DE-74D76CE0FEC5}" type="slidenum">
              <a:rPr lang="en-AU" smtClean="0">
                <a:solidFill>
                  <a:prstClr val="black"/>
                </a:solidFill>
              </a:rPr>
              <a:pPr/>
              <a:t>56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0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2C2F-A81D-4C25-98DE-74D76CE0FEC5}" type="slidenum">
              <a:rPr lang="en-AU" smtClean="0">
                <a:solidFill>
                  <a:prstClr val="black"/>
                </a:solidFill>
              </a:rPr>
              <a:pPr/>
              <a:t>57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1" y="5043732"/>
            <a:ext cx="7772400" cy="70643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1" y="5881994"/>
            <a:ext cx="7772400" cy="589146"/>
          </a:xfrm>
        </p:spPr>
        <p:txBody>
          <a:bodyPr/>
          <a:lstStyle>
            <a:lvl1pPr marL="0" indent="0" algn="l">
              <a:buNone/>
              <a:defRPr sz="32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1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196752"/>
            <a:ext cx="7772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 dirty="0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7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 dirty="0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 dirty="0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2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 dirty="0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0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 dirty="0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4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82638" y="1979613"/>
            <a:ext cx="775017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AU" dirty="0">
              <a:solidFill>
                <a:schemeClr val="tx1">
                  <a:alpha val="14000"/>
                </a:schemeClr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1404000"/>
            <a:ext cx="7920000" cy="2880000"/>
          </a:xfrm>
        </p:spPr>
        <p:txBody>
          <a:bodyPr anchor="ctr"/>
          <a:lstStyle>
            <a:lvl1pPr>
              <a:defRPr sz="5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0245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7963"/>
            <a:ext cx="7772400" cy="7064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151731"/>
            <a:ext cx="7772400" cy="5002883"/>
          </a:xfrm>
        </p:spPr>
        <p:txBody>
          <a:bodyPr/>
          <a:lstStyle>
            <a:lvl1pPr marL="0" indent="0" algn="l">
              <a:buNone/>
              <a:defRPr sz="20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5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3431"/>
            <a:ext cx="7886700" cy="67627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95754"/>
            <a:ext cx="7886700" cy="5187461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12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ert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599"/>
            <a:ext cx="7886700" cy="75613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578"/>
            <a:ext cx="7886700" cy="5260976"/>
          </a:xfrm>
        </p:spPr>
        <p:txBody>
          <a:bodyPr/>
          <a:lstStyle>
            <a:lvl1pPr>
              <a:defRPr sz="2000" b="1" i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968"/>
            <a:ext cx="7886700" cy="73855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6121"/>
            <a:ext cx="3886200" cy="4980842"/>
          </a:xfrm>
        </p:spPr>
        <p:txBody>
          <a:bodyPr/>
          <a:lstStyle>
            <a:lvl1pPr>
              <a:defRPr sz="2000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6121"/>
            <a:ext cx="3886200" cy="4980842"/>
          </a:xfrm>
        </p:spPr>
        <p:txBody>
          <a:bodyPr/>
          <a:lstStyle>
            <a:lvl1pPr>
              <a:defRPr sz="2000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37773"/>
            <a:ext cx="7886700" cy="60202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34784"/>
            <a:ext cx="3868340" cy="458847"/>
          </a:xfrm>
        </p:spPr>
        <p:txBody>
          <a:bodyPr anchor="b"/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60319"/>
            <a:ext cx="3868340" cy="4229344"/>
          </a:xfrm>
        </p:spPr>
        <p:txBody>
          <a:bodyPr/>
          <a:lstStyle>
            <a:lvl1pPr>
              <a:defRPr sz="2000" b="0" i="0"/>
            </a:lvl1pPr>
            <a:lvl2pPr>
              <a:defRPr sz="2000" b="0" i="0"/>
            </a:lvl2pPr>
            <a:lvl3pPr>
              <a:defRPr sz="2000" b="0" i="0"/>
            </a:lvl3pPr>
            <a:lvl4pPr>
              <a:defRPr sz="2000" b="0" i="0"/>
            </a:lvl4pPr>
            <a:lvl5pPr>
              <a:defRPr sz="2000" b="0" i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24159"/>
            <a:ext cx="3887391" cy="469472"/>
          </a:xfrm>
        </p:spPr>
        <p:txBody>
          <a:bodyPr anchor="b"/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60319"/>
            <a:ext cx="3887391" cy="4229344"/>
          </a:xfrm>
        </p:spPr>
        <p:txBody>
          <a:bodyPr/>
          <a:lstStyle>
            <a:lvl1pPr>
              <a:defRPr sz="2000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1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4108"/>
            <a:ext cx="6544682" cy="53022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6092"/>
            <a:ext cx="4629150" cy="5152293"/>
          </a:xfrm>
        </p:spPr>
        <p:txBody>
          <a:bodyPr/>
          <a:lstStyle>
            <a:lvl1pPr>
              <a:defRPr sz="2000" b="1" i="0"/>
            </a:lvl1pPr>
            <a:lvl2pPr>
              <a:defRPr sz="20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6091"/>
            <a:ext cx="2949178" cy="5152293"/>
          </a:xfrm>
        </p:spPr>
        <p:txBody>
          <a:bodyPr/>
          <a:lstStyle>
            <a:lvl1pPr marL="0" indent="0">
              <a:buNone/>
              <a:defRPr sz="2000" b="1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4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57" y="351692"/>
            <a:ext cx="6562267" cy="53022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6092"/>
            <a:ext cx="4629150" cy="5099538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6091"/>
            <a:ext cx="2949178" cy="5099539"/>
          </a:xfr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2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4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76446"/>
            <a:ext cx="7886700" cy="85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6045933"/>
            <a:ext cx="7886700" cy="47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3" r:id="rId3"/>
    <p:sldLayoutId id="2147483662" r:id="rId4"/>
    <p:sldLayoutId id="2147483664" r:id="rId5"/>
    <p:sldLayoutId id="2147483665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656" y="4306746"/>
            <a:ext cx="8577071" cy="1572768"/>
          </a:xfrm>
        </p:spPr>
        <p:txBody>
          <a:bodyPr>
            <a:noAutofit/>
          </a:bodyPr>
          <a:lstStyle/>
          <a:p>
            <a:r>
              <a:rPr lang="en-AU" sz="3200" dirty="0">
                <a:solidFill>
                  <a:srgbClr val="0000FF"/>
                </a:solidFill>
              </a:rPr>
              <a:t>Improving sexual health outcomes for young Aboriginal and Torres Strait Islander </a:t>
            </a:r>
            <a:r>
              <a:rPr lang="en-AU" sz="3200" dirty="0" smtClean="0">
                <a:solidFill>
                  <a:srgbClr val="0000FF"/>
                </a:solidFill>
              </a:rPr>
              <a:t>people</a:t>
            </a:r>
            <a:endParaRPr lang="en-AU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44428" y="-353219"/>
            <a:ext cx="7772400" cy="7257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sz="2400" dirty="0" smtClean="0">
                <a:solidFill>
                  <a:srgbClr val="0000FF"/>
                </a:solidFill>
                <a:latin typeface="Optima" pitchFamily="34" charset="0"/>
              </a:rPr>
              <a:t/>
            </a:r>
            <a:br>
              <a:rPr lang="en-AU" sz="2400" dirty="0" smtClean="0">
                <a:solidFill>
                  <a:srgbClr val="0000FF"/>
                </a:solidFill>
                <a:latin typeface="Optima" pitchFamily="34" charset="0"/>
              </a:rPr>
            </a:br>
            <a:r>
              <a:rPr lang="en-AU" sz="2400" dirty="0" smtClean="0">
                <a:latin typeface="Optima" pitchFamily="34" charset="0"/>
              </a:rPr>
              <a:t>Notification rates of gonorrhoea infection by </a:t>
            </a:r>
            <a:r>
              <a:rPr lang="en-AU" sz="2400" dirty="0">
                <a:latin typeface="Optima" pitchFamily="34" charset="0"/>
              </a:rPr>
              <a:t>Aboriginal </a:t>
            </a:r>
            <a:r>
              <a:rPr lang="en-AU" sz="2400" dirty="0" smtClean="0">
                <a:latin typeface="Optima" pitchFamily="34" charset="0"/>
              </a:rPr>
              <a:t>and </a:t>
            </a:r>
            <a:r>
              <a:rPr lang="en-AU" sz="2400" dirty="0">
                <a:latin typeface="Optima" pitchFamily="34" charset="0"/>
              </a:rPr>
              <a:t>Torres Strait Islander status, State/Territory</a:t>
            </a:r>
            <a:r>
              <a:rPr lang="en-AU" sz="2400" baseline="30000" dirty="0">
                <a:latin typeface="Optima" pitchFamily="34" charset="0"/>
              </a:rPr>
              <a:t>1</a:t>
            </a:r>
            <a:r>
              <a:rPr lang="en-AU" sz="2400" dirty="0">
                <a:latin typeface="Optima" pitchFamily="34" charset="0"/>
              </a:rPr>
              <a:t> and year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5689130" y="6344182"/>
            <a:ext cx="34349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AU" sz="1600" b="0" dirty="0">
                <a:solidFill>
                  <a:srgbClr val="0000FF"/>
                </a:solidFill>
                <a:latin typeface="Optima" pitchFamily="34" charset="0"/>
              </a:rPr>
              <a:t> </a:t>
            </a:r>
            <a:r>
              <a:rPr lang="en-AU" sz="1400" b="0" dirty="0">
                <a:solidFill>
                  <a:srgbClr val="0000FF"/>
                </a:solidFill>
                <a:latin typeface="Optima" pitchFamily="34" charset="0"/>
              </a:rPr>
              <a:t>Source: State/Territory health authorities</a:t>
            </a:r>
            <a:endParaRPr lang="en-US" sz="1400" b="0" dirty="0">
              <a:solidFill>
                <a:srgbClr val="0000FF"/>
              </a:solidFill>
              <a:latin typeface="Opti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4310" y="1263990"/>
            <a:ext cx="7580312" cy="379746"/>
            <a:chOff x="1563688" y="1263990"/>
            <a:chExt cx="7580312" cy="369621"/>
          </a:xfrm>
        </p:grpSpPr>
        <p:sp>
          <p:nvSpPr>
            <p:cNvPr id="403462" name="Text Box 6"/>
            <p:cNvSpPr txBox="1">
              <a:spLocks noChangeArrowheads="1"/>
            </p:cNvSpPr>
            <p:nvPr/>
          </p:nvSpPr>
          <p:spPr bwMode="auto">
            <a:xfrm>
              <a:off x="1563688" y="1264279"/>
              <a:ext cx="396875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dirty="0">
                  <a:solidFill>
                    <a:srgbClr val="0000FF"/>
                  </a:solidFill>
                  <a:latin typeface="Optima" pitchFamily="34" charset="0"/>
                </a:rPr>
                <a:t>Aboriginal and Torres Strait Islander</a:t>
              </a:r>
              <a:endParaRPr lang="en-US" dirty="0">
                <a:solidFill>
                  <a:srgbClr val="0000FF"/>
                </a:solidFill>
                <a:latin typeface="Optima" pitchFamily="34" charset="0"/>
              </a:endParaRPr>
            </a:p>
          </p:txBody>
        </p:sp>
        <p:sp>
          <p:nvSpPr>
            <p:cNvPr id="403463" name="Text Box 7"/>
            <p:cNvSpPr txBox="1">
              <a:spLocks noChangeArrowheads="1"/>
            </p:cNvSpPr>
            <p:nvPr/>
          </p:nvSpPr>
          <p:spPr bwMode="auto">
            <a:xfrm>
              <a:off x="6375400" y="1263990"/>
              <a:ext cx="27686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600" dirty="0">
                  <a:solidFill>
                    <a:srgbClr val="0000FF"/>
                  </a:solidFill>
                  <a:latin typeface="Optima" pitchFamily="34" charset="0"/>
                </a:rPr>
                <a:t>Non-Indigenous</a:t>
              </a:r>
              <a:endParaRPr lang="en-US" sz="1600" dirty="0">
                <a:solidFill>
                  <a:srgbClr val="0000FF"/>
                </a:solidFill>
                <a:latin typeface="Optima" pitchFamily="34" charset="0"/>
              </a:endParaRPr>
            </a:p>
          </p:txBody>
        </p:sp>
      </p:grp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390525" y="6294438"/>
            <a:ext cx="514191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200" b="0" dirty="0">
                <a:solidFill>
                  <a:srgbClr val="0000FF"/>
                </a:solidFill>
                <a:latin typeface="Optima" pitchFamily="34" charset="0"/>
              </a:rPr>
              <a:t>1 Jurisdictions (NT, QLD, SA, TAS, VIC, ACT &amp; WA) in which Aboriginal and Torres Strait Islander status was reported for more than 50% of diagnoses each year in the past 5 </a:t>
            </a:r>
            <a:r>
              <a:rPr lang="en-AU" sz="1200" b="0" dirty="0" smtClean="0">
                <a:solidFill>
                  <a:srgbClr val="0000FF"/>
                </a:solidFill>
                <a:latin typeface="Optima" pitchFamily="34" charset="0"/>
              </a:rPr>
              <a:t>years</a:t>
            </a:r>
            <a:endParaRPr lang="en-AU" sz="1200" b="0" dirty="0">
              <a:solidFill>
                <a:srgbClr val="0000FF"/>
              </a:solidFill>
              <a:latin typeface="Optima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435262"/>
              </p:ext>
            </p:extLst>
          </p:nvPr>
        </p:nvGraphicFramePr>
        <p:xfrm>
          <a:off x="390525" y="1602833"/>
          <a:ext cx="4572000" cy="454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980906"/>
              </p:ext>
            </p:extLst>
          </p:nvPr>
        </p:nvGraphicFramePr>
        <p:xfrm>
          <a:off x="4827450" y="962752"/>
          <a:ext cx="4157330" cy="445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42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877888"/>
            <a:ext cx="9180513" cy="51435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AU" altLang="en-US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239" y="1333500"/>
            <a:ext cx="8569325" cy="21605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sz="3600" b="1" dirty="0">
                <a:solidFill>
                  <a:schemeClr val="bg1"/>
                </a:solidFill>
              </a:rPr>
              <a:t>Syphilis outbreak in northern Australia 2011-2015: </a:t>
            </a:r>
            <a:br>
              <a:rPr lang="en-AU" sz="3600" b="1" dirty="0">
                <a:solidFill>
                  <a:schemeClr val="bg1"/>
                </a:solidFill>
              </a:rPr>
            </a:br>
            <a:r>
              <a:rPr lang="en-AU" sz="3600" b="1" dirty="0">
                <a:solidFill>
                  <a:schemeClr val="bg1"/>
                </a:solidFill>
              </a:rPr>
              <a:t>the epidemiology and public health response</a:t>
            </a:r>
          </a:p>
        </p:txBody>
      </p:sp>
      <p:pic>
        <p:nvPicPr>
          <p:cNvPr id="3" name="Picture 2" descr="The WA Health State Badge to the left of the words: &quot;Government of Western Australia, Department of Health&quot;" title="Department of Health Western Australia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1" y="133349"/>
            <a:ext cx="2663826" cy="4222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83340" y="165351"/>
            <a:ext cx="6635750" cy="41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045" r="7475" b="53300"/>
          <a:stretch>
            <a:fillRect/>
          </a:stretch>
        </p:blipFill>
        <p:spPr bwMode="auto">
          <a:xfrm>
            <a:off x="1258888" y="3716339"/>
            <a:ext cx="68627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88" y="7938"/>
            <a:ext cx="1597025" cy="7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02" y="198690"/>
            <a:ext cx="1155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3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87451" y="3590925"/>
            <a:ext cx="1368425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 rot="-5400000">
            <a:off x="1106488" y="3651250"/>
            <a:ext cx="520700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995739" y="3683001"/>
            <a:ext cx="1316037" cy="125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 rot="5400000">
            <a:off x="4617245" y="3699670"/>
            <a:ext cx="261937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 rot="5400000">
            <a:off x="4605338" y="3956051"/>
            <a:ext cx="25082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 rot="5400000">
            <a:off x="5626101" y="2522539"/>
            <a:ext cx="271463" cy="1652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 rot="5400000">
            <a:off x="5778501" y="2636839"/>
            <a:ext cx="271463" cy="1652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 rot="5400000" flipV="1">
            <a:off x="5584826" y="3324226"/>
            <a:ext cx="7143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757477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9"/>
          <a:stretch>
            <a:fillRect/>
          </a:stretch>
        </p:blipFill>
        <p:spPr bwMode="auto">
          <a:xfrm>
            <a:off x="25543" y="1191127"/>
            <a:ext cx="9118457" cy="554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045" r="7475" b="53300"/>
          <a:stretch>
            <a:fillRect/>
          </a:stretch>
        </p:blipFill>
        <p:spPr bwMode="auto">
          <a:xfrm>
            <a:off x="2048786" y="2348881"/>
            <a:ext cx="1996736" cy="596209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252" name="Group 2"/>
          <p:cNvGrpSpPr>
            <a:grpSpLocks/>
          </p:cNvGrpSpPr>
          <p:nvPr/>
        </p:nvGrpSpPr>
        <p:grpSpPr bwMode="auto">
          <a:xfrm>
            <a:off x="4935539" y="1591813"/>
            <a:ext cx="1322388" cy="395287"/>
            <a:chOff x="1593850" y="2905925"/>
            <a:chExt cx="969798" cy="360923"/>
          </a:xfrm>
        </p:grpSpPr>
        <p:pic>
          <p:nvPicPr>
            <p:cNvPr id="10253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623" y="2905925"/>
              <a:ext cx="695325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623" y="3031111"/>
              <a:ext cx="9620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3152548"/>
              <a:ext cx="962025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5543" y="-29050"/>
            <a:ext cx="8957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2400" b="1" dirty="0">
                <a:solidFill>
                  <a:schemeClr val="bg1"/>
                </a:solidFill>
              </a:rPr>
              <a:t>Infectious syphilis notifications </a:t>
            </a:r>
            <a:r>
              <a:rPr lang="en-AU" altLang="en-US" sz="2400" b="1" dirty="0" smtClean="0">
                <a:solidFill>
                  <a:schemeClr val="bg1"/>
                </a:solidFill>
              </a:rPr>
              <a:t>in </a:t>
            </a:r>
            <a:r>
              <a:rPr lang="en-AU" altLang="en-US" sz="2400" b="1" dirty="0">
                <a:solidFill>
                  <a:schemeClr val="bg1"/>
                </a:solidFill>
              </a:rPr>
              <a:t>affected regions of Queensland, the Northern Territory and Western Australia,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endParaRPr lang="en-AU" altLang="en-US" sz="2400" b="1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AU" sz="3200" dirty="0" smtClean="0">
              <a:solidFill>
                <a:srgbClr val="0000FF"/>
              </a:solidFill>
            </a:endParaRPr>
          </a:p>
          <a:p>
            <a:pPr algn="ctr"/>
            <a:endParaRPr lang="en-AU" sz="3200" dirty="0">
              <a:solidFill>
                <a:srgbClr val="0000FF"/>
              </a:solidFill>
            </a:endParaRPr>
          </a:p>
          <a:p>
            <a:pPr algn="ctr"/>
            <a:endParaRPr lang="en-AU" sz="3200" dirty="0" smtClean="0">
              <a:solidFill>
                <a:srgbClr val="0000FF"/>
              </a:solidFill>
            </a:endParaRPr>
          </a:p>
          <a:p>
            <a:pPr algn="ctr"/>
            <a:r>
              <a:rPr lang="en-AU" sz="3200" dirty="0" smtClean="0">
                <a:solidFill>
                  <a:srgbClr val="0000FF"/>
                </a:solidFill>
              </a:rPr>
              <a:t>ACCESS to HEALTH SERVICES </a:t>
            </a:r>
            <a:endParaRPr lang="en-AU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cs typeface="Arial" panose="020B0604020202020204" pitchFamily="34" charset="0"/>
              </a:rPr>
              <a:t>SHIMMER: Health care attendance over 3 </a:t>
            </a:r>
            <a:r>
              <a:rPr lang="en-AU" sz="3600" b="1" dirty="0" smtClean="0">
                <a:cs typeface="Arial" panose="020B0604020202020204" pitchFamily="34" charset="0"/>
              </a:rPr>
              <a:t>years, 4 </a:t>
            </a:r>
            <a:r>
              <a:rPr lang="en-AU" sz="3600" b="1" dirty="0">
                <a:cs typeface="Arial" panose="020B0604020202020204" pitchFamily="34" charset="0"/>
              </a:rPr>
              <a:t>regional AMS in NSW</a:t>
            </a:r>
            <a:endParaRPr lang="en-AU" sz="3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" y="1566040"/>
          <a:ext cx="8965324" cy="515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5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194309"/>
            <a:ext cx="7886700" cy="756139"/>
          </a:xfrm>
        </p:spPr>
        <p:txBody>
          <a:bodyPr/>
          <a:lstStyle/>
          <a:p>
            <a:r>
              <a:rPr lang="en-AU" b="1" dirty="0" smtClean="0"/>
              <a:t>Health care access NSW sites 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49" y="1192213"/>
          <a:ext cx="8420757" cy="557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1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41586" y="76310"/>
            <a:ext cx="6994525" cy="1008063"/>
          </a:xfrm>
        </p:spPr>
        <p:txBody>
          <a:bodyPr/>
          <a:lstStyle/>
          <a:p>
            <a:pPr eaLnBrk="1" hangingPunct="1"/>
            <a:r>
              <a:rPr lang="en-AU" sz="3200" b="1" dirty="0" smtClean="0">
                <a:ea typeface="ＭＳ Ｐゴシック" pitchFamily="34" charset="-128"/>
              </a:rPr>
              <a:t>Health service use, by sex and age, 2010  ( FNQ)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07504" y="1412776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9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Access Summary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solidFill>
                  <a:srgbClr val="FF0000"/>
                </a:solidFill>
              </a:rPr>
              <a:t>Men accessing clinics</a:t>
            </a:r>
            <a:r>
              <a:rPr lang="en-AU" sz="2400" dirty="0"/>
              <a:t> </a:t>
            </a:r>
          </a:p>
          <a:p>
            <a:r>
              <a:rPr lang="en-AU" sz="2400" dirty="0">
                <a:solidFill>
                  <a:srgbClr val="0000FF"/>
                </a:solidFill>
              </a:rPr>
              <a:t>Do so </a:t>
            </a:r>
            <a:r>
              <a:rPr lang="en-AU" sz="2400" dirty="0" smtClean="0">
                <a:solidFill>
                  <a:srgbClr val="0000FF"/>
                </a:solidFill>
              </a:rPr>
              <a:t>~ one third </a:t>
            </a:r>
            <a:r>
              <a:rPr lang="en-AU" sz="2400" dirty="0">
                <a:solidFill>
                  <a:srgbClr val="0000FF"/>
                </a:solidFill>
              </a:rPr>
              <a:t>less than women</a:t>
            </a:r>
          </a:p>
          <a:p>
            <a:r>
              <a:rPr lang="en-AU" sz="2400" dirty="0">
                <a:solidFill>
                  <a:srgbClr val="0000FF"/>
                </a:solidFill>
              </a:rPr>
              <a:t>Often with symptoms (prevalence study less cases detected than in usual </a:t>
            </a:r>
            <a:r>
              <a:rPr lang="en-AU" sz="2400" dirty="0" smtClean="0">
                <a:solidFill>
                  <a:srgbClr val="0000FF"/>
                </a:solidFill>
              </a:rPr>
              <a:t>period</a:t>
            </a:r>
          </a:p>
          <a:p>
            <a:endParaRPr lang="en-AU" sz="2400" dirty="0">
              <a:solidFill>
                <a:srgbClr val="0000FF"/>
              </a:solidFill>
            </a:endParaRPr>
          </a:p>
          <a:p>
            <a:r>
              <a:rPr lang="en-AU" sz="2400" dirty="0" smtClean="0">
                <a:solidFill>
                  <a:srgbClr val="0000FF"/>
                </a:solidFill>
              </a:rPr>
              <a:t>Attendance increases with age</a:t>
            </a:r>
          </a:p>
          <a:p>
            <a:endParaRPr lang="en-AU" sz="2400" dirty="0">
              <a:solidFill>
                <a:srgbClr val="0000FF"/>
              </a:solidFill>
            </a:endParaRPr>
          </a:p>
          <a:p>
            <a:endParaRPr lang="en-AU" sz="400" dirty="0"/>
          </a:p>
        </p:txBody>
      </p:sp>
    </p:spTree>
    <p:extLst>
      <p:ext uri="{BB962C8B-B14F-4D97-AF65-F5344CB8AC3E}">
        <p14:creationId xmlns:p14="http://schemas.microsoft.com/office/powerpoint/2010/main" val="35195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sz="3200" dirty="0" smtClean="0">
              <a:solidFill>
                <a:srgbClr val="0000FF"/>
              </a:solidFill>
            </a:endParaRPr>
          </a:p>
          <a:p>
            <a:pPr algn="ctr"/>
            <a:endParaRPr lang="en-AU" sz="3200" dirty="0">
              <a:solidFill>
                <a:srgbClr val="0000FF"/>
              </a:solidFill>
            </a:endParaRPr>
          </a:p>
          <a:p>
            <a:pPr algn="ctr"/>
            <a:endParaRPr lang="en-AU" sz="3200" dirty="0" smtClean="0">
              <a:solidFill>
                <a:srgbClr val="0000FF"/>
              </a:solidFill>
            </a:endParaRPr>
          </a:p>
          <a:p>
            <a:pPr algn="ctr"/>
            <a:endParaRPr lang="en-AU" sz="3200" dirty="0">
              <a:solidFill>
                <a:srgbClr val="0000FF"/>
              </a:solidFill>
            </a:endParaRPr>
          </a:p>
          <a:p>
            <a:pPr algn="ctr"/>
            <a:r>
              <a:rPr lang="en-AU" sz="3200" dirty="0" smtClean="0">
                <a:solidFill>
                  <a:srgbClr val="0000FF"/>
                </a:solidFill>
              </a:rPr>
              <a:t>STI </a:t>
            </a:r>
            <a:r>
              <a:rPr lang="en-AU" sz="3200" dirty="0">
                <a:solidFill>
                  <a:srgbClr val="0000FF"/>
                </a:solidFill>
              </a:rPr>
              <a:t>Testing Outcomes </a:t>
            </a:r>
          </a:p>
        </p:txBody>
      </p:sp>
    </p:spTree>
    <p:extLst>
      <p:ext uri="{BB962C8B-B14F-4D97-AF65-F5344CB8AC3E}">
        <p14:creationId xmlns:p14="http://schemas.microsoft.com/office/powerpoint/2010/main" val="11730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STI testing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3600" dirty="0" smtClean="0">
                <a:solidFill>
                  <a:srgbClr val="0000FF"/>
                </a:solidFill>
              </a:rPr>
              <a:t>Clinical guidelines</a:t>
            </a:r>
          </a:p>
          <a:p>
            <a:endParaRPr lang="en-AU" sz="2800" dirty="0">
              <a:solidFill>
                <a:srgbClr val="0000FF"/>
              </a:solidFill>
            </a:endParaRP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altLang="en-US" sz="2800" dirty="0">
                <a:solidFill>
                  <a:srgbClr val="0000FF"/>
                </a:solidFill>
              </a:rPr>
              <a:t>Guidelines recommend annual testing of 15-29 year olds for </a:t>
            </a:r>
            <a:r>
              <a:rPr lang="en-AU" altLang="en-US" sz="2800" dirty="0" smtClean="0">
                <a:solidFill>
                  <a:srgbClr val="0000FF"/>
                </a:solidFill>
              </a:rPr>
              <a:t>chlamydia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sz="2800" dirty="0" smtClean="0">
                <a:solidFill>
                  <a:srgbClr val="0000FF"/>
                </a:solidFill>
              </a:rPr>
              <a:t>Test  for reinfection 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sz="2800" dirty="0" smtClean="0">
                <a:solidFill>
                  <a:srgbClr val="0000FF"/>
                </a:solidFill>
              </a:rPr>
              <a:t>Full STI screening after a positive diagnosis </a:t>
            </a:r>
            <a:endParaRPr lang="en-AU" altLang="en-US" baseline="30000" dirty="0">
              <a:solidFill>
                <a:srgbClr val="0000FF"/>
              </a:solidFill>
            </a:endParaRPr>
          </a:p>
          <a:p>
            <a:r>
              <a:rPr lang="en-AU" sz="2800" dirty="0" smtClean="0">
                <a:solidFill>
                  <a:srgbClr val="0000FF"/>
                </a:solidFill>
              </a:rPr>
              <a:t> </a:t>
            </a:r>
            <a:endParaRPr lang="en-A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5108"/>
            <a:ext cx="7772400" cy="7064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 smtClean="0"/>
              <a:t>Overview </a:t>
            </a:r>
            <a:r>
              <a:rPr lang="en-AU" b="1" dirty="0"/>
              <a:t>of Presentation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b="0" dirty="0"/>
          </a:p>
          <a:p>
            <a:r>
              <a:rPr lang="en-AU" sz="2800" b="0" dirty="0" smtClean="0">
                <a:solidFill>
                  <a:srgbClr val="0000FF"/>
                </a:solidFill>
              </a:rPr>
              <a:t>Acknowledgements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solidFill>
                  <a:srgbClr val="0000FF"/>
                </a:solidFill>
              </a:rPr>
              <a:t>Access to health services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solidFill>
                  <a:srgbClr val="0000FF"/>
                </a:solidFill>
              </a:rPr>
              <a:t>Testing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solidFill>
                  <a:srgbClr val="0000FF"/>
                </a:solidFill>
              </a:rPr>
              <a:t>Positivity/Prevalence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solidFill>
                  <a:srgbClr val="0000FF"/>
                </a:solidFill>
              </a:rPr>
              <a:t>Where to from here?  </a:t>
            </a:r>
            <a:endParaRPr lang="en-AU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228599"/>
            <a:ext cx="8268462" cy="756139"/>
          </a:xfrm>
        </p:spPr>
        <p:txBody>
          <a:bodyPr>
            <a:normAutofit/>
          </a:bodyPr>
          <a:lstStyle/>
          <a:p>
            <a:r>
              <a:rPr lang="en-AU" b="1" dirty="0" smtClean="0">
                <a:latin typeface="Century Gothic" panose="020B0502020202020204" pitchFamily="34" charset="0"/>
              </a:rPr>
              <a:t>Total </a:t>
            </a:r>
            <a:r>
              <a:rPr lang="en-AU" b="1" dirty="0">
                <a:latin typeface="Century Gothic" panose="020B0502020202020204" pitchFamily="34" charset="0"/>
              </a:rPr>
              <a:t>STI testing by </a:t>
            </a:r>
            <a:r>
              <a:rPr lang="en-AU" b="1" dirty="0" smtClean="0">
                <a:latin typeface="Century Gothic" panose="020B0502020202020204" pitchFamily="34" charset="0"/>
              </a:rPr>
              <a:t>calendar </a:t>
            </a:r>
            <a:r>
              <a:rPr lang="en-AU" b="1" dirty="0">
                <a:latin typeface="Century Gothic" panose="020B0502020202020204" pitchFamily="34" charset="0"/>
              </a:rPr>
              <a:t>year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92213"/>
          <a:ext cx="7886700" cy="526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1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03"/>
            <a:ext cx="7886700" cy="756139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CT &amp; NG testing coverage, by year females </a:t>
            </a:r>
            <a:endParaRPr lang="en-AU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254997"/>
              </p:ext>
            </p:extLst>
          </p:nvPr>
        </p:nvGraphicFramePr>
        <p:xfrm>
          <a:off x="304800" y="1192213"/>
          <a:ext cx="4495800" cy="526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9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2" y="81454"/>
            <a:ext cx="7886700" cy="756139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CT &amp; NG testing coverage, by </a:t>
            </a:r>
            <a:r>
              <a:rPr lang="en-AU" b="1" dirty="0" smtClean="0"/>
              <a:t>year, males 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717" y="1192213"/>
          <a:ext cx="8723586" cy="526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5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>
            <a:off x="92623" y="77392"/>
            <a:ext cx="77724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altLang="en-US" sz="3200" b="1" dirty="0" smtClean="0"/>
              <a:t>% females tested for chlamydia, </a:t>
            </a:r>
            <a:br>
              <a:rPr lang="en-AU" altLang="en-US" sz="3200" b="1" dirty="0" smtClean="0"/>
            </a:br>
            <a:r>
              <a:rPr lang="en-AU" altLang="en-US" sz="3200" b="1" dirty="0" smtClean="0"/>
              <a:t>2011-2012</a:t>
            </a:r>
            <a:r>
              <a:rPr lang="en-AU" altLang="en-US" sz="3200" b="1" dirty="0"/>
              <a:t> </a:t>
            </a:r>
            <a:r>
              <a:rPr lang="en-AU" altLang="en-US" sz="3200" b="1" dirty="0" smtClean="0"/>
              <a:t>n=6,259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AU" altLang="en-US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endParaRPr lang="en-AU" altLang="en-US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endParaRPr lang="en-AU" altLang="en-US" smtClean="0">
              <a:solidFill>
                <a:srgbClr val="7030A0"/>
              </a:solidFill>
            </a:endParaRPr>
          </a:p>
        </p:txBody>
      </p:sp>
      <p:pic>
        <p:nvPicPr>
          <p:cNvPr id="18436" name="Char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122363"/>
            <a:ext cx="7850187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6084888" y="1484313"/>
            <a:ext cx="2303462" cy="3878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/>
            <a:endParaRPr lang="en-AU" altLang="en-US" sz="1000">
              <a:solidFill>
                <a:srgbClr val="C00000"/>
              </a:solidFill>
            </a:endParaRPr>
          </a:p>
          <a:p>
            <a:pPr algn="ctr"/>
            <a:endParaRPr lang="en-AU" altLang="en-US" sz="1000">
              <a:solidFill>
                <a:srgbClr val="C00000"/>
              </a:solidFill>
            </a:endParaRPr>
          </a:p>
          <a:p>
            <a:pPr algn="ctr"/>
            <a:endParaRPr lang="en-AU" altLang="en-US" sz="1000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38" y="6474372"/>
            <a:ext cx="413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Graham, BMC </a:t>
            </a:r>
            <a:r>
              <a:rPr lang="en-AU" dirty="0" err="1" smtClean="0"/>
              <a:t>Inf</a:t>
            </a:r>
            <a:r>
              <a:rPr lang="en-AU" dirty="0" smtClean="0"/>
              <a:t> Dis 2015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522120"/>
      </p:ext>
    </p:extLst>
  </p:cSld>
  <p:clrMapOvr>
    <a:masterClrMapping/>
  </p:clrMapOvr>
  <p:transition spd="slow" advTm="354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itle 1"/>
          <p:cNvSpPr>
            <a:spLocks noGrp="1"/>
          </p:cNvSpPr>
          <p:nvPr>
            <p:ph type="ctrTitle"/>
          </p:nvPr>
        </p:nvSpPr>
        <p:spPr bwMode="auto">
          <a:xfrm>
            <a:off x="285750" y="130970"/>
            <a:ext cx="77724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females tested for chlamydia, </a:t>
            </a:r>
            <a:br>
              <a:rPr lang="en-AU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2011-2012 n=6,259 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AU" altLang="en-US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endParaRPr lang="en-AU" altLang="en-US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endParaRPr lang="en-AU" altLang="en-US" smtClean="0">
              <a:solidFill>
                <a:srgbClr val="7030A0"/>
              </a:solidFill>
            </a:endParaRPr>
          </a:p>
        </p:txBody>
      </p:sp>
      <p:pic>
        <p:nvPicPr>
          <p:cNvPr id="19459" name="Char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122363"/>
            <a:ext cx="7850187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084888" y="1484313"/>
            <a:ext cx="2303462" cy="3878262"/>
          </a:xfrm>
          <a:prstGeom prst="rect">
            <a:avLst/>
          </a:prstGeom>
          <a:solidFill>
            <a:srgbClr val="92D05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/>
            <a:endParaRPr lang="en-AU" altLang="en-US" sz="1000">
              <a:solidFill>
                <a:srgbClr val="C00000"/>
              </a:solidFill>
            </a:endParaRPr>
          </a:p>
          <a:p>
            <a:pPr algn="ctr"/>
            <a:endParaRPr lang="en-AU" altLang="en-US" sz="1000">
              <a:solidFill>
                <a:srgbClr val="C00000"/>
              </a:solidFill>
            </a:endParaRPr>
          </a:p>
          <a:p>
            <a:pPr algn="ctr"/>
            <a:endParaRPr lang="en-AU" altLang="en-US" sz="1000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  <a:p>
            <a:endParaRPr lang="en-AU" altLang="en-US">
              <a:solidFill>
                <a:srgbClr val="C00000"/>
              </a:solidFill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7235825" y="1652588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>
                <a:solidFill>
                  <a:srgbClr val="002060"/>
                </a:solidFill>
              </a:rPr>
              <a:t>P&lt;0.01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7235825" y="2935288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>
                <a:solidFill>
                  <a:srgbClr val="C00000"/>
                </a:solidFill>
              </a:rPr>
              <a:t>P=0.16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7235825" y="3990975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>
                <a:solidFill>
                  <a:srgbClr val="00B050"/>
                </a:solidFill>
              </a:rPr>
              <a:t>P=0.19</a:t>
            </a:r>
          </a:p>
        </p:txBody>
      </p: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7343775" y="486886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/>
              <a:t>P=0.96</a:t>
            </a:r>
          </a:p>
        </p:txBody>
      </p:sp>
    </p:spTree>
    <p:extLst>
      <p:ext uri="{BB962C8B-B14F-4D97-AF65-F5344CB8AC3E}">
        <p14:creationId xmlns:p14="http://schemas.microsoft.com/office/powerpoint/2010/main" val="38652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482" name="Content Placeholder 3"/>
          <p:cNvPicPr>
            <a:picLocks noGrp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8064500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011863" y="1628775"/>
            <a:ext cx="2376487" cy="3786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107950" y="42466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% males tested for chlamydia, </a:t>
            </a:r>
            <a:endParaRPr lang="en-AU" altLang="en-US" sz="3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AU" alt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2011-2012 n=6,259</a:t>
            </a:r>
            <a:endParaRPr lang="en-AU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38" y="6474372"/>
            <a:ext cx="413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Graham, BMC </a:t>
            </a:r>
            <a:r>
              <a:rPr lang="en-AU" dirty="0" err="1" smtClean="0"/>
              <a:t>Inf</a:t>
            </a:r>
            <a:r>
              <a:rPr lang="en-AU" dirty="0" smtClean="0"/>
              <a:t> Dis 2015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5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1"/>
          <p:cNvSpPr>
            <a:spLocks noGrp="1"/>
          </p:cNvSpPr>
          <p:nvPr>
            <p:ph type="ctrTitle"/>
          </p:nvPr>
        </p:nvSpPr>
        <p:spPr bwMode="auto">
          <a:xfrm>
            <a:off x="142546" y="128355"/>
            <a:ext cx="77724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males tested for chlamydia, 2011-2012</a:t>
            </a:r>
            <a:br>
              <a:rPr lang="en-AU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n=6,269</a:t>
            </a:r>
          </a:p>
        </p:txBody>
      </p:sp>
      <p:pic>
        <p:nvPicPr>
          <p:cNvPr id="21506" name="Content Placeholder 3"/>
          <p:cNvPicPr>
            <a:picLocks noGrp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6" y="1099453"/>
            <a:ext cx="8744607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827029" y="1628775"/>
            <a:ext cx="2376487" cy="3786188"/>
          </a:xfrm>
          <a:prstGeom prst="rect">
            <a:avLst/>
          </a:prstGeom>
          <a:solidFill>
            <a:srgbClr val="92D05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7524750" y="1919288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>
                <a:solidFill>
                  <a:srgbClr val="002060"/>
                </a:solidFill>
              </a:rPr>
              <a:t>P=0.04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7559675" y="4365625"/>
            <a:ext cx="1655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>
                <a:solidFill>
                  <a:srgbClr val="C00000"/>
                </a:solidFill>
              </a:rPr>
              <a:t>P=0.03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7596188" y="3860800"/>
            <a:ext cx="165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>
                <a:solidFill>
                  <a:srgbClr val="00B050"/>
                </a:solidFill>
              </a:rPr>
              <a:t>P=0.38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7488238" y="5076825"/>
            <a:ext cx="935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600"/>
              <a:t>P=0.05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538" y="6474372"/>
            <a:ext cx="413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Graham, BMC </a:t>
            </a:r>
            <a:r>
              <a:rPr lang="en-AU" dirty="0" err="1" smtClean="0"/>
              <a:t>Inf</a:t>
            </a:r>
            <a:r>
              <a:rPr lang="en-AU" dirty="0" smtClean="0"/>
              <a:t> Dis 2015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65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>
                <a:cs typeface="Arial" panose="020B0604020202020204" pitchFamily="34" charset="0"/>
              </a:rPr>
              <a:t>ACCESS: Chlamydia testing rate by service type, 2009</a:t>
            </a:r>
            <a:endParaRPr lang="en-AU" sz="36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15515" y="1371600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495393"/>
            <a:ext cx="209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Ward 2012  ANZJPH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2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-154053" y="0"/>
            <a:ext cx="8152032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/>
            <a:r>
              <a:rPr lang="en-AU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altLang="en-US" sz="2800" b="1" dirty="0" smtClean="0"/>
              <a:t>Primary reason for consultations &amp; chlamydia tests in females, 2011 </a:t>
            </a:r>
            <a:r>
              <a:rPr lang="en-AU" altLang="en-US" sz="2800" b="1" dirty="0"/>
              <a:t> </a:t>
            </a:r>
            <a:r>
              <a:rPr lang="en-AU" altLang="en-US" sz="2800" b="1" dirty="0" smtClean="0"/>
              <a:t>( Audit) n=523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46037" y="1288449"/>
          <a:ext cx="893762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5" imgW="8937511" imgH="5200339" progId="Excel.Chart.8">
                  <p:embed/>
                </p:oleObj>
              </mc:Choice>
              <mc:Fallback>
                <p:oleObj name="Chart" r:id="rId5" imgW="8937511" imgH="520033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" y="1288449"/>
                        <a:ext cx="8937625" cy="520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79388" y="6021388"/>
            <a:ext cx="84978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400" b="1">
                <a:solidFill>
                  <a:srgbClr val="002060"/>
                </a:solidFill>
              </a:rPr>
              <a:t>General medical includes: </a:t>
            </a:r>
            <a:r>
              <a:rPr lang="en-AU" altLang="en-US" sz="1400">
                <a:solidFill>
                  <a:srgbClr val="002060"/>
                </a:solidFill>
              </a:rPr>
              <a:t>Ear, nose &amp; throat, respiratory tract infection, skin, immunisation, breast lump, hypothyroid, dizziness, migraine, referral. </a:t>
            </a:r>
          </a:p>
          <a:p>
            <a:r>
              <a:rPr lang="en-AU" altLang="en-US" sz="1400" b="1">
                <a:solidFill>
                  <a:srgbClr val="002060"/>
                </a:solidFill>
              </a:rPr>
              <a:t>Reproductive health includes: </a:t>
            </a:r>
            <a:r>
              <a:rPr lang="en-AU" altLang="en-US" sz="1400">
                <a:solidFill>
                  <a:srgbClr val="002060"/>
                </a:solidFill>
              </a:rPr>
              <a:t>pregnancy testing, contraception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2139029"/>
      </p:ext>
    </p:extLst>
  </p:cSld>
  <p:clrMapOvr>
    <a:masterClrMapping/>
  </p:clrMapOvr>
  <p:transition spd="slow" advTm="6845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95288" y="6165850"/>
            <a:ext cx="835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sz="1400" b="1">
                <a:solidFill>
                  <a:srgbClr val="002060"/>
                </a:solidFill>
              </a:rPr>
              <a:t>General medical includes: </a:t>
            </a:r>
            <a:r>
              <a:rPr lang="en-AU" altLang="en-US" sz="1400">
                <a:solidFill>
                  <a:srgbClr val="002060"/>
                </a:solidFill>
              </a:rPr>
              <a:t>Ear, nose &amp; throat, respiratory tract infection, weight loss, back pain, smoking, epilepsy, boostrix &amp; medical certificate</a:t>
            </a:r>
            <a:r>
              <a:rPr lang="en-AU" altLang="en-US" sz="140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-367862" y="0"/>
            <a:ext cx="8456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r>
              <a:rPr lang="en-AU" altLang="en-US" dirty="0">
                <a:solidFill>
                  <a:srgbClr val="7030A0"/>
                </a:solidFill>
                <a:cs typeface="Arial" panose="020B0604020202020204" pitchFamily="34" charset="0"/>
              </a:rPr>
              <a:t>     </a:t>
            </a:r>
            <a:r>
              <a:rPr lang="en-AU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Primary reason for consultations </a:t>
            </a:r>
            <a:r>
              <a:rPr lang="en-AU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&amp; chlamydia tests in males, 2011 </a:t>
            </a:r>
            <a:r>
              <a:rPr lang="en-AU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(n=249) </a:t>
            </a:r>
            <a:endParaRPr lang="en-AU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0" y="1146175"/>
          <a:ext cx="8234363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4" imgW="8230313" imgH="4999153" progId="Excel.Chart.8">
                  <p:embed/>
                </p:oleObj>
              </mc:Choice>
              <mc:Fallback>
                <p:oleObj name="Chart" r:id="rId4" imgW="8230313" imgH="499915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6175"/>
                        <a:ext cx="8234363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82112"/>
      </p:ext>
    </p:extLst>
  </p:cSld>
  <p:clrMapOvr>
    <a:masterClrMapping/>
  </p:clrMapOvr>
  <p:transition spd="slow" advTm="9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57" y="176047"/>
            <a:ext cx="7886700" cy="756139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Population pyramid Aboriginal vs non Indigenous Australians 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2055"/>
            <a:ext cx="9144000" cy="5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3166" y="149286"/>
            <a:ext cx="7886700" cy="738553"/>
          </a:xfrm>
        </p:spPr>
        <p:txBody>
          <a:bodyPr/>
          <a:lstStyle/>
          <a:p>
            <a:r>
              <a:rPr lang="en-AU" dirty="0" smtClean="0"/>
              <a:t>Low retesting rates and high positivity</a:t>
            </a: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21105" y="3145237"/>
            <a:ext cx="3886200" cy="4980842"/>
          </a:xfrm>
        </p:spPr>
        <p:txBody>
          <a:bodyPr/>
          <a:lstStyle/>
          <a:p>
            <a:r>
              <a:rPr lang="en-AU" sz="2400" dirty="0">
                <a:solidFill>
                  <a:srgbClr val="FF0000"/>
                </a:solidFill>
              </a:rPr>
              <a:t>Retested</a:t>
            </a:r>
            <a:r>
              <a:rPr lang="en-AU" sz="2400" dirty="0">
                <a:solidFill>
                  <a:srgbClr val="0000FF"/>
                </a:solidFill>
              </a:rPr>
              <a:t> </a:t>
            </a:r>
          </a:p>
          <a:p>
            <a:r>
              <a:rPr lang="en-AU" sz="2400" dirty="0">
                <a:solidFill>
                  <a:srgbClr val="0000FF"/>
                </a:solidFill>
              </a:rPr>
              <a:t>15.4% &lt;2 months, </a:t>
            </a:r>
          </a:p>
          <a:p>
            <a:r>
              <a:rPr lang="en-AU" sz="2400" dirty="0">
                <a:solidFill>
                  <a:srgbClr val="0000FF"/>
                </a:solidFill>
              </a:rPr>
              <a:t>14.9% in 2-4 months, </a:t>
            </a:r>
          </a:p>
          <a:p>
            <a:r>
              <a:rPr lang="en-AU" sz="2400" dirty="0">
                <a:solidFill>
                  <a:srgbClr val="0000FF"/>
                </a:solidFill>
              </a:rPr>
              <a:t>26.9% in 5-12 </a:t>
            </a:r>
            <a:r>
              <a:rPr lang="en-AU" sz="2400" dirty="0" smtClean="0">
                <a:solidFill>
                  <a:srgbClr val="0000FF"/>
                </a:solidFill>
              </a:rPr>
              <a:t>months</a:t>
            </a:r>
            <a:endParaRPr lang="en-AU" sz="2400" dirty="0">
              <a:solidFill>
                <a:srgbClr val="0000FF"/>
              </a:solidFill>
            </a:endParaRPr>
          </a:p>
          <a:p>
            <a:r>
              <a:rPr lang="en-AU" sz="2400" dirty="0">
                <a:solidFill>
                  <a:srgbClr val="0000FF"/>
                </a:solidFill>
              </a:rPr>
              <a:t>41.8% overall.</a:t>
            </a:r>
          </a:p>
          <a:p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737434" y="3145237"/>
            <a:ext cx="4406566" cy="4980842"/>
          </a:xfrm>
        </p:spPr>
        <p:txBody>
          <a:bodyPr/>
          <a:lstStyle/>
          <a:p>
            <a:r>
              <a:rPr lang="en-AU" sz="2400" dirty="0">
                <a:solidFill>
                  <a:srgbClr val="FF0000"/>
                </a:solidFill>
              </a:rPr>
              <a:t>Repeat positivity </a:t>
            </a:r>
          </a:p>
          <a:p>
            <a:r>
              <a:rPr lang="en-AU" sz="2400" dirty="0">
                <a:solidFill>
                  <a:srgbClr val="0000FF"/>
                </a:solidFill>
              </a:rPr>
              <a:t>24.2</a:t>
            </a:r>
            <a:r>
              <a:rPr lang="en-AU" sz="2400" dirty="0" smtClean="0">
                <a:solidFill>
                  <a:srgbClr val="0000FF"/>
                </a:solidFill>
              </a:rPr>
              <a:t>% </a:t>
            </a:r>
            <a:r>
              <a:rPr lang="en-AU" sz="2400" dirty="0">
                <a:solidFill>
                  <a:srgbClr val="0000FF"/>
                </a:solidFill>
              </a:rPr>
              <a:t>in those retested in &lt;2 months, </a:t>
            </a:r>
          </a:p>
          <a:p>
            <a:r>
              <a:rPr lang="en-AU" sz="2400" dirty="0">
                <a:solidFill>
                  <a:srgbClr val="0000FF"/>
                </a:solidFill>
              </a:rPr>
              <a:t>26.1% </a:t>
            </a:r>
            <a:r>
              <a:rPr lang="en-AU" sz="2400" dirty="0" smtClean="0">
                <a:solidFill>
                  <a:srgbClr val="0000FF"/>
                </a:solidFill>
              </a:rPr>
              <a:t>at </a:t>
            </a:r>
            <a:r>
              <a:rPr lang="en-AU" sz="2400" dirty="0">
                <a:solidFill>
                  <a:srgbClr val="0000FF"/>
                </a:solidFill>
              </a:rPr>
              <a:t>2-4 months, </a:t>
            </a:r>
          </a:p>
          <a:p>
            <a:r>
              <a:rPr lang="en-AU" sz="2400" dirty="0">
                <a:solidFill>
                  <a:srgbClr val="0000FF"/>
                </a:solidFill>
              </a:rPr>
              <a:t>27.0% </a:t>
            </a:r>
            <a:r>
              <a:rPr lang="en-AU" sz="2400" dirty="0" smtClean="0">
                <a:solidFill>
                  <a:srgbClr val="0000FF"/>
                </a:solidFill>
              </a:rPr>
              <a:t>in </a:t>
            </a:r>
            <a:r>
              <a:rPr lang="en-AU" sz="2400" dirty="0">
                <a:solidFill>
                  <a:srgbClr val="0000FF"/>
                </a:solidFill>
              </a:rPr>
              <a:t>5-12 months </a:t>
            </a:r>
            <a:endParaRPr lang="en-AU" sz="2400" dirty="0" smtClean="0">
              <a:solidFill>
                <a:srgbClr val="0000FF"/>
              </a:solidFill>
            </a:endParaRPr>
          </a:p>
          <a:p>
            <a:r>
              <a:rPr lang="en-AU" sz="2400" dirty="0" smtClean="0">
                <a:solidFill>
                  <a:srgbClr val="0000FF"/>
                </a:solidFill>
              </a:rPr>
              <a:t>28.2</a:t>
            </a:r>
            <a:r>
              <a:rPr lang="en-AU" sz="2400" dirty="0">
                <a:solidFill>
                  <a:srgbClr val="0000FF"/>
                </a:solidFill>
              </a:rPr>
              <a:t>% </a:t>
            </a:r>
            <a:r>
              <a:rPr lang="en-AU" sz="2400" dirty="0" smtClean="0">
                <a:solidFill>
                  <a:srgbClr val="0000FF"/>
                </a:solidFill>
              </a:rPr>
              <a:t>overall </a:t>
            </a:r>
            <a:r>
              <a:rPr lang="en-AU" sz="2400" dirty="0">
                <a:solidFill>
                  <a:srgbClr val="0000FF"/>
                </a:solidFill>
              </a:rPr>
              <a:t>(2-12 months). </a:t>
            </a:r>
          </a:p>
          <a:p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05" y="1335505"/>
            <a:ext cx="83739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CT/NG laboratory data (2009 to 2010) from 66 participating remote health </a:t>
            </a:r>
          </a:p>
          <a:p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2,054 people diagnosed with CT and/or NG in the study 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en-AU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21105" y="6352674"/>
            <a:ext cx="6196263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00FF"/>
                </a:solidFill>
              </a:rPr>
              <a:t>Garton et al,  In press </a:t>
            </a:r>
            <a:r>
              <a:rPr lang="en-AU" i="1" dirty="0" smtClean="0">
                <a:solidFill>
                  <a:srgbClr val="0000FF"/>
                </a:solidFill>
              </a:rPr>
              <a:t>Sex Health</a:t>
            </a:r>
            <a:endParaRPr lang="en-AU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Where are the gaps- STIs? 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168400"/>
            <a:ext cx="8678333" cy="48090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9600" dirty="0" smtClean="0">
                <a:solidFill>
                  <a:srgbClr val="FF0000"/>
                </a:solidFill>
              </a:rPr>
              <a:t>Testing for STIs </a:t>
            </a:r>
          </a:p>
          <a:p>
            <a:r>
              <a:rPr lang="en-AU" sz="9600" dirty="0">
                <a:solidFill>
                  <a:srgbClr val="0000FF"/>
                </a:solidFill>
              </a:rPr>
              <a:t>R</a:t>
            </a:r>
            <a:r>
              <a:rPr lang="en-AU" sz="9600" dirty="0" smtClean="0">
                <a:solidFill>
                  <a:srgbClr val="0000FF"/>
                </a:solidFill>
              </a:rPr>
              <a:t>ecommendation is all 16-29 year olds test annually for STIs and more often where prevalence is higher </a:t>
            </a:r>
          </a:p>
          <a:p>
            <a:r>
              <a:rPr lang="en-AU" sz="9600" dirty="0" smtClean="0">
                <a:solidFill>
                  <a:srgbClr val="0000FF"/>
                </a:solidFill>
              </a:rPr>
              <a:t>What usually occurs- ranges (5%- 40%) of people tested</a:t>
            </a:r>
          </a:p>
          <a:p>
            <a:endParaRPr lang="en-AU" sz="9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AU" sz="9600" dirty="0" smtClean="0">
                <a:solidFill>
                  <a:srgbClr val="FF0000"/>
                </a:solidFill>
              </a:rPr>
              <a:t>Testing for re-infection </a:t>
            </a:r>
          </a:p>
          <a:p>
            <a:r>
              <a:rPr lang="en-AU" sz="9600" dirty="0" smtClean="0">
                <a:solidFill>
                  <a:srgbClr val="0000FF"/>
                </a:solidFill>
              </a:rPr>
              <a:t>Recommendation that all be tested around 3months after a + </a:t>
            </a:r>
            <a:r>
              <a:rPr lang="en-AU" sz="9600" dirty="0" err="1" smtClean="0">
                <a:solidFill>
                  <a:srgbClr val="0000FF"/>
                </a:solidFill>
              </a:rPr>
              <a:t>ve</a:t>
            </a:r>
            <a:r>
              <a:rPr lang="en-AU" sz="9600" dirty="0" smtClean="0">
                <a:solidFill>
                  <a:srgbClr val="0000FF"/>
                </a:solidFill>
              </a:rPr>
              <a:t> diagnosis </a:t>
            </a:r>
          </a:p>
          <a:p>
            <a:r>
              <a:rPr lang="en-AU" sz="9600" dirty="0" smtClean="0">
                <a:solidFill>
                  <a:srgbClr val="0000FF"/>
                </a:solidFill>
              </a:rPr>
              <a:t>Ranges (20%- 40%) </a:t>
            </a:r>
          </a:p>
          <a:p>
            <a:endParaRPr lang="en-AU" sz="9600" dirty="0" smtClean="0">
              <a:solidFill>
                <a:srgbClr val="FF0000"/>
              </a:solidFill>
            </a:endParaRPr>
          </a:p>
          <a:p>
            <a:r>
              <a:rPr lang="en-AU" sz="9600" dirty="0" smtClean="0">
                <a:solidFill>
                  <a:srgbClr val="FF0000"/>
                </a:solidFill>
              </a:rPr>
              <a:t>Context </a:t>
            </a:r>
            <a:r>
              <a:rPr lang="en-AU" sz="9600" dirty="0">
                <a:solidFill>
                  <a:srgbClr val="FF0000"/>
                </a:solidFill>
              </a:rPr>
              <a:t>of testing </a:t>
            </a:r>
          </a:p>
          <a:p>
            <a:r>
              <a:rPr lang="en-AU" sz="9600" dirty="0">
                <a:solidFill>
                  <a:srgbClr val="0000FF"/>
                </a:solidFill>
              </a:rPr>
              <a:t>Aside from antenatal testing and a small proportion of STI tests done during 715s very little testing occurs opportunistically particularly in urban and regional settings  </a:t>
            </a:r>
          </a:p>
          <a:p>
            <a:endParaRPr lang="en-AU" sz="900" dirty="0">
              <a:solidFill>
                <a:srgbClr val="0000FF"/>
              </a:solidFill>
            </a:endParaRPr>
          </a:p>
          <a:p>
            <a:endParaRPr lang="en-A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AU" sz="3600" dirty="0" smtClean="0">
              <a:solidFill>
                <a:srgbClr val="0000FF"/>
              </a:solidFill>
            </a:endParaRPr>
          </a:p>
          <a:p>
            <a:pPr algn="ctr"/>
            <a:endParaRPr lang="en-AU" sz="3600" dirty="0">
              <a:solidFill>
                <a:srgbClr val="0000FF"/>
              </a:solidFill>
            </a:endParaRPr>
          </a:p>
          <a:p>
            <a:pPr algn="ctr"/>
            <a:endParaRPr lang="en-AU" sz="3600" dirty="0" smtClean="0">
              <a:solidFill>
                <a:srgbClr val="0000FF"/>
              </a:solidFill>
            </a:endParaRPr>
          </a:p>
          <a:p>
            <a:pPr algn="ctr"/>
            <a:r>
              <a:rPr lang="en-AU" sz="3600" dirty="0" smtClean="0">
                <a:solidFill>
                  <a:srgbClr val="0000FF"/>
                </a:solidFill>
              </a:rPr>
              <a:t>STI Positivity Prevalence </a:t>
            </a:r>
            <a:endParaRPr lang="en-A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cs typeface="Arial" panose="020B0604020202020204" pitchFamily="34" charset="0"/>
              </a:rPr>
              <a:t>ACCEPt</a:t>
            </a:r>
            <a:r>
              <a:rPr lang="en-US" sz="3600" b="1" dirty="0">
                <a:cs typeface="Arial" panose="020B0604020202020204" pitchFamily="34" charset="0"/>
              </a:rPr>
              <a:t>: Chlamydia prevalence in 16-29 year olds	</a:t>
            </a:r>
            <a:endParaRPr lang="en-AU" sz="3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03548" y="1371600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310" y="6421821"/>
            <a:ext cx="484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Yeung </a:t>
            </a:r>
            <a:r>
              <a:rPr lang="en-AU" i="1" dirty="0" smtClean="0"/>
              <a:t>MJA</a:t>
            </a:r>
            <a:r>
              <a:rPr lang="en-AU" dirty="0" smtClean="0"/>
              <a:t> 2014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83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cs typeface="Arial" panose="020B0604020202020204" pitchFamily="34" charset="0"/>
              </a:rPr>
              <a:t>STRIVE STI co-infections in remote Aboriginal communities: females</a:t>
            </a:r>
            <a:endParaRPr lang="en-AU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6200" y="1257300"/>
          <a:ext cx="8991600" cy="520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495393"/>
            <a:ext cx="456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Guy et al STI 2014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8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>
                <a:cs typeface="Arial" panose="020B0604020202020204" pitchFamily="34" charset="0"/>
              </a:rPr>
              <a:t>STRIVE</a:t>
            </a:r>
            <a:r>
              <a:rPr lang="en-AU" sz="3600" b="1" dirty="0">
                <a:cs typeface="Arial" panose="020B0604020202020204" pitchFamily="34" charset="0"/>
              </a:rPr>
              <a:t>: STI co-infections in remote Aboriginal communities: </a:t>
            </a:r>
            <a:r>
              <a:rPr lang="en-AU" sz="3600" b="1" dirty="0" smtClean="0">
                <a:cs typeface="Arial" panose="020B0604020202020204" pitchFamily="34" charset="0"/>
              </a:rPr>
              <a:t>males</a:t>
            </a:r>
            <a:endParaRPr lang="en-AU" sz="3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4753" y="1326552"/>
          <a:ext cx="8807115" cy="486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495393"/>
            <a:ext cx="456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Guy et al</a:t>
            </a:r>
            <a:r>
              <a:rPr lang="en-AU" i="1" dirty="0" smtClean="0"/>
              <a:t> STI </a:t>
            </a:r>
            <a:r>
              <a:rPr lang="en-AU" dirty="0" smtClean="0"/>
              <a:t>2014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2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ea typeface="ＭＳ Ｐゴシック" pitchFamily="34" charset="-128"/>
                <a:cs typeface="Arial" panose="020B0604020202020204" pitchFamily="34" charset="0"/>
              </a:rPr>
              <a:t>STRIVE: Trichomonas prevalence in 16-34 year olds, 2010 (n=1828)</a:t>
            </a:r>
            <a:endParaRPr lang="en-US" sz="36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33400" y="1295400"/>
          <a:ext cx="828092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08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817" y="0"/>
            <a:ext cx="134997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1" i="0" u="none" strike="noStrike" cap="none" normalizeH="0" baseline="0" dirty="0" smtClean="0" bmk="_Toc44520404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Chlamydia positivity in A&amp;TSI 15-29 year olds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1" i="0" u="none" strike="noStrike" cap="none" normalizeH="0" baseline="0" dirty="0" smtClean="0" bmk="_Toc44520404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attending SHCs, 2007-2014, by sex</a:t>
            </a:r>
            <a:endParaRPr kumimoji="0" lang="en-AU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628650" y="1358537"/>
          <a:ext cx="8358596" cy="527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3816" y="6436721"/>
            <a:ext cx="134997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A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2015 </a:t>
            </a:r>
            <a:r>
              <a:rPr kumimoji="0" lang="en-A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cs typeface="Arial" panose="020B0604020202020204" pitchFamily="34" charset="0"/>
              </a:rPr>
              <a:t>SHIMMER : CT and NG positivity </a:t>
            </a:r>
            <a:endParaRPr lang="en-AU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23528" y="1371600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783" y="6480313"/>
            <a:ext cx="377686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Graham, </a:t>
            </a:r>
            <a:r>
              <a:rPr lang="en-AU" i="1" dirty="0" smtClean="0"/>
              <a:t>Sex Health</a:t>
            </a:r>
            <a:r>
              <a:rPr lang="en-AU" dirty="0" smtClean="0"/>
              <a:t> 2015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56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Summary Positivity/Prevalence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>
                <a:solidFill>
                  <a:srgbClr val="0000FF"/>
                </a:solidFill>
              </a:rPr>
              <a:t>Disparate rates of diagnosis between non Indigenous and Indigenous young people </a:t>
            </a:r>
          </a:p>
          <a:p>
            <a:endParaRPr lang="en-AU" sz="2400" dirty="0">
              <a:solidFill>
                <a:srgbClr val="0000FF"/>
              </a:solidFill>
            </a:endParaRPr>
          </a:p>
          <a:p>
            <a:r>
              <a:rPr lang="en-AU" sz="2400" dirty="0">
                <a:solidFill>
                  <a:srgbClr val="0000FF"/>
                </a:solidFill>
              </a:rPr>
              <a:t>Highest prevalence of STIs occur among </a:t>
            </a:r>
            <a:r>
              <a:rPr lang="en-AU" sz="2400" dirty="0">
                <a:solidFill>
                  <a:srgbClr val="FF0000"/>
                </a:solidFill>
              </a:rPr>
              <a:t>16-19 year olds </a:t>
            </a:r>
            <a:r>
              <a:rPr lang="en-AU" sz="2400" dirty="0">
                <a:solidFill>
                  <a:srgbClr val="0000FF"/>
                </a:solidFill>
              </a:rPr>
              <a:t>irrespective of setting</a:t>
            </a:r>
          </a:p>
          <a:p>
            <a:endParaRPr lang="en-AU" sz="2400" dirty="0" smtClean="0">
              <a:solidFill>
                <a:srgbClr val="0000FF"/>
              </a:solidFill>
            </a:endParaRPr>
          </a:p>
          <a:p>
            <a:endParaRPr lang="en-AU" sz="2400" dirty="0">
              <a:solidFill>
                <a:srgbClr val="0000FF"/>
              </a:solidFill>
            </a:endParaRPr>
          </a:p>
          <a:p>
            <a:r>
              <a:rPr lang="en-AU" sz="2400" dirty="0" smtClean="0">
                <a:solidFill>
                  <a:srgbClr val="0000FF"/>
                </a:solidFill>
              </a:rPr>
              <a:t>Higher rates in remote communities, including high prevalence and incident infections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78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04" y="0"/>
            <a:ext cx="8041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incident conditions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10 – 24 years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4" y="1187669"/>
            <a:ext cx="9038896" cy="54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Incidence data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SHIMMER NSW 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1800761"/>
            <a:ext cx="4606290" cy="501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326390" y="1988820"/>
          <a:ext cx="4108450" cy="427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4910" y="1154430"/>
            <a:ext cx="414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STRIVE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HIV</a:t>
            </a:r>
            <a:r>
              <a:rPr lang="en-AU" dirty="0" smtClean="0"/>
              <a:t> </a:t>
            </a:r>
            <a:r>
              <a:rPr lang="en-AU" b="1" dirty="0" smtClean="0"/>
              <a:t>and STIs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FF"/>
                </a:solidFill>
              </a:rPr>
              <a:t>Strong evidence indicates that both ulcerative and non-ulcerative STDs promote HIV transmission by augmenting HIV infectiousness and HIV susceptibility via a variety of biological mechanisms. </a:t>
            </a:r>
            <a:endParaRPr lang="en-AU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</a:rPr>
              <a:t>The </a:t>
            </a:r>
            <a:r>
              <a:rPr lang="en-AU" sz="2400" dirty="0">
                <a:solidFill>
                  <a:srgbClr val="0000FF"/>
                </a:solidFill>
              </a:rPr>
              <a:t>risk estimates found in numerous </a:t>
            </a:r>
            <a:r>
              <a:rPr lang="en-AU" sz="2400" dirty="0" smtClean="0">
                <a:solidFill>
                  <a:srgbClr val="0000FF"/>
                </a:solidFill>
              </a:rPr>
              <a:t>studies </a:t>
            </a:r>
            <a:r>
              <a:rPr lang="en-AU" sz="2400" dirty="0">
                <a:solidFill>
                  <a:srgbClr val="0000FF"/>
                </a:solidFill>
              </a:rPr>
              <a:t>from four continents which range from 2.0 to 23.5, with most clustering between 2 and 5. </a:t>
            </a:r>
            <a:endParaRPr lang="en-AU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</a:rPr>
              <a:t>Owing </a:t>
            </a:r>
            <a:r>
              <a:rPr lang="en-AU" sz="2400" dirty="0">
                <a:solidFill>
                  <a:srgbClr val="0000FF"/>
                </a:solidFill>
              </a:rPr>
              <a:t>to the greater frequency of non-ulcerative STDs in many populations, these infections may be responsible for more HIV transmission than genital ulcers.</a:t>
            </a:r>
          </a:p>
        </p:txBody>
      </p:sp>
    </p:spTree>
    <p:extLst>
      <p:ext uri="{BB962C8B-B14F-4D97-AF65-F5344CB8AC3E}">
        <p14:creationId xmlns:p14="http://schemas.microsoft.com/office/powerpoint/2010/main" val="31496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HIV diagnosis among Aboriginal Australians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648362"/>
              </p:ext>
            </p:extLst>
          </p:nvPr>
        </p:nvGraphicFramePr>
        <p:xfrm>
          <a:off x="628650" y="1070811"/>
          <a:ext cx="8070182" cy="540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8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2" y="108284"/>
            <a:ext cx="8226592" cy="756139"/>
          </a:xfrm>
        </p:spPr>
        <p:txBody>
          <a:bodyPr>
            <a:noAutofit/>
          </a:bodyPr>
          <a:lstStyle/>
          <a:p>
            <a:r>
              <a:rPr lang="en-AU" sz="2400" b="1" dirty="0"/>
              <a:t>Proportion of HIV diagnoses in Indigenous people due to exposure risks, by 4-year time block, 1994-2013</a:t>
            </a:r>
            <a:endParaRPr lang="en-AU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007575"/>
              </p:ext>
            </p:extLst>
          </p:nvPr>
        </p:nvGraphicFramePr>
        <p:xfrm>
          <a:off x="-1" y="1192213"/>
          <a:ext cx="9059779" cy="547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1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Rolling average of Indigenous HIV notification rates - 1994-2013</a:t>
            </a:r>
            <a:r>
              <a:rPr lang="en-AU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22451"/>
              </p:ext>
            </p:extLst>
          </p:nvPr>
        </p:nvGraphicFramePr>
        <p:xfrm>
          <a:off x="0" y="1192213"/>
          <a:ext cx="9143999" cy="566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3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2175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4470"/>
            <a:ext cx="9055100" cy="4474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9236" y="110071"/>
            <a:ext cx="299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MJA August 15 2016 </a:t>
            </a:r>
            <a:endParaRPr lang="en-A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0" y="0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Where are the gaps?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7000"/>
            <a:ext cx="8686801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FF0000"/>
                </a:solidFill>
              </a:rPr>
              <a:t>HIV testing after a +</a:t>
            </a:r>
            <a:r>
              <a:rPr lang="en-AU" sz="2800" dirty="0" err="1" smtClean="0">
                <a:solidFill>
                  <a:srgbClr val="FF0000"/>
                </a:solidFill>
              </a:rPr>
              <a:t>ve</a:t>
            </a:r>
            <a:r>
              <a:rPr lang="en-AU" sz="2800" dirty="0" smtClean="0">
                <a:solidFill>
                  <a:srgbClr val="FF0000"/>
                </a:solidFill>
              </a:rPr>
              <a:t> STI diagnosis – 100% recommended </a:t>
            </a:r>
          </a:p>
          <a:p>
            <a:r>
              <a:rPr lang="en-AU" sz="2800" dirty="0" smtClean="0">
                <a:solidFill>
                  <a:srgbClr val="0000FF"/>
                </a:solidFill>
              </a:rPr>
              <a:t>Ranges from 20%- not higher than 30%</a:t>
            </a:r>
          </a:p>
          <a:p>
            <a:endParaRPr lang="en-AU" sz="2800" dirty="0">
              <a:solidFill>
                <a:srgbClr val="0000FF"/>
              </a:solidFill>
            </a:endParaRPr>
          </a:p>
          <a:p>
            <a:r>
              <a:rPr lang="en-AU" sz="2800" dirty="0" smtClean="0">
                <a:solidFill>
                  <a:srgbClr val="0000FF"/>
                </a:solidFill>
              </a:rPr>
              <a:t>Most done on same day as initial STI tests (&lt;10% done within 30 days)  </a:t>
            </a: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r>
              <a:rPr lang="en-AU" sz="2800" dirty="0" smtClean="0">
                <a:solidFill>
                  <a:srgbClr val="0000FF"/>
                </a:solidFill>
              </a:rPr>
              <a:t>Gender differences </a:t>
            </a:r>
          </a:p>
          <a:p>
            <a:endParaRPr lang="en-AU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4400" dirty="0" smtClean="0">
              <a:solidFill>
                <a:srgbClr val="0000FF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3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" y="-32195"/>
            <a:ext cx="7560645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Media….The ice ‘epidemic’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" name="Picture 91"/>
          <p:cNvPicPr/>
          <p:nvPr/>
        </p:nvPicPr>
        <p:blipFill>
          <a:blip r:embed="rId2"/>
          <a:stretch>
            <a:fillRect/>
          </a:stretch>
        </p:blipFill>
        <p:spPr>
          <a:xfrm>
            <a:off x="5348517" y="2900925"/>
            <a:ext cx="3575969" cy="3798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40" y="4105724"/>
            <a:ext cx="4540178" cy="2593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94" y="1219192"/>
            <a:ext cx="5097523" cy="2753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8" y="1219192"/>
            <a:ext cx="3878889" cy="16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694" y="-45243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Methamphetamine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097757"/>
            <a:ext cx="8686800" cy="51875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FF"/>
                </a:solidFill>
              </a:rPr>
              <a:t>Methamphetamine: ice</a:t>
            </a:r>
            <a:r>
              <a:rPr lang="en-AU" dirty="0">
                <a:solidFill>
                  <a:srgbClr val="0000FF"/>
                </a:solidFill>
              </a:rPr>
              <a:t>, meth, crystal meth, crystal, chalk, base or fire.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sz="1400" dirty="0" smtClean="0"/>
              <a:t>       </a:t>
            </a:r>
            <a:r>
              <a:rPr lang="en-AU" sz="1400" b="1" dirty="0" smtClean="0"/>
              <a:t>Ice                                                     Base</a:t>
            </a:r>
            <a:endParaRPr lang="en-AU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/>
              <a:t> </a:t>
            </a:r>
            <a:r>
              <a:rPr lang="en-AU" dirty="0" smtClean="0"/>
              <a:t>                   </a:t>
            </a:r>
            <a:r>
              <a:rPr lang="en-AU" sz="1400" b="1" dirty="0" smtClean="0"/>
              <a:t>Speed</a:t>
            </a:r>
            <a:r>
              <a:rPr lang="en-AU" b="1" dirty="0" smtClean="0"/>
              <a:t>          </a:t>
            </a:r>
          </a:p>
          <a:p>
            <a:endParaRPr lang="en-AU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FF"/>
                </a:solidFill>
              </a:rPr>
              <a:t>Potent</a:t>
            </a:r>
            <a:r>
              <a:rPr lang="en-AU" dirty="0">
                <a:solidFill>
                  <a:srgbClr val="0000FF"/>
                </a:solidFill>
              </a:rPr>
              <a:t>, illegal, </a:t>
            </a:r>
            <a:r>
              <a:rPr lang="en-AU" dirty="0" smtClean="0">
                <a:solidFill>
                  <a:srgbClr val="0000FF"/>
                </a:solidFill>
              </a:rPr>
              <a:t>addictive</a:t>
            </a:r>
            <a:endParaRPr lang="en-AU" dirty="0">
              <a:solidFill>
                <a:srgbClr val="0000FF"/>
              </a:solidFill>
            </a:endParaRPr>
          </a:p>
        </p:txBody>
      </p:sp>
      <p:pic>
        <p:nvPicPr>
          <p:cNvPr id="1026" name="Picture 2" descr="Meth eff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6" y="2021305"/>
            <a:ext cx="3555129" cy="30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70" y="2273643"/>
            <a:ext cx="1589501" cy="112034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8" name="AutoShape 8" descr="Image result for methamphetamine base images"/>
          <p:cNvSpPr>
            <a:spLocks noChangeAspect="1" noChangeArrowheads="1"/>
          </p:cNvSpPr>
          <p:nvPr/>
        </p:nvSpPr>
        <p:spPr bwMode="auto">
          <a:xfrm>
            <a:off x="155575" y="-547688"/>
            <a:ext cx="20764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867" y="2335534"/>
            <a:ext cx="1810423" cy="99656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380" y="3456673"/>
            <a:ext cx="1666875" cy="116205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0952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010"/>
          </a:xfrm>
        </p:spPr>
        <p:txBody>
          <a:bodyPr>
            <a:noAutofit/>
          </a:bodyPr>
          <a:lstStyle/>
          <a:p>
            <a:pPr algn="l"/>
            <a:r>
              <a:rPr lang="en-A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GOANNA Survey–National Survey of </a:t>
            </a:r>
            <a:br>
              <a:rPr lang="en-A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aged 16-29 years </a:t>
            </a:r>
            <a:endParaRPr lang="en-A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1318662"/>
            <a:ext cx="8720487" cy="4807502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survey 40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events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AU" sz="11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n=2,877  </a:t>
            </a:r>
          </a:p>
          <a:p>
            <a:endParaRPr lang="en-AU" sz="1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Injecting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last 12months was reported by 3% </a:t>
            </a:r>
          </a:p>
          <a:p>
            <a:endParaRPr lang="en-AU" sz="105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incidence of needle sharing (37%). </a:t>
            </a:r>
            <a:endParaRPr lang="en-AU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Methamphetamine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(37%), heroin (36%) 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methadone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(26%) were the most commonly injected 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</a:p>
          <a:p>
            <a:endParaRPr lang="en-AU" sz="11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Injecting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 related to prison 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(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 5.3 95% CI 2.8-10.0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A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i="1" dirty="0" smtClean="0">
                <a:solidFill>
                  <a:srgbClr val="FF0000"/>
                </a:solidFill>
              </a:rPr>
              <a:t>Bryant </a:t>
            </a:r>
            <a:r>
              <a:rPr lang="en-AU" sz="2400" i="1" dirty="0">
                <a:solidFill>
                  <a:srgbClr val="FF0000"/>
                </a:solidFill>
              </a:rPr>
              <a:t>J, Ward J,</a:t>
            </a:r>
            <a:r>
              <a:rPr lang="en-AU" sz="2400" i="1" baseline="30000" dirty="0">
                <a:solidFill>
                  <a:srgbClr val="FF0000"/>
                </a:solidFill>
              </a:rPr>
              <a:t> </a:t>
            </a:r>
            <a:r>
              <a:rPr lang="en-AU" sz="2400" i="1" dirty="0">
                <a:solidFill>
                  <a:srgbClr val="FF0000"/>
                </a:solidFill>
              </a:rPr>
              <a:t>et al Drug Alcohol Rev. 2015 Sep 15. </a:t>
            </a:r>
            <a:endParaRPr lang="en-A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18" y="1116531"/>
            <a:ext cx="1982802" cy="29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116478"/>
              </p:ext>
            </p:extLst>
          </p:nvPr>
        </p:nvGraphicFramePr>
        <p:xfrm>
          <a:off x="323850" y="1812925"/>
          <a:ext cx="4337050" cy="446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044"/>
              </p:ext>
            </p:extLst>
          </p:nvPr>
        </p:nvGraphicFramePr>
        <p:xfrm>
          <a:off x="4548188" y="1793875"/>
          <a:ext cx="417671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6292" name="Rectangle 4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AU" sz="1800" dirty="0">
                <a:latin typeface="Optima" pitchFamily="34" charset="0"/>
              </a:rPr>
              <a:t/>
            </a:r>
            <a:br>
              <a:rPr lang="en-AU" sz="1800" dirty="0">
                <a:latin typeface="Optima" pitchFamily="34" charset="0"/>
              </a:rPr>
            </a:br>
            <a:r>
              <a:rPr lang="en-AU" sz="1800" dirty="0">
                <a:latin typeface="Optima" pitchFamily="34" charset="0"/>
              </a:rPr>
              <a:t>Number of notifications of newly diagnosed chlamydia infections in 2013 by Aboriginal and Torres Strait Islander </a:t>
            </a:r>
            <a:r>
              <a:rPr lang="en-AU" sz="1800" dirty="0" smtClean="0">
                <a:latin typeface="Optima" pitchFamily="34" charset="0"/>
              </a:rPr>
              <a:t>status</a:t>
            </a:r>
            <a:r>
              <a:rPr lang="en-AU" sz="1800" baseline="30000" dirty="0">
                <a:latin typeface="Optima" pitchFamily="34" charset="0"/>
              </a:rPr>
              <a:t>1</a:t>
            </a:r>
            <a:r>
              <a:rPr lang="en-AU" sz="1800" dirty="0" smtClean="0">
                <a:latin typeface="Optima" pitchFamily="34" charset="0"/>
              </a:rPr>
              <a:t>, </a:t>
            </a:r>
            <a:r>
              <a:rPr lang="en-AU" sz="1800" dirty="0">
                <a:latin typeface="Optima" pitchFamily="34" charset="0"/>
              </a:rPr>
              <a:t>sex and age group</a:t>
            </a:r>
            <a:br>
              <a:rPr lang="en-AU" sz="1800" dirty="0">
                <a:latin typeface="Optima" pitchFamily="34" charset="0"/>
              </a:rPr>
            </a:br>
            <a:endParaRPr lang="en-AU" sz="1800" dirty="0">
              <a:latin typeface="Optima" pitchFamily="34" charset="0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5594350" y="6365875"/>
            <a:ext cx="3295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AU" sz="1600" b="0" dirty="0">
                <a:solidFill>
                  <a:srgbClr val="141464"/>
                </a:solidFill>
                <a:latin typeface="Optima" pitchFamily="34" charset="0"/>
              </a:rPr>
              <a:t> </a:t>
            </a:r>
            <a:r>
              <a:rPr lang="en-AU" sz="1400" b="0" dirty="0">
                <a:solidFill>
                  <a:srgbClr val="141464"/>
                </a:solidFill>
                <a:latin typeface="Optima" pitchFamily="34" charset="0"/>
              </a:rPr>
              <a:t>Source: State/Territory health authorities</a:t>
            </a:r>
            <a:endParaRPr lang="en-US" sz="1400" b="0" dirty="0">
              <a:solidFill>
                <a:srgbClr val="141464"/>
              </a:solidFill>
              <a:latin typeface="Optima" pitchFamily="34" charset="0"/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1543050" y="1381125"/>
            <a:ext cx="38195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AU" dirty="0">
                <a:solidFill>
                  <a:srgbClr val="0000FF"/>
                </a:solidFill>
                <a:latin typeface="Optima" pitchFamily="34" charset="0"/>
              </a:rPr>
              <a:t>Aboriginal </a:t>
            </a:r>
            <a:r>
              <a:rPr lang="en-AU" dirty="0" smtClean="0">
                <a:solidFill>
                  <a:srgbClr val="0000FF"/>
                </a:solidFill>
                <a:latin typeface="Optima" pitchFamily="34" charset="0"/>
              </a:rPr>
              <a:t>&amp; Torres </a:t>
            </a:r>
            <a:r>
              <a:rPr lang="en-AU" dirty="0">
                <a:solidFill>
                  <a:srgbClr val="0000FF"/>
                </a:solidFill>
                <a:latin typeface="Optima" pitchFamily="34" charset="0"/>
              </a:rPr>
              <a:t>Strait Islander</a:t>
            </a:r>
            <a:endParaRPr lang="en-US" dirty="0">
              <a:solidFill>
                <a:srgbClr val="0000FF"/>
              </a:solidFill>
              <a:latin typeface="Optima" pitchFamily="34" charset="0"/>
            </a:endParaRP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6375400" y="1398588"/>
            <a:ext cx="19960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AU" sz="2000" dirty="0">
                <a:solidFill>
                  <a:srgbClr val="0000FF"/>
                </a:solidFill>
                <a:latin typeface="Optima" pitchFamily="34" charset="0"/>
              </a:rPr>
              <a:t>Non-Indigenous</a:t>
            </a:r>
            <a:endParaRPr lang="en-US" sz="1600" dirty="0">
              <a:solidFill>
                <a:srgbClr val="0000FF"/>
              </a:solidFill>
              <a:latin typeface="Optima" pitchFamily="34" charset="0"/>
            </a:endParaRP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379413" y="6219825"/>
            <a:ext cx="49831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1 Jurisdictions (NT,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QLD, SA</a:t>
            </a:r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,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TAS </a:t>
            </a:r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&amp; WA) in which Aboriginal and Torres Strait Islander status was reported for more than 50% of diagnoses each year in the past 5 years</a:t>
            </a:r>
          </a:p>
        </p:txBody>
      </p:sp>
    </p:spTree>
    <p:extLst>
      <p:ext uri="{BB962C8B-B14F-4D97-AF65-F5344CB8AC3E}">
        <p14:creationId xmlns:p14="http://schemas.microsoft.com/office/powerpoint/2010/main" val="33983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7" y="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GOANNA – meth 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12784"/>
            <a:ext cx="8229600" cy="51302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Methamphetamine use in the last year- </a:t>
            </a:r>
            <a:r>
              <a:rPr lang="en-AU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AU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AU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13% among sexually active ( 17% men 10% women)   </a:t>
            </a:r>
            <a:endParaRPr lang="en-AU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better data to guide community responses</a:t>
            </a:r>
            <a:endParaRPr lang="en-AU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1" y="4957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Queensland 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1" y="1192578"/>
            <a:ext cx="8723586" cy="5260976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 of both 304 community leaders and 963 community members in regional and remote communities in Queensland during 2013/14, raised a </a:t>
            </a:r>
            <a:r>
              <a:rPr lang="en-AU" sz="9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AU" sz="9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diverging </a:t>
            </a:r>
            <a:r>
              <a:rPr lang="en-AU" sz="9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 about the use of amphetamine-type stimulants (ATS), including </a:t>
            </a:r>
            <a:r>
              <a:rPr lang="en-AU" sz="9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ice. </a:t>
            </a:r>
          </a:p>
          <a:p>
            <a:r>
              <a:rPr lang="en-AU" sz="9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AU" sz="9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reports </a:t>
            </a:r>
            <a:r>
              <a:rPr lang="en-AU" sz="9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AU" sz="9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preceding 15 years in </a:t>
            </a:r>
            <a:r>
              <a:rPr lang="en-AU" sz="9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FNQ.</a:t>
            </a:r>
            <a:endParaRPr lang="en-AU" sz="9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96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“They </a:t>
            </a:r>
            <a:r>
              <a:rPr lang="en-AU" sz="96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being introduced to ecstasy, ice, when they go in to [nearby town]. Utensils were found in the school ground last year, needles. They are opened up to another world of </a:t>
            </a:r>
            <a:r>
              <a:rPr lang="en-AU" sz="96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drugs”</a:t>
            </a:r>
            <a:endParaRPr lang="en-AU" sz="9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9600" b="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96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“People </a:t>
            </a:r>
            <a:r>
              <a:rPr lang="en-AU" sz="96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wanting education about ice. They know nothing about it. They put it on top of bongs. We have ice users in [nearby regional town</a:t>
            </a:r>
            <a:r>
              <a:rPr lang="en-AU" sz="96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]”</a:t>
            </a:r>
            <a:endParaRPr lang="en-AU" sz="9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9600" b="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96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</a:t>
            </a:r>
            <a:r>
              <a:rPr lang="en-AU" sz="96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rumour that ice is in the community.”</a:t>
            </a:r>
            <a:endParaRPr lang="en-AU" sz="9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i="1" dirty="0" smtClean="0">
              <a:solidFill>
                <a:srgbClr val="0000FF"/>
              </a:solidFill>
            </a:endParaRPr>
          </a:p>
          <a:p>
            <a:r>
              <a:rPr lang="en-AU" sz="4800" i="1" dirty="0" smtClean="0">
                <a:solidFill>
                  <a:srgbClr val="0000FF"/>
                </a:solidFill>
              </a:rPr>
              <a:t>Ref: Clough A, </a:t>
            </a:r>
            <a:r>
              <a:rPr lang="en-AU" sz="4800" i="1" dirty="0" err="1" smtClean="0">
                <a:solidFill>
                  <a:srgbClr val="0000FF"/>
                </a:solidFill>
              </a:rPr>
              <a:t>Fitts</a:t>
            </a:r>
            <a:r>
              <a:rPr lang="en-AU" sz="4800" i="1" dirty="0" smtClean="0">
                <a:solidFill>
                  <a:srgbClr val="0000FF"/>
                </a:solidFill>
              </a:rPr>
              <a:t> M, Robertson J. Med </a:t>
            </a:r>
            <a:r>
              <a:rPr lang="en-AU" sz="4800" i="1" dirty="0">
                <a:solidFill>
                  <a:srgbClr val="0000FF"/>
                </a:solidFill>
              </a:rPr>
              <a:t>J </a:t>
            </a:r>
            <a:r>
              <a:rPr lang="en-AU" sz="4800" i="1" dirty="0" err="1">
                <a:solidFill>
                  <a:srgbClr val="0000FF"/>
                </a:solidFill>
              </a:rPr>
              <a:t>Aust</a:t>
            </a:r>
            <a:r>
              <a:rPr lang="en-AU" sz="4800" i="1" dirty="0">
                <a:solidFill>
                  <a:srgbClr val="0000FF"/>
                </a:solidFill>
              </a:rPr>
              <a:t> 2015; 203 (1): 19.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05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88555" y="3498483"/>
            <a:ext cx="6574421" cy="33248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8555" y="1169684"/>
            <a:ext cx="6574421" cy="21677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7241" y="1196121"/>
            <a:ext cx="1909822" cy="1940618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AU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Methods – gathering data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6365" y="1209068"/>
            <a:ext cx="6298799" cy="549404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</a:rPr>
              <a:t>80 recent meth </a:t>
            </a:r>
            <a:r>
              <a:rPr lang="en-AU" sz="2400" dirty="0">
                <a:solidFill>
                  <a:srgbClr val="0000FF"/>
                </a:solidFill>
              </a:rPr>
              <a:t>users </a:t>
            </a:r>
            <a:r>
              <a:rPr lang="en-AU" sz="2400" dirty="0" smtClean="0">
                <a:solidFill>
                  <a:srgbClr val="0000FF"/>
                </a:solidFill>
              </a:rPr>
              <a:t>(</a:t>
            </a:r>
            <a:r>
              <a:rPr lang="en-AU" sz="2400" dirty="0">
                <a:solidFill>
                  <a:srgbClr val="0000FF"/>
                </a:solidFill>
              </a:rPr>
              <a:t>past </a:t>
            </a:r>
            <a:r>
              <a:rPr lang="en-AU" sz="2400" dirty="0" smtClean="0">
                <a:solidFill>
                  <a:srgbClr val="0000FF"/>
                </a:solidFill>
              </a:rPr>
              <a:t>12mo.) in each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</a:rPr>
              <a:t>Age 16+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</a:rPr>
              <a:t>Used meth at least twice last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</a:rPr>
              <a:t>n=720 collected on electronic tablets </a:t>
            </a:r>
            <a:endParaRPr lang="en-AU" sz="2400" dirty="0">
              <a:solidFill>
                <a:srgbClr val="0000FF"/>
              </a:solidFill>
            </a:endParaRPr>
          </a:p>
          <a:p>
            <a:pPr defTabSz="714375">
              <a:lnSpc>
                <a:spcPct val="114000"/>
              </a:lnSpc>
              <a:tabLst>
                <a:tab pos="714375" algn="l"/>
              </a:tabLst>
            </a:pPr>
            <a:endParaRPr lang="en-AU" sz="2400" dirty="0" smtClean="0">
              <a:solidFill>
                <a:srgbClr val="0000FF"/>
              </a:solidFill>
            </a:endParaRPr>
          </a:p>
          <a:p>
            <a:pPr defTabSz="714375">
              <a:lnSpc>
                <a:spcPct val="114000"/>
              </a:lnSpc>
              <a:tabLst>
                <a:tab pos="714375" algn="l"/>
              </a:tabLst>
            </a:pPr>
            <a:r>
              <a:rPr lang="en-AU" sz="2400" dirty="0" smtClean="0">
                <a:solidFill>
                  <a:srgbClr val="0000FF"/>
                </a:solidFill>
              </a:rPr>
              <a:t>(</a:t>
            </a:r>
            <a:r>
              <a:rPr lang="en-AU" sz="2400" dirty="0" err="1" smtClean="0">
                <a:solidFill>
                  <a:srgbClr val="0000FF"/>
                </a:solidFill>
              </a:rPr>
              <a:t>i</a:t>
            </a:r>
            <a:r>
              <a:rPr lang="en-AU" sz="2400" dirty="0" smtClean="0">
                <a:solidFill>
                  <a:srgbClr val="0000FF"/>
                </a:solidFill>
              </a:rPr>
              <a:t>)  Aboriginal </a:t>
            </a:r>
            <a:r>
              <a:rPr lang="en-AU" sz="2400" dirty="0">
                <a:solidFill>
                  <a:srgbClr val="0000FF"/>
                </a:solidFill>
              </a:rPr>
              <a:t>community members affected by and/or concerned about MA use in their community; </a:t>
            </a:r>
            <a:endParaRPr lang="en-AU" sz="2400" dirty="0" smtClean="0">
              <a:solidFill>
                <a:srgbClr val="0000FF"/>
              </a:solidFill>
            </a:endParaRPr>
          </a:p>
          <a:p>
            <a:pPr marL="514350" indent="-514350" defTabSz="179388">
              <a:lnSpc>
                <a:spcPct val="114000"/>
              </a:lnSpc>
              <a:buAutoNum type="romanLcParenBoth" startAt="2"/>
              <a:tabLst>
                <a:tab pos="804863" algn="l"/>
              </a:tabLst>
            </a:pPr>
            <a:r>
              <a:rPr lang="en-AU" sz="2400" dirty="0" smtClean="0">
                <a:solidFill>
                  <a:srgbClr val="0000FF"/>
                </a:solidFill>
              </a:rPr>
              <a:t>Service </a:t>
            </a:r>
            <a:r>
              <a:rPr lang="en-AU" sz="2400" dirty="0">
                <a:solidFill>
                  <a:srgbClr val="0000FF"/>
                </a:solidFill>
              </a:rPr>
              <a:t>providers and </a:t>
            </a:r>
            <a:r>
              <a:rPr lang="en-AU" sz="2400" dirty="0" smtClean="0">
                <a:solidFill>
                  <a:srgbClr val="0000FF"/>
                </a:solidFill>
              </a:rPr>
              <a:t>other stakeholders</a:t>
            </a:r>
          </a:p>
          <a:p>
            <a:pPr marL="514350" indent="-514350" defTabSz="179388">
              <a:lnSpc>
                <a:spcPct val="114000"/>
              </a:lnSpc>
              <a:buAutoNum type="romanLcParenBoth" startAt="2"/>
              <a:tabLst>
                <a:tab pos="804863" algn="l"/>
              </a:tabLst>
            </a:pPr>
            <a:r>
              <a:rPr lang="en-AU" sz="2400" dirty="0" smtClean="0">
                <a:solidFill>
                  <a:srgbClr val="0000FF"/>
                </a:solidFill>
              </a:rPr>
              <a:t>MA </a:t>
            </a:r>
            <a:r>
              <a:rPr lang="en-AU" sz="2400" dirty="0">
                <a:solidFill>
                  <a:srgbClr val="0000FF"/>
                </a:solidFill>
              </a:rPr>
              <a:t>users</a:t>
            </a:r>
            <a:r>
              <a:rPr lang="en-AU" sz="2400" dirty="0" smtClean="0">
                <a:solidFill>
                  <a:srgbClr val="0000FF"/>
                </a:solidFill>
              </a:rPr>
              <a:t>.</a:t>
            </a:r>
            <a:endParaRPr lang="en-AU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435" y="1298096"/>
            <a:ext cx="1539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400" b="1" dirty="0" smtClean="0">
                <a:solidFill>
                  <a:srgbClr val="0000FF"/>
                </a:solidFill>
              </a:rPr>
              <a:t>PHASE 1/2</a:t>
            </a:r>
          </a:p>
          <a:p>
            <a:pPr algn="ctr" defTabSz="914400"/>
            <a:r>
              <a:rPr lang="en-AU" sz="2400" dirty="0">
                <a:solidFill>
                  <a:srgbClr val="0000FF"/>
                </a:solidFill>
              </a:rPr>
              <a:t>Cross-sectional survey: </a:t>
            </a:r>
          </a:p>
          <a:p>
            <a:pPr algn="ctr" defTabSz="914400"/>
            <a:endParaRPr lang="en-AU" sz="24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7241" y="3337437"/>
            <a:ext cx="1909822" cy="3352730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AU" sz="2400" b="1" dirty="0">
                <a:solidFill>
                  <a:srgbClr val="0000FF"/>
                </a:solidFill>
              </a:rPr>
              <a:t>PHASE </a:t>
            </a:r>
            <a:r>
              <a:rPr lang="en-AU" sz="2400" b="1" dirty="0" smtClean="0">
                <a:solidFill>
                  <a:srgbClr val="0000FF"/>
                </a:solidFill>
              </a:rPr>
              <a:t>1/2</a:t>
            </a:r>
          </a:p>
          <a:p>
            <a:pPr algn="ctr" defTabSz="914400"/>
            <a:r>
              <a:rPr lang="en-AU" sz="2400" dirty="0">
                <a:solidFill>
                  <a:srgbClr val="0000FF"/>
                </a:solidFill>
              </a:rPr>
              <a:t>Focus groups with 3 different groups</a:t>
            </a:r>
            <a:endParaRPr lang="en-AU" sz="2400" b="1" dirty="0" smtClean="0">
              <a:solidFill>
                <a:srgbClr val="0000FF"/>
              </a:solidFill>
            </a:endParaRPr>
          </a:p>
          <a:p>
            <a:pPr algn="ctr" defTabSz="914400"/>
            <a:endParaRPr lang="en-A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Methods – community and clinical interventions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266" y="1211263"/>
            <a:ext cx="2393790" cy="3144461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0000FF"/>
                </a:solidFill>
              </a:rPr>
              <a:t>PHASE </a:t>
            </a:r>
            <a:r>
              <a:rPr lang="en-AU" sz="2400" b="1" dirty="0" smtClean="0">
                <a:solidFill>
                  <a:srgbClr val="0000FF"/>
                </a:solidFill>
              </a:rPr>
              <a:t>3</a:t>
            </a:r>
          </a:p>
          <a:p>
            <a:pPr algn="ctr"/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‘Communities that Care’ </a:t>
            </a:r>
          </a:p>
          <a:p>
            <a:pPr algn="ctr"/>
            <a:endParaRPr lang="en-AU" sz="2400" b="1" dirty="0"/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4079717" y="3244334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AU" b="1" dirty="0">
                <a:solidFill>
                  <a:prstClr val="black"/>
                </a:solidFill>
              </a:rPr>
              <a:t>PHASE 2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00037" y="4655917"/>
            <a:ext cx="2231019" cy="2052798"/>
          </a:xfrm>
          <a:prstGeom prst="roundRect">
            <a:avLst/>
          </a:prstGeom>
          <a:solidFill>
            <a:srgbClr val="92D050"/>
          </a:solidFill>
          <a:ln w="571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AU" sz="2400" b="1" dirty="0" smtClean="0">
                <a:solidFill>
                  <a:srgbClr val="0000FF"/>
                </a:solidFill>
              </a:rPr>
              <a:t>PHASE 4</a:t>
            </a:r>
          </a:p>
          <a:p>
            <a:pPr algn="ctr"/>
            <a:r>
              <a:rPr lang="en-AU" sz="2400" dirty="0" smtClean="0">
                <a:solidFill>
                  <a:srgbClr val="0000FF"/>
                </a:solidFill>
              </a:rPr>
              <a:t>Trial of a web-based tool for use in PHC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2240" y="4712007"/>
            <a:ext cx="6324493" cy="19406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web-based therapeutic intervention (WBTI)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 techniques. </a:t>
            </a:r>
            <a:endParaRPr lang="en-AU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wait-list control,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randomised trial 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AU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82240" y="1211264"/>
            <a:ext cx="6461760" cy="31444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coalition. </a:t>
            </a:r>
          </a:p>
          <a:p>
            <a:pPr defTabSz="9144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 data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risk and protective factors. </a:t>
            </a:r>
          </a:p>
          <a:p>
            <a:pPr defTabSz="9144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720725" algn="l"/>
              </a:tabLst>
            </a:pP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research team partner to implement evidence-based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and strategies to address </a:t>
            </a: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action </a:t>
            </a:r>
            <a:r>
              <a:rPr lang="en-A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areas. </a:t>
            </a:r>
            <a:endParaRPr lang="en-AU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720725" algn="l"/>
              </a:tabLst>
            </a:pPr>
            <a:r>
              <a:rPr lang="en-A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252538" indent="-457200" defTabSz="9144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45" y="87300"/>
            <a:ext cx="8229600" cy="1143000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Fentanyl</a:t>
            </a:r>
            <a:r>
              <a:rPr lang="en-A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128" y="110528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FF"/>
                </a:solidFill>
              </a:rPr>
              <a:t>Fentanyl ( the patches) is </a:t>
            </a:r>
            <a:r>
              <a:rPr lang="en-AU" sz="2400" dirty="0">
                <a:solidFill>
                  <a:srgbClr val="0000FF"/>
                </a:solidFill>
              </a:rPr>
              <a:t>a potent, synthetic opioid analgesic with a rapid onset and short duration of action.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3" y="2248283"/>
            <a:ext cx="3392904" cy="437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16" y="2175309"/>
            <a:ext cx="5298108" cy="43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22408"/>
            <a:ext cx="8455794" cy="55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60339"/>
            <a:ext cx="8191500" cy="928402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Lessons from Canada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7171" name="AutoShape 3" descr="data:image/jpeg;base64,/9j/4AAQSkZJRgABAQAAAQABAAD/2wCEAAkGBhQRERUQEhQWFRUWGBgXFxcYFhYbHxkcGRoWGRwaHRgeHyYeFxslGRcYIC8gJScpLCwsGR8xNTAqNScrLCsBCQoKDgwOGg8PGi0kHyUzMS4rLC0rKjExKSw0LjIqMiwvNDQ0NS0sNCw1NTAsLCwvLDQrLC0pLCwyNDIsKjQ0LP/AABEIALgBEgMBIgACEQEDEQH/xAAbAAACAwEBAQAAAAAAAAAAAAAEBQADBgIBB//EAE0QAAIBAgQCBwIJCAgFAwUAAAECEQMhAAQSMQVBBhMiMlFhcRSBI0JSdJGUobPSFjM1U1RysbIHFWKCwdHT8JKVosLxJGPhNENEc5P/xAAbAQABBQEBAAAAAAAAAAAAAAAFAAIDBAYHAf/EADwRAAEDAgQCBwYDCAIDAAAAAAECAxEABBIhMUEFURMiYXGBkfAGMqGxwdEUFVIjM0JTcpLh8RY0JEOT/9oADAMBAAIRAxEAPwDecGopmq+ZSpWzQqLXrABcxWRdCvpAUI4AiQNgb898C9J8lToStPNZ0VApIRczWqBjyDKHNRdu8IF+e2A8pVZK+YqU20OMzmADANi9wQdxYH3DFwBuSSzEyzGJYnmYt9FhYCAMEGrMqhU5RWQvvaJLIW0EysKI3AgHIzrNKs1n1pp1jZrOBdQX/wCozMgnlp1T9mKjxZf2jOntBfz2ZvqLAMDquupSJ8Y8RLoZJqp7FM1OrhzHxdwI+U0T2R4HylYnBMtJIQAhpbtMCGBY9oTIM1HsflHFvo2yqAE+VZ0Xl2hoOOLdAOhxGDXuSzIrFgmazZKhCf8A1OYFnXUu7Xt/iMF+yP8AtGa+tV/xYryPD6KEtSVAbqSsXvMEjeD47YMxKGURmkeVU3OJ3WLqPLjtUaH9kf8AaM19ar/ixPZH/aM19ar/AIsEYmPegb/SPKo/zS9/nL/uND+yP+0Zr61X/FieyP8AtGa+tV/xYIxMLoG/0jypfml7/OX/AHGh/ZH/AGjNfWq/4sT2R/2jNfWq/wCLBGJhdA3+keVL80vf5y/7jQ/sj/tGa+tV/wAWJ7I/7RmvrVf8WCMTC6Bv9I8qX5pe/wA5f9xof2R/2jNfWq/4sT2R/wBozX1qv+LBGJhdA3+keVL80vf5y/7jQ/sj/tGa+tV/xYpzEpGrM5qTYD2qvJNhAGqTuMdcRzEDQveYgbkQCwF2ElZ2Bg39DHWTNMam7SlQAwcnsg3sSY0kg3Bi3lGBHELtu0ScLeI84EA8j860/A7S84iodJdKQNYxKxKTnmnY55dmfLMdBVedFXNEbBmzeYXbe0zzgW3BmIv3SR5KvXzSkDVHtdc2MjfVvYz/AI4YZeuKih1mDtII8tjcbYByZVizspdTV7ekg60EAKpMCIhSPJ7yZwM4beO3VwpK0iACYw593rlWi43ZIsbNCm3l4lKSnGXDGepOcRltz5U2yHRGvWpip7ZmaYYSo67MM0cmJ60ATvEeE8xh8vRGnF6+bPn7Zmfx4P4NxMZinrC6SCVKzMEeextB9+DsXFkk5iKIWyEpbGBRUCBmSTPbnz7KR/kjT/XZv65mfx4n5I0/12b+uZn8eGWb4rRpGKtWmh06od1XszGq52kxOOf64oainXUtQUMV6xJCmIYiZAOpb+Y8cMqxS/8AJGn+uzf1zM/jxPyRp/rs39czP48Nfb6dz1iWcUz2ls5IATfvEkDTvcY5biVIAk1EhQxY61sEOlib2CsCD4GxwqVLPyRp/rs39czP48T8kaf67N/XMz+PDY5xJ061nVojUJ1ademPlaO1G8X2xdhUqz2Z6GqywuZzqH5Qzdc/YzEYzGb4VVo1DSfM5okQQRmcwAynYgazHMETuPTGj4/m8xl6q1UqqUchBTZJghWYm0E90mZG4EG2FOfzWYzCLXemvV09R6xViR3W3csVmGJ0x2Jnxt26YIUoApOWcVn+LOlxCmmVKS6kYhhxZjtjLPac6xuV6Rl4+GzQBNOYztYlVdKbl2GoaVU1UU+pOwx5T6UqdPw2cgtpk5qvAl6Sqx7VlZaoYHy0m+NQKY8B9GPdOCX4dPIeQrFfnLs+8v8A+iqyn5Vro1itnDv2RnKpJuhFg+5puHjlBG4w/em2guM1mo06gfaq0REzOvbBFTLgiF7J5FY/8HFvBe3XFOooOmnUbaVJUAAibTJJ0m4I5xOGLbQ2kqUAfAVYtru5vX0MtOrTJz66jlr8P91sejFdqmSy1RyWZqFFmY7kmmpJPmTiYr6H/o/J/NqH3aYmAtdNrI8G4ea+brrKQmaquyvfWvWMGAWIaB9BZDhnx7gPsyGtTeUESrkyNTBRpeDIkjveurCbh3EDRzeYdNLVPaMwgQySwZwYAEtPZU2B+3H0Dh1Z6tIGtS6tjIZCQ3MjcciIMeeLZWtvCoHYVnWrW1vA80tGYWqSQdZ1B7oyB2pZ0PyhWk1U/wD3WLARsq9lTPPUAGnwYepbZjh9OoQz00cjYsqkj0JFsSrxGkuvVUQdWAakuo0AiQWv2QQJk48zPE6VPV1lWmmgKzanVdKsSqkybAsCATuQRispRUoqNHGGUsNJaToABQnEujtKtBvTYAAMmkGByIIKkeEi3KL4zHFOHHL1RT1l1ZdQJABsYIJFjuOQ9+NeOM0CCwrUoUAsesSAGJUEmbAsCB4kEYVdL8qzLSZKZbSxLMqywBUiIHaIJIJie6LcxYt3lIWBOVCOM8OauLdxYR14yIGeW2WvKs5iY8VgRIuDj3ByuWaVMTExMKvKmJiYmFSqYmEOczNWpUamDoUTIJ0gKs9tniYNoAIsfXFPD21rVQVwu0aWqEDQSWIJ0zPPSbDFP8VK8ISd88hJGwmtEeBFFv0y3Uz1SUgKVhSoxiUUggc4mfEin6ZpSxUG49eW8HYwbGNsc0s4GJW4uQJG8bwf8N4vtBwr4fQFKm9YgPUXVe4NhIkm4MEmTJAMSYwVSy5ZAUcaGIcahJBJDTqFyRtebGDhhfeUlKmwDOZE/wAJ3G0+MedMNjaNuOIeWpIAKUqjLpBqCIxAHaQCPCvWrIKjTFRX0oYKtpMkaSs7E3sCbNiviWWCFGftoG2aNQsxIDATECbm+gAmCTi1cgQ4YMoKhgtiZDNJ1X7W52iZneIGzVNqj7h9HegEgapEBA8kwDIJJIO3LAK6YuEPF49VKsldbXOByjKDrl8K2PDbyydt02oPSLRmg9GchAUdjOcpMCVct6a5rUlMimLiAIEwJAJC84WSB5RivL6QlMKwCEouttgpIGo7cjP+WKs9UqGkvYILBTU0sBpjSzC5vI1Df3+JNEjSNO0CNxaLWN8L2dR1HDIn4/65VH7bPBLrEglIkkHJJ0y7+fIds1rODVMtl6R05hXVnku1Sn3iqiBEAWUGPXBeX6QUKlQUkqBmMxAJBgSYeNJMTaeR8MYnqxOqBO0xePCcN+jpyiBatSqq11LBg9bTBMiyFgNOkiDG0HfBR+36MYiZmmcK4yb1YZbbSgJGee2mQgU14v0YXMO7s7DWtBSBa1Gt11mBBBJMSCCNxfCHM9HstqFAZhKdIZgrSpBFBFZqQ+D1z2lFKYSLSBPZVRrcvxWjUOmnVpud4V1J+gHCLNdBUqMWatVUdZUdQgpiOselVYEsrEsKtIMGXSQIHKTRrUUlzvRzKMrIc6UHXEVCoSTnVp1KjVDIIFTQ2rSBvTSCCMcVejGVdyaebWcy9ZzTamHWqyVmzFUCnIJj4NWANxSWZlpd1P6PMrUVgWqsHJdvhJmoVrqagkHS813bswAyqQBFyE6D0VZKitU10zqpnWYUmo1RuyIDBtWlpnsgAQb4VKlmR6CK6UKwzdSppNOtTqAJDsKeWRXMyWlMuNiCRVcTBxtcB8G4d7Pl6WX1auqpomqI1aVAmOUxMYMwqVUZzIpWXRUUMu8HkfEHcHzF8digoXQFGmNOmBERERtEWjFmK8yG0N1enXB06piYtMXifDCryBrXz1E0l0GyPUQTvCOyCTzMKMdYj0XR2WqumoSzsLQdbM0rBPZmYvyvfExo2zKBXGr1GC4cERmctMpyqHFNHOVaCsaSUwQuiSol1mbuII7OkTv2diQCbscV+63of4Ya40lwdan2V89aKJaMTHwPodxNbDoh+j8p82ofdpiYnRD9H5T5vQ+7THuM9XY6H6JoNOYMX9qzIny6w29MPsIuifdzHzvM/eHD3CpVjOL9GcvSqVMxmcw2jMMWrIyqVqLRBrIhAWQtOnSM7yoI54XPwDLmo1H26qa9akcoSaeoaQBS0k6YV9WXcglu8ahUCca7j3R9c2EDMVAFVWgXZKtJ6bAH4p7QIa/diL4EToPl1nRrp3kaCq6DqzDDSNMLBzDx6L4XVKkeV6M5XNK6Lm2qJnHbMVAiqBUNJijlWIMKHalK3gopEamJ2+UolKaIzF2VQC5ABYgAFiBYEm/vwn4X0QpZaqj0Sy00FTTTJZoNQURZmJIUCj3b3cmdhhzmcytNSzbD6STYADmSbAYWlKsn0i4X1FQOvcqsbfJcgsY/stDHyM+IhZjVZjI9eD1w3BCr8ieYP6znq5cvE4PMcVNMmnoLOhKue6upTBgwSZIkQD9NsWbHirKwpCjGHfmP8ViOM+z1w9chdm2VY9QNjzOwB+ffTLEwnHSikEDuHTxBVhETJkgSPS/lhimeQv1YPa0hogix9Rv5bjBhDza/dUDWTuOHXdsYeaUnXUHQb93bpnVzuACSYAuSeWElTi1WWZNJWeyrKZIAHOREmTcWkemO+N1CGUM3wbCwHNhyPNpBsP7Jthe2YmNM32JRu15KLA+ZJAEj0wIv7t4OdG0IjU+soroHsvwHhy7U3l+oLx5JQJkZ8h1sUjKMok6HJic0+YUimTSZTJBB7SmdJndZI+y4OxR5VSHCBahCupLrTYwDpRlKlC3cL3YcrRYApHemQ6kzIBg6pEyQZAA2iyiCZJjZvU44ulSgLF4AuIVmiA1+yTJ+g4ZjaukYnFwpO4J+H+qkdZvOBPFm3YxNOggJUEz2hZAM7kDHABz5V7Vo0ndNEkgjV3rALHaB5nSqXuQT4Yqr0lQsjH4PsuEI7xnuCd5YSf3vEySuH5l21dYI0xMwIN5G9wBpM89WJUzjdsgJpQ7ljfsq0ABYkzAvzFjthqWGGbOC4QFHJWc55RlsQO7cbUKXeXlzxUlLCSpAzQCIkGcRJ3BOe40O9A1BaSSWVY1EHtNTDBgjKysh70zYySAYJwR7M6yq9YwMkFKgMhjJBDHs3J7ai+8jbFjZXrXJXs6dyQTLFe6VkAwrb73gHfFSUFZV7IZ2OkFizWUkagSdWjSCQJHeA5ziB7Ct1cKT1ZKpBI2gxpI0MGfkLlspbVszibc/aYQjCpKVA5yJEEpOoBEDsyJ6r8PKozFKYUKS0PUGoRdTCiRyvPoNsMVNvDCnJAMNSUlbTB1C0ySVgGxMAEgsInHqZ/SiuahJ7OpGURcgGCAIEmxJI2BucWLO6DJIdXiJIHVTGHLePQiqPFOGLvEpVbtFtKQT13Ccef8ADJI27JkdlNsTFVHNK8hTtHIixmCJFwYNxaxxbg+lQUJBkVh1tqbVhWCDyOVcvTB3HmPI+I8D545qZZW78v8Avkv/ADE3xZiYRSDmRTkvOIGFKiByBNFcK4o+WsgDU5k07CCdyh+KTvBsT4EknXcN4rTrrKG4jUpsyz4j6b7GLE4w+OqFZqdRKqRqQmx+MCCCpIuAd+cEAwYjFK4tAuVJ1+daXhHtA5blLL5lGk7p+47PKvoWJjBZTiVam5qh2JZmZkLMUOpidImdMAwGAGwkEWxs+HcRSvTFRNrgg7qRup8xgc6wtqMVbSw4pb32INHMbHlzHZ6NFYmJiYgonWc6Y5Xs064+I2hv3ahAHqdYT3FsZ7Gk6ZvFKkPGqB9CVG/7cZvBixJ6Pxrm/tSlIvARqUifMj5VMcV+63of4Y7xxX7reh/hi8ay41rYdEP0flPm9D7tMe486Ifo/KfN6H3aY9xma7gazvC+l1HLHMUn1FvaswTBQQDUMd9lm3hONfw/iNOugq0m1KZvcbWIINwcZXg3SJKHtKFKjN7VmDChYMuYOokDy8bbY9o9IswayBQkO4Xq4AABliddjqgG+xMALJxOGVKTiA8aFr4iy0+GluAkmAkDMHtzPyFbLExMV5iuqKXYwAJJ/wDjc+mIKKVK9dUUsxgD/wAAAbkk2AFzhJxHiaUl9ozLBFHcQkSLE7fHqFQbCYEhZuWuzWZCg5iuQioCwU7IADLGN3idthYcy2SFF+J1m1q6U6dRVdKjVk6vq3ckBAOrqO6GmwcNqSQykwpYJdXXSylJ6o1POpEpinXSLijNk+tyx1o4k1abA6acElwQZNrSNpnljBqgAgWHl5423TZqaZUUdIl2XQIEDQwct5WBHqw88YvFW39ytTwdP7NSiN9aFo8Mpp3UA8ec+Znc+ZvjtqJUE07NpYc57QAnVMhrABptjqtmAlzjoVJuEqf/AMqv4cEG+mkLTJ86lu/y7Cph8oE6glI5fYd8Udw/iZGim4MWUOzAknlq8J2F2vAuTOKeklMShJXZgF0yx2Mg6W8rWHjicMCNU7cEEQngSZmf7UWHq3OME8RoAFVZg2wUFNRAYgDVuriRsYJ0yDK4JNcULqTbr946agd2WY7/ADrnPEfZxnht8i9th+zT74OEnT3gFZGZ01/TnEKMrVUAIJtaS4fxN21MfHfwtth7k8kKmXoBieyKdS3MxMHyMmcAex0GWWfqnuOyx7PLutqFO1yBEeOG1PNgABEZkAABXTEAQNIntDzsPCcA3m3XVYWUKka76dta53ilv0CTcOpg9ydYgQSc9eXdlVdegGqVEbZ6ai3h21PvuL+EeGK2rBFak6KSZKqqGHkT3RMHULnbY25eZ3PU3C6CrtIAioFZdXpLC4EiD5iBixs2VWD2mVZdgJC2ntRfzsNrwBgtaNNXdmlD/VwGMUgb6f7HbWG4i/c8N4mty0hzpRJRBOgjFkNAeR7DzoATqVSW6o6Q76iAzhXUiQbydImYlI5jBz5inTq9tgg0aVB+NJuF8I0jb5Q8BPuVrKQ1EglirMQxQhtW/dJAUk8wJnmZwM7LoHWEq9NBq1pqkGAZW4cEjlJB8Dh6V/ikv26khCiZzyKhrvPKZ7dqYtv8A7Z3qVlxsApMSoIJykRGpMRrlvkKI4PTK6lg6ezB+KYkal5doQ1vG98WUOEIrh5Y6e4snSl2IhdraiBOwgCIxVVr1lYBSrllLRpgAKVEr2hPeFi173G2Paeaqk9WYVjedDAgCJgSyvuL6oE7HbApy0uy+pEgKVEgKGeXKZ7T47VomeJcOTaIehRbTJSooUYgkaxA5CezeuePOqU+uLaSoa4WWMg2EEGdzvFpO0iBSNDZcalcXMwu/f8AGSCTN9Ue/FlRSoYMDVpMIYMdRvINiO0pBuvrA5YW5parVFq0KjBlWOodlOpd7HUQ0lRLTqsRqANnqbvLAgaBMwf4c/W9RNPcL40gkQSuJSYx9U8pMeGx8muWzWqAylXgyCrAW3gkQdxt44IwnyPFOvqHSyK4UKUa5BuzFYILjaQQpteIjDBmqLuoYDcqTMeOiPsBJ8MaG04wypCUvqAXvkY+30rDcV9lblt1arNsqbGmYJ0k5awNBvRGJgdOIIWCgntWU6WgwCbNEGwPPBGDaFpWJSZ7qyLrLjJhxJSdcwRlzrxlkR44KpcfzFFAFNIqgsvVRYfukAeoX3csDYmGuNJcHWFWbO/fs1SyqJie2K+gZfMrUUOjKynYqQQfeLYsxjejXElo1XRzC1SmkwY13Ug+BI0AE+ETtjZYBOtltRSa6tYXiLxhLyd9RMweVI+mFP8A9OG+RUpn6W0e6A8+7GXxuuJ5IVqL0iY1KQD4Hk3qDB92MHSckXEHYjwIsR7iCPdghYKyKax/tYwQ429sRHln9a6xxX7reh/hjvHFfut6H+GCJrGDWth0Q/R+U+b0Pu0x7jzoh+j8p83ofdpj3GZruBrE0PzuZ+c1/wCc4uaRpZYlWRwCYBKMrAE8gdMYpofncz85r/znBGD7IBaAPKuRcRcU3xBxadQskeBrY8K48lcNYoyCWU3t4gjvCx8/EDHFNjWIqt3d6a+uznxaNvD1xkRmmonrkMMgY7SCIupEiQYBiRcDww4zlWvlVFYCm9Mor1aQLKUYxrenv8HJkg7XM3OM3xe2cQiGzl8YroXBuLC8ZK3BCk+9Ay76U52vVz9XRTQ9SLDWewClRRU62npbU2mwovpMEEXLGlsMrlVpItNBCqAFEkwBsJN4GF/CONUKzHq4Wo12VgFcwI/vwOYJAw1xklrxAAaVoG1pWnEkyDuKy/T4fBUjIkVNuZGlwY8hIJxjsaXp4z9bSBWKYDaW8XO6nwhQCLXv4YwVajmesqEE9WWXSAUDRpIMEggdvSTPIWnBC3T1BnWr4Yejt5iZJ02ppVpzB3jlqKzPmP8AI7nnBFdHMVOqNLq0CX7LAxFyRq1lpJI9LnwGFTZXNgfnJJ12GkAGITflN/K1jc47rU80A2kySd5TkWIKggQphFIJJgmLiSSZfWyIQR69b1Vv+FWt+sLuELMZxJjymAe0QeZpoKIkwCqxAUsWtbe5HK0eO5tDPI1tZ0uzK8QrgiXAk6TIILAybi4v8rGcbLZiZ1ncwsrABNMgG14+EE+mOcrRzPwQqEED852h2idisC2mAdxed7HFdwqUrGFQdoyjuqwuxZXbi2WgqA/X1p7yZnn2bcq2nsTDaq5PLUKce8BQY9+KMtUatJ1GmFIUhdJOrSpMlgRAJjblM4pyXF21KlQAgnTrm8naViLmBIO5FvBrTohZ0gCSSY5k7n1xAeJ3jSFIUsyYgz61rNvezVh0yVllIwzlGRns0MULqqL3k1xsyFRPqrEafcTgeplnqOIV6Ugy4KyYiA2ljK+Rv4c8NcZ+r0Ul2frJlnfq6ia0l2qMZTUJEOLTGpA3MjD1cYfdaLThEc4z+3wqqz7MWVtcC4ZCgeQVkPr8aM4XlySrlNGlWUzuxmI2HZF7WExAgAkmrkSaoeez2Swi5KFit/Uif3R4nCnMdD1ZSoqupPx92/MmleTBks7sIuXbmZwNxPgOhhUeu8GsKxIQdlhI7J1DT2dCjvHsCxxXXcLfdxhWZEQBtERRBuyZtrcNFPVBxSVbzimew03yFI6wCCBT6wQQYEtCR4xTU+5vPF+ZXTUWodiAnoSZmOc2HlA5FjjNf1dThOrdKsMAQlI6Y0FBKaoZ2c02Mm5RDHZw54VSWEXrEfq0VVVQVCwCurTqNyLTyv4nBezZffu0PyBEDPkBGhzzzz51muL3FlZ8OdtIJxSRh0xE4tQMIiRlMxGWdGZukWAiDBBKkwGF7EwfXbcDA1ehCBTAZ6g7s9ks4PZ2Mqt5t3ZwdVqaVLGYAJsJ28ueAq7mUZ2p0+anUS0c/ARG+638rnOILZZlZPXUkpGp+An5VjOBNXd2UMpH7FCwtXuiDpqSNtpr3iHAKdYipLLVCgLUDNIjVBIBAN2J5TttbHpzLq2guLdkdYsdYfHWIWTyUXgX5wVRz6MdIaG5KeyTzkKbkRzxZX06Tr06eeqI982xhWnOhXDyMQ5GR5V1+4aNyzNs7gOoUmCPGciOdBdaz1U1IV0q5OxGrsAENzsXiQDva+DMA1gtMB6LCJuilSGABnSCe8LGxFhttgynUDAMDIIBBHMHY43HB3WFsYWJEHMHUT6y7q5F7VW143dhy6gyBCkggGO/Q7kdvbXWJiYmDNZSvGUEQbg7jF2VztWj+aqMo+Se0vppPdH7pXFWJhi0JWIUJqxb3T1urE0opPYfU1oMp0wGmK1Ngw5oNSt4QJ1LPmIHidyhzFUPVqOqlVZtQDaZBIGrYkXaTvzwu4hxU0mVRTd5VmJUG2kEgTESxBAuPtGBz0ggwaFYmW7qzYFoI2mVANttQGK7bLbSyoE0Zu+J3l9bpacSmNZ3y31y8qb44r91vQ/wwrqcfIJHUVZBcTpGns8yQbA8vIE8sEZTiQrI5CldNiGgEHTMFZlTBBvyIPPFnEDlQUsLSMRGXhW86Ifo/KfN6H3aY9x50Q/R+U+b0Pu0x7jN12o1iaH53M/Oa/8AOcEYFSqFq5nUQJzVYCSBJLmAPE+WCsaBj92nuFcg4qP/ADXv6lfOvHQEEG4NiMVHLBnZmLGKVY1GLMSF6pkkuZJuwULPOYti0uBE87DFOZcilmImClHURMBVrDVPgCG94DeBxBfKwMKXEwKscFUoXSRJjNUcyASKVASBO9j6HxB5Hzw74d0srUuy/wAMvmYcf3tn98HxbCbC/iXEHpsq011kkat+yDIBJEsJIInSR4xvjkLSlzCasWN5c26/2Co7NjW14xmqfEKaU6NRUqq+sU6sqW7DqVBvPemV1C3vGTdCrMrCCrFSJBupg3FjcYpq8RQ1fZyrFiNUaCRHjO0AwJ8YGLGyUXRivke0t/KZHuIwSYvAgBLgjlXQODe2SWCG7xBSk5yBI741jzpbxDg3WuX1AakWmQVJkBixFmFmBgjw54Ffo/1gcNXZiyBG7KwdIhbHe+smSbs2xGGT57Q2hxcRJWWF53G4NtgDyx5TqUncNAe10DaWvF4MeEEGAQfIYNMOJcIGKBz+9bpd4w8x+ItR0k54QSCR2Axn30HwjhQUipqabyp2GoJsBYRptAsOz8XDcnErVA0BaCKFEDUb+J7p28puTPK4uYyAcX0L5JTVR9na+2PLFp5pkKMOT3A1W4fe8RU2nHaYeZK0ie2BJk7gwBzoplBEG4wz4NnGJNJjMKGUneJggnnHZvv2r4VU6ekADlgjI1NNamfHUh/vCR/1Ko9+BjyQpBo3coxN4iMxWixMTEwKoVXjNAJ8Pf8AZzwDS41TaQNc8x1dSYPkAbeuDKtUKCx2H+4A5kmwGBaaMzCo8KQpAUGY1FSZbmeyNgOe+CvDOHm8XBBw7kEZfes9x7jKOFs4gRjPupIJny0jme6hsyszVjQoNLeJASprZiBsIPr2eWL81W1mAjNpMFlZQQeYUnvHkdhvuRGCiMB5vIawqggIBBWLR2YgC0gAgeGqdwMat3g7fUKSeoIABgzMzPiT6iudW3tQ8elS4EjpFSokEiMMYcO8wAM+/mO8orXLaotAYqSN5MraDa19vOB2lNENgqljygSf8ccZ2i7KBTbSZHjtf+BgxziOeBc5SBrdoBgyHcbaSLDxnVJ/dHlgu2jAAjMxuc/80CbR+NekqCccylIgCBIy0g7Z7GiMznKRlHYec8jv3tlIMc7Wx5VyzsNLMrgGVLBtW3ihW9zcRY/TwiACAIA5DFa0itqbaB8mAR7gdvQWx5cWLT8FxMkaagjxo8xb3digizdifeBAIPgQR8NN6HTgroCEFOCSSGhlMkm46vXuZ79vE4djA2RzBZSGjUpIMAjmYMEmxWDvhd0orVUpq9JyukkwBOqAWg+UBreOnlOPEoSwglMnxn50AfU9eXAacwhWmQAk9sDOef0p1iYzfDOm1N9K1RoY2LW0T6zKj128eeNJh7T7bycTZmqLzDjJwuCKmJiYmJagobiNJ2SKZAMrNytpGoagCQSsiR44XU8pnAADVQ2HrOkA3KGZOo6o5rYwQ3GW6Y0XIAVwNDOxKgCmFUMdV7WZSDsZEG4xb+U9Pq0qhWZXR3MaSVFMqrA3uQzBYWeeIipJzmiCWn2xhKPMD1tXL5TNhR8KjMATtEnQABtB7RfwA7BgwQWagil2u9pvtvF7gAH3AYDpdIKbPSTtA1es0yAPzbaTIJBBJ2ETY7QcMK/db0P8MOTGxqF0ryC0geEbx862HRD9H5T5vQ+7THuPOiH6Pynzeh92mPcZyuzmvmvG6dMnMGrMDOVohlW7MyXLWAhjffwvhTQbJwCWqEwC2qATZJuIAkuksDBNySQxGqoD4XM/Oa/85wRGDjSJQk9grll/ddHdPJz95WhjfurIOMpZpqjWTMyLqvKRI5CRAF7gFpf0StBEdkLqtMgqNFPWSANDgCCjS0oouYtg6pTDAqwBBBBBEgg7gjmMLuK04KN8QdmPAtABj7PKfMxBfEs2zjgEwNB68arsXykuoWiZHMzt4eooamsAA3gYzqIHzVTMVFCrSBIZtItsIN1K2JkvY/FXfDXjecNOkSveYhVhQxvvCEjWYm2FCU1o0VWmCpquW0olRdaqI0ghWZOyAwBkwCAQNuWMAwVbnL71dtknCVbqy+p7svQq3oyGqs9diGEkL3RB+N2VYqDsJkkjn4vq9YIpY7AT/vzxTwzKmnSRDEgXjaecWHPyHoNsC8VrSwpjlDN/2j6RP90eOI1npXTGn0p7LJvrwNp0J8kj150Gs3Ld4mT6nl6AQPQDA3tNKo5p2Zl3BUmI8yIHLni3NZjq0ZzFhN7CeUnleBgLgiSgckloCkkqbC47QuwuDckiSMXUp6pX5V1JCQgBCcgKYqCO67j+9P2NIxTV4rURtIKvae0I3NrrA5Hli5pi1zywHRzNKSz0i5NieuZRa3ZCjy5k+PPBfhDRuHeueqB67ar8Q4rcWbUtKMnTT65UVT6QH41Lx7rz6bhcdVukKgaglSVIYdzdSD8ra1/KcZ3i+ZKlRTJWTsSrNyEABTruReF3vPMxlkQLk2HmTYfbjQq4ewZ186po9p+IYQFYTi5j7RX0xc2SJ6qre/dH+ePfaD+qq/8AAP8APHvSFytB9IqXKr8EWVlBdRqBVHIAFzCmwOOejlPTlaQJkgGT2pPaa5LAEsdySBJm2BP5WzzPmPtRz8c5yFUhzUqXUqKZ2axLFReOQCsQPGT4YJxM3knLl0KiVAMgm66ogAiZBjflznFeWra0DeIuJmDzHuMj3Y1HDkNNMhpvbWuUe07d0q7L73unJJy0A0/3rVPEXqgL1QBJYBpiy3ki4k7RheM3m9M9UswTBZd9UgWO2m0zyBtJg3iXDOu09tl0kkaY3IIBv4TI/tBTywLT6PlV0itVtt22gWYQBM6e0LT8VfXF1QM5UDaU0EDFE9oP3q3LZysauh6ele3DC8gRFwYWZtO97CL28WI6sj4x7njq5EeEbz4TNsUZbghRgevrEAqYLmDAIgybgtf3RcYPzOWDgAyCDII3BuJ8NiRfxx6JjOkFtJeQrYRMT9aGOJjgSraH3iQR8YenIi0jzEcwO8WgZFbhtxLiQtBkGqyjBtaNBgAgiQQCSPAgjUdjz54h1MwZ9PZ2CzuRGozzgkRyk3PKzEx5gEzUZt2i50pT1udZPpXwoq3XrqIbv8wsBQNrgEAzNvpwb0Y6TyVoVioAVVpmDci0MZIk28L4bZ+ugUrUqCnrBUEsFNxFp53xhOJcP6moaRYNYEECLGYteNvHw8cZu/C7J78S1ofeHrPOmXdqi4RCvPlX1LCLO8crK1RUolyCBTABkwe3q+RsdJPexihxOsF09bUjw6x/4zOLuE8afLM7qFYuACW1E2JMzNzfnOPBxtpagIIG55UCRwktgkwo7DTetE+dqPU0jKKADpp1GosYUulMGLEfBiqSJEAJyOO6PE65QO+VB1MsgI0hCAarEHzCwNyeR0yZwXpj1j9XWCoWsrCYnwM7E8j7vCdPgow4h9ONtUiqb6ywcDjY8z86y44hXJDHKqCgJE02MlhUbUjC691dSxqkkX7JJuT4hXqMytTAphCS5V0LGXAKq1xZR2T4zMES7xxX7reh/hicII3quq4SrLAPjlWw6Ifo/KfN6H3aY9x50Q/R+U+b0Pu0x7jO12Q1iaH53M/Oa/8AOcEYHofncz85r/znBGNAx+7T3Vx/iv8A3Xv6j865q1NKljsAT9GElfiPW6FKlYYk3kHsyonnZp9UPrhvnaGum6AwWVlnwkEf44z4MwdpYETsrAMhVuYBmJEwdxgNxl1wAMJMBYUO9WUCdpzHjUdslJBJ19evChuNcMqVmplSmlSCQwYMLg6lcXBgbCP4QLr6/NFJMU2UlW6wABZ2WNDyxBDEyCLbDDylUmQQVIMEGLGAeRI2Ix3jm5WtqW1iCJHcd6vpuClOEjQZeO/bUJxn0ct2zux1Hy8vcAB7saDCTM0SjsDsxLKfGbkeoM+6PPHjBGYo/wCzDraLhSVakZH6eOvhSjj2Z0qizdmmATJAHgCGIkiYIIsdpwflaARAoAEC8eO5+2cAVD1mZ0EPCgMQxAW11dYaSdRi4O3KLtMX1mEJT41vxVeZq6UZuYFvXl9sYWKsADwtgviL2VfEyfRb/wAxXAuNRwJnC0pw7n4Cszxp2XEt8h86Bzhl1B7o0yNIIBZoUySCDIiRPnhrkaeqrTXxqUx9LqMJqonMC4sRAlCQAJNo1LPjI9MaDgSTmqA/9xT/AMJ1f4T7sGycjQ5tP7RtPd862/S2kKmXNIxNV1RdSoRJlhOshV7pvvMRJIwR0ej2Wjpkjq1if/JH0Eg+J3wu6b5gJl1JaB1gGmQNcq4CwaiarmYnlJECQ6yBmlTJ30LzB+KOYJB9QSPM74oVr6vwuq8PYM7ioqhjqJZZiABvqA0wB52354Yk4Bd+t/8A1ggj+2RcH92bjx323nYCyrqU1Vii+HROJka0JTzFQCWSV5MpJMeJpkAgeQ1HBFOqGEqQQeYwTgarw9GOqCCdyrMs+ukjV75waBI7aEcR9h2XIVZqwHkZIP1Hx8K6xMVjhoPed28JYCPPshZPrOOclULU1Y3JAnDgqTWI4v7PXHCm0LeUk4iRlOUd4FDZ19VRUHxJdvIxpUHwkMx/u49xRk1hSvNWYN5mZn3gg+/F8YnQMpo3ZMpZZSlJneec51MTHsYkYfVuvn/GBU65zU1xrcLqDRGowFJtGmNsAAcgPQD+GPoHFuErmAqszKFbV2YvYiL+u/8AngLM9EaLEldSb2UiNoFiCd7xOMpdcFeW6paVSCdzn6G1eFMmZrH1qZRijWYEqR5i0eeDcrwGvU2pkDxfsj6D2voGNjwvhwpqCwQ1Y7bqt2PMzufXnc88XVX1Hq0PbNjBuo5sfCBt5xiVrgLQ6zij3fQ01eBsFStBWUboqwQ1DUARAS7AGwFzo5uRB5KPPGy4LxLr6K1SApMyoMwQSIn3fbj3iuU1ZarSQb02VQP3SAMfN8lnWpOtVDdbiZiDuPQz/uBhzjjXDXEhKYSrXvy+QrOQeJoUdCk5d0fXn2V9VxxX7reh/hj5xk+PVUrGtOt2sQdUGSI7IPLYDzxrOA9ITmUqBwA6iezMFSDBv5g/Z44tW3Embg4Rkc8vWVULjhzrAx6jKa+l9EP0flPm9D7tMe486Ifo/KfN6H3aY9wLrrxrE0PzuZ+c1/5zgjA9D87mfnNf+c4IxoGP3ae6uP8AFf8Auvf1H51MI8/ldDMImnUmwiQTOoae8QZm07na2HmCuDZcPmaalQw01NQIBBWADIO41FLenhipxK1auWClzbMRqD2V5w1ovXCWZjFl9ZrKZQNV0FAalT80xUd/SrOG8yApkDmT4DF9U6W0OCjfJcFT9DAE43/C+DH2qpmTTWmglKaACTEL1hAssgEDc6W5bYd18urqVdVZTuGAIPuNsZe+4Yi6UHCo4oEnLMjetqn2cSpJxLIMmMso7v8AOkV8mxVmKAdSp2P2EXB9xx9CzfQfLPdQ1I/+20D/AIDKD6P8cKcz0AqC9OsreTqV/wCpSf5cAnODXCDKIPw+dD3OAXbSsTRBjSDB+P3r5vTJIvvcH1Fj9ox1h7xDoRnabu3U9YCdU06iH4vMMUb4sCAdxhRmsnUpXq0qtMeL03UcvjEaTuOePF2zyPeSa6AwsqbSV5KgSO3ek+aeah/sgL/3H+K/RivHFF9Q1C+qWtfvGf8AGMd43lm10LCEch8d6xd470r6ldv+KXU2JzEwIGoA6WBsACC0aWWb7k7Y0XR5iMzTZV1FdbR4jq3B5E85sCbGATbCDK0GFVnKsJB3YMB2raeayLx6emNV0LSc2PKnUI/6V/g5+zEiskGpmBiuEAGmfSvjymhpDVqTlohHVWMqY7MipUW4MJ2u6SNJu54NWaysZ1U1cC4CkQGCg3CjUkA3+3A3Fcloqde4V6Mt1iMgY9sL4yCJVQLclXHVSkaFWkFuhIVO7YMdLLaCVClCCZuB7oAEQR5fWiri7gONqnJJIUOYOST9T40dWfrSV+IpIP8AaKm4/dBHvI8O8FxTijUnRVTVqv8AG7RlRoWFI1kEntQLeElS8mbMfGpV+8fBGCbLYS2MO9be3bCWhhynOs1S6T1iJOXKwmoiHJZioKBYW4Yso2kXBEg46HSSt3hljpgDdgQ/VM7Lp06oDKVmOVgSYGjxMSYVc6lwK/VQfC86aqFiAIYgETDAfGWQDHL1BgkQSBnckyNILCkIjSe5cTbUIGxFmi8ARd3jllBBBEg2IPPDoyqnfWDd610bmo0MCQYic6T5sEV1CwNSy3PVptt8UiR2puLRYYXcW4Ga7Fg+maZpwVkX1drcdrtR6Fh8azOrlxTqkDZ1BEkmCpgi+whlgbd6OeO8TpSFJzrnqbNzh/8A46zJTvz33pAvRY69TVdSkqTTK9mAyErBOxWjRW891vlHHmU6KlGVusB0tTaNBvoRU0t2rjsyPAwbxjQYmPehRyp/Sr51MUN2nILlFRAxI031FgLkGANB+nFtSoFBY7AEn3YFyqExIuCJgSXqbHzIVjpUciPIYTioyqk+FrAbbME78hv9h31xmUQqbVgPlsdQA8TTZ5iPFZxfQyFdIC1FAHLSsfQEH8cHVuj2YKszhNAE6EJLOOazETHIegJ3wv4jx9qRaMvUqLGpXTtK1pMkA6R9OKLdwy7JbVMUK4lbP25S2ATM+/hPIZE+t676UNGVqHWUgbgC820mdgSQCcZXg/ROpXXWW6pfi6kJLecSsDz541OR4iaqqK8UCzEQCSwEHS2ggNHWAWi64ZUSbyZEmDpKyBaYJJE7jyjFV5hm6uAHATA7YzPP6VQQp60tcSSBKo1BOnL60iyXRMUq9Kosaaakkkks7kEXHdVQDIjmcMqPB6VHrHpppLgzBMczYTC78sGGuthqF9ri/p448qmUJHgf4YvoYbbHVA9CKGruHnD1ieXfnNbHoh+j8p83ofdpj3HnRD9H5T5vQ+7THuM/XZzWJofncz85r/znBGB6H53M/Oa/85wRjQMfu091cf4r/wB17+o/Ophz0Qy5arUrQdIUIpvBJMvHyo0pf1Hjhbw/J9dWSlBKzNSOSgHnylgF8bmNsbtECgKAAAIAFgAOUcsU717/ANY8a0vszwwlX4xe0hI55QT9K6xMTEwLrd1MTHhYDnjipXVRqLAC1yQBewvhUqsxMc6x4j/d/wCGPBWUiQwjxkef+R+jCpUvzfRjK1TqqZaixPM00naN4nbCnMf0aZFtqTKfFatUfZqKn3jGlXMKdmU2mxG3j6YgzC27Q7XduLx4eOPQSNKYptCveANYav8A0QUCexXrLvY9W3pHZBt5k444V/RpUyrmpTr06hKFYemy7lTOoO3yY2xvXrKLkgepGPPaFudS23uLf7kYcVqIgmok2zSVYkpANZPOdG69RCjJSKneKzg2MgiaXiBiupwKsGUnLhig7BWohibEdoqdgORxskqA7EGPA46w2anga1gsvwjMIsHLue07WaibM7MPj7wcco4M+IMEbEEbgjcHyON/jO9Jc/lKTAVqVOpVK2BVJi4BLHuiZ2k7wDGLrV2sdWJq+niXQplyIHhSCvWCLqPltzJIAA8ySB78A0eIVHkhEtYoXIYevZgHy2O4MYIp5Q1qg6umuoiVRCYt8d3Y9uJHaO2wEm41elDslUhaqsVXTIYRyg3cEgkWgiDGCAXJg5HlWR4p7UXa4XYAhsGMWGcSuQBzjtyzo6hXDiRPgQRBBG4IxbhI7NSqIaivTlh2mWpTVwYQ9l4AYFlPOdO+8Mn4lSUkGrTBG4LqCPdOHJWDvWz4TxL8bb9I4nAoZEHLOAZHYZy3qriydgVPkMGP7vdb/pJP90YXZniSU20tPxZIUkLqJVdRG0sCB6YZVeKUCINRGB7JAIbvWvEwL3JsOeFHEsgaaNWNJKpoqSrFoYhZIkadxvMmDJF8PC8MxVDi9mbhYdaGLYxHhXL9IaAXV1gjxg/JDTETEMm3y18cd5PjVKrpCtd5hTvbVIPIHsNz+KTjO8BzIzmulVypAUW0ppIEIgsXNiETSZj4P+zOHLZJFZRSosriQX6t+xvMsO851sBBJ7TGQL48S+SMUiKz7lqtCZKFeWVE16jVH6tNlu7+B+KoHxmntHkIWZmMangvAl9kfM7Ppc0DqI0BQwVp56jJJMyrAHcyq4VwCrUUJRQqt/hHUqoPNriXM8lETa3LVcRza0KaosFaIC00J/OVEA0qT8lIDMfGOakGleuhY6NJknX7VLatpbl5wQANT869yeY1prMCSTG2kfJbwYfG8DI5YQVMvTzNY9XSJpRU61yWFMnSYhSQtm3POSSpB1DzOZl6zFnIAaJRAQGjbVc6yNuU2kGBHtTPFstSyugjToFRiVhtABtBk6nAJkC0+8EeGXDRAR/EYkfwjmfUVUXx+yexZiECRI948kz84nPLnUz+YSovVZchKRClzTCgMTcqIERYSbzMWg4W5vOLQ0tUdyCSB2AdlLGdKyLKT7sX5L82n7o+wDHOd4elYAVBIUkjtMNwVOxE9liPecaG0s0WrWBvXcnc1h7/AIiq9uMb3ujIARkOz61lUyWWTTUStVHY1KRTcgAiodSkCAWOpwDIJMgdoYccJq0aVIZam7Hs1CissEBSQV2AENqgWsDE6Tgo9HqEz1flGpojt2iYj4R7f2jj2pwaiCaoprrGohuYnXMHkDra23aOJkoKeVMduW3RBKj34dc49d9b3oh+j8p83ofdpj3HnRD9H5T5vQ+7THuAFddNYmh+dzPzmv8AznBGB6H53M/Oa/8AOcXvMGN+U40DH7pPdXH+K/8Ade/qPzrRdCx2K559bHuFKkQPpY/TjR4XdHVQZal1exUEkiCW+MW/tapnzwxwDcViWTXVrJnobdDczAAnnlUxMTExHVqkfSHoz7VUpP1hTqwbAHtTVy9S9xK/ARHiwPK6HJ/0bNRKlK6MF0ELVo61BVM0GAGsdkvmWcAnsmQDBgbrEwqVYDL/ANF7Kyv7VsqKVFM6SUoLlg0F/wBSawjxqD5N+n/owJUfDhT1RokCmdJHUZqiCQWmQcwWF/lj4wK73A/EM2aVJ6gUuVE6RMn6AT9ANuR2wqVZqn0JbTmkL0gMxlhl5WkwKkI6aiS519/a1lQTbHB6AwTpemFZib0r0h7TVzA6khh1b/CaS0bojR2YOsy9XUitBXUAdLbiRMHzGLMKlWKf+jnVIaqrBpqVA1KdVZ2ptVqAFoVW6tYXle5nHFf+jgsG+FS9SrUHwbR8JmaOYg9vl1Wm0bg8oLep0pcVTS9lrEa9GsKYjVp1TpiIvvzAMXjQ4VKlPR7gxyy1VJpnrK1WqNCFI6xi0HtHURO9p8MNsUZ3MGnTeoFLlVZgo3aATAsbmIwko9K3aqKXslcAuE1lTABaNRtt+F7wFLKlWixUaCNLaVJYQTAuL2nmLn6cI6HHDm06rqczly6XdqYGiRJAJMhomCViY9MFdFaQTK00DMVUALr7wEAhSbSADawtHqWznFTBsFsrnMGI+tG5DhdKgIpIqTEwLmNpO59+EfSvjxpPTy9IxVcElwqsaawYN7DUwtIPdNuY02Mn0wWK1HzSqfeDRE+diB5R54sMJC3ADQbijqrezcW3kQMo22oLKJm82wRqtTqW163ApqspAKgAau8Y35NcwcK+J8EbJEojSNHWAAdlokEaSxKtYXDRcWscbTolXDZZU50y1M+4yJ8SUZWJ88C8d4Ch67MvWdTA092F0qAFiCWlptzLWuZxMh3A6ZEDsofccON3ZJCFY1GCComOZ7M9AIymsi2YfrIA1qy6gBANoB3IB7y/7F+srmurlXBUTKIO0wWOYSdK6gYvHK0RgbJ1+pTtwaiqqFVMrTAAgFzAmT6m0A7krgHBxmsweuoswJlvhiFQRAJp9WpEhUF21GCQFE4IOO4Biqfhtu3wpKcCh+JUIUmThiZBUBOYEbjc99NHN01q06NOn1a1HUPCaG7ZiVWBqMA3vy54+j5msmUy7uFPV0abPpUSYRSxgE3YwdzcnfGS4xwpMhWoNQy7VQzMSoBIQrp0t2RqJEz2i3cmLalKPH80wFKrlU1PTOqmRUYMGVzJYKaaqAFVlJJliL9nWLfdDhEUYQ7dOSbkp7AmYAjtzz1376tzP9IFDRWZOsinT1mpoXTJqNRVRLD4QupAVovYxeBOO0VD0atM6qVSkopsDMkFnmeZdXDTudJJwp4z0oejNT+r6S1WXUlQ0tUSlKswNg0ipWidmaTKw0Ia/SnM1B1b0iyU6rKoVCiKqEBXCoskBSx0kmwgXOHWyVBYWKC8bdaXbrt1HrEbR3iZj/VaYnCvjdGrVpj2eqqEaiSTYgo6iY5aiDPKJvEHnLZh8ytWlUpmmChUHx1Gosj3KDBvfaIwIOid5NX4qrGjkhRlUyTqUOmqD8t73wYUSoZCuctIS0vrqAI7JFXcVydWqJp1BTIQgRVYANIJJgQw0eItPvwPV4TmO0qZkyNIRi7SD8DOpdjZakAz3heSTi49EqZVl1Ea1CMQF26xqjACCArEhYg9lQOWK6nREEWqtrLBmcqCSUUqjbgBlJLA/KMxhhSTt8asoebSICxlzT3f59GnWWqQoDQCLEa9UQJuxAJMXviyv3W9D/DCdeiqSSTPaVh2VHdcv2iBLkyyyeTH5TEuK/db0P8ADEomM6oOBAUMBnwrYdEP0flPm9D7tMe486Ifo/KfN6H3aY9xm67Uaw9QVKVbMBqGZM5iqwK5es4Ks0ghlUg2x77W37Pm/qmY/BiYmLiLxxKQkRlWcuPZy0fdU6oqlRJMEb+FN+jXHup61alDNhWZXX/0mZNyNLCAlu4p/veuHX5XUv1Wb+pZr/TxMTFVasSio0ct2EsNJaSSQBAnWp+V1L9Vm/qWa/08T8rqX6rN/Us1/p4mJhtT1Pyupfqs39SzX+nifldS/VZv6lmv9PExMKlU/K6l+qzf1LNf6eKs50pRqbqiZtGKkK3sObOkkWMaBMG8SPXExMKlST+u83+vqf8AJs3+PE/rvN/r6n/Js3+PExMKlXJ4zm5B9oq2BEf1NnIvH9vy+046/rvN/r6n/Js3+PExMKlU/rvN/r6n/Js3+PDXhnSbQkVhmqrkkll4fm0HkAmlosPHHuJhUqK/K6l+qzf1LNf6eK8t0mooioKOagAC2RzQ+zq8TEwq9kxFWfldS/VZv6lmv9PCrpBxVMwqFKeaDo0jVks3BBEMCRSJHI7bqBzxMTDkqKTIqF5pDyC2sSDkau4Lxmll6ejq82zElmb2HNCSYFhoMAAAb8se8c45TzFB6KrnKbMBpf2HMtpZSGB0mnBEgWxMTHhJJmntoS2kJRkBkOys9wzhtJGDVznKsSbZDNrJJk30mJkzABM7xbGqy3SPL010U8vmUXwXI5kD6BTxMTDlLUr3jUTVu21JQIJzJ3Pedat/K6l+qzf1LNf6eI3S6n+pzf1LNf6ePMTDKnrGrnHYmo+XzZdiSxOWzJiSTpBKd0TAAsOQGOva2/Z819UzH4MTExcTeLSIAFZp32atXVla1rJOuY+1T2tv2fN/VMx+DE9rb9nzf1TMfgxMTDvxznIVH/xWz/UvzH2qe1t+z5v6pmPwYntbfs+b+qZj8GJiYX45zkKX/FbP9S/Mfap7W37Pm/qmY/BjmrmmKkez5rY//i5j8GJiYX45zkKX/FrP9S/Mfat50XoMmSyqOCrLQoqymxBFNQQRyIOJiYmKNam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>
              <a:solidFill>
                <a:prstClr val="black"/>
              </a:solidFill>
            </a:endParaRPr>
          </a:p>
        </p:txBody>
      </p:sp>
      <p:pic>
        <p:nvPicPr>
          <p:cNvPr id="7175" name="Picture 7" descr="File:Political map of Cana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964488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2474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and First Nations, Metis and Inuit  make up 4% of the population</a:t>
            </a:r>
            <a:endParaRPr lang="en-A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727" y="1263134"/>
            <a:ext cx="363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reported Aboriginal peoples make up ~20% of HIV diagnosis </a:t>
            </a:r>
            <a:endParaRPr lang="en-A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61291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Saskatchewan- Canada</a:t>
            </a:r>
            <a:endParaRPr lang="en-AU" sz="36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498" y="1160748"/>
            <a:ext cx="449999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0748"/>
            <a:ext cx="4320480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5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59" y="81280"/>
            <a:ext cx="8816741" cy="66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STI rates in SK 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95" y="1139868"/>
            <a:ext cx="8906005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0317"/>
              </p:ext>
            </p:extLst>
          </p:nvPr>
        </p:nvGraphicFramePr>
        <p:xfrm>
          <a:off x="296863" y="1409700"/>
          <a:ext cx="45402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85590"/>
              </p:ext>
            </p:extLst>
          </p:nvPr>
        </p:nvGraphicFramePr>
        <p:xfrm>
          <a:off x="4251325" y="1336675"/>
          <a:ext cx="45656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7316" name="Rectangle 4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sz="2000" dirty="0" smtClean="0">
                <a:latin typeface="Optima" pitchFamily="34" charset="0"/>
              </a:rPr>
              <a:t>Notification rates of chlamydia infection in 2013 </a:t>
            </a:r>
            <a:r>
              <a:rPr lang="en-AU" sz="2000" dirty="0">
                <a:latin typeface="Optima" pitchFamily="34" charset="0"/>
              </a:rPr>
              <a:t>by Aboriginal </a:t>
            </a:r>
            <a:r>
              <a:rPr lang="en-AU" sz="2000" dirty="0" smtClean="0">
                <a:latin typeface="Optima" pitchFamily="34" charset="0"/>
              </a:rPr>
              <a:t>Torres </a:t>
            </a:r>
            <a:r>
              <a:rPr lang="en-AU" sz="2000" dirty="0">
                <a:latin typeface="Optima" pitchFamily="34" charset="0"/>
              </a:rPr>
              <a:t>Strait </a:t>
            </a:r>
            <a:r>
              <a:rPr lang="en-AU" sz="2000" dirty="0" smtClean="0">
                <a:latin typeface="Optima" pitchFamily="34" charset="0"/>
              </a:rPr>
              <a:t>Islander </a:t>
            </a:r>
            <a:r>
              <a:rPr lang="en-AU" sz="2000" dirty="0">
                <a:latin typeface="Optima" pitchFamily="34" charset="0"/>
              </a:rPr>
              <a:t>status</a:t>
            </a:r>
            <a:r>
              <a:rPr lang="en-AU" sz="2000" baseline="30000" dirty="0">
                <a:latin typeface="Optima" pitchFamily="34" charset="0"/>
              </a:rPr>
              <a:t>1</a:t>
            </a:r>
            <a:r>
              <a:rPr lang="en-AU" sz="2000" dirty="0">
                <a:latin typeface="Optima" pitchFamily="34" charset="0"/>
              </a:rPr>
              <a:t>, sex and age group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5594350" y="6365875"/>
            <a:ext cx="3295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AU" sz="1600" b="0" dirty="0">
                <a:solidFill>
                  <a:srgbClr val="141464"/>
                </a:solidFill>
                <a:latin typeface="Optima" pitchFamily="34" charset="0"/>
              </a:rPr>
              <a:t> </a:t>
            </a:r>
            <a:r>
              <a:rPr lang="en-AU" sz="1400" b="0" dirty="0">
                <a:solidFill>
                  <a:srgbClr val="141464"/>
                </a:solidFill>
                <a:latin typeface="Optima" pitchFamily="34" charset="0"/>
              </a:rPr>
              <a:t>Source: State/Territory health authorities</a:t>
            </a:r>
            <a:endParaRPr lang="en-US" sz="1400" b="0" dirty="0">
              <a:solidFill>
                <a:srgbClr val="141464"/>
              </a:solidFill>
              <a:latin typeface="Optima" pitchFamily="34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1628775" y="1252816"/>
            <a:ext cx="38455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AU" sz="1600" b="1" dirty="0">
                <a:solidFill>
                  <a:srgbClr val="0000FF"/>
                </a:solidFill>
                <a:latin typeface="Optima" pitchFamily="34" charset="0"/>
              </a:rPr>
              <a:t>Aboriginal and Torres Strait Islander</a:t>
            </a:r>
            <a:endParaRPr lang="en-US" sz="1600" b="1" dirty="0">
              <a:solidFill>
                <a:srgbClr val="0000FF"/>
              </a:solidFill>
              <a:latin typeface="Optima" pitchFamily="34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6375400" y="1281095"/>
            <a:ext cx="2025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AU" sz="1600" b="1" dirty="0">
                <a:solidFill>
                  <a:srgbClr val="0000FF"/>
                </a:solidFill>
                <a:latin typeface="Optima" pitchFamily="34" charset="0"/>
              </a:rPr>
              <a:t>Non-Indigenous</a:t>
            </a:r>
            <a:endParaRPr lang="en-US" sz="1600" b="1" dirty="0">
              <a:solidFill>
                <a:srgbClr val="0000FF"/>
              </a:solidFill>
              <a:latin typeface="Optima" pitchFamily="34" charset="0"/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58775" y="6272213"/>
            <a:ext cx="49815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1 Jurisdictions (NT,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QLD, SA</a:t>
            </a:r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,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TAS</a:t>
            </a:r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&amp; </a:t>
            </a:r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WA)  in which Aboriginal and Torres Strait Islander status was reported for more than 50% of diagnoses each year in the past 5 years</a:t>
            </a:r>
          </a:p>
        </p:txBody>
      </p:sp>
    </p:spTree>
    <p:extLst>
      <p:ext uri="{BB962C8B-B14F-4D97-AF65-F5344CB8AC3E}">
        <p14:creationId xmlns:p14="http://schemas.microsoft.com/office/powerpoint/2010/main" val="21818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8" y="12032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Centre of Research Excellence 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" y="1155032"/>
            <a:ext cx="8855241" cy="5592278"/>
          </a:xfrm>
        </p:spPr>
      </p:pic>
    </p:spTree>
    <p:extLst>
      <p:ext uri="{BB962C8B-B14F-4D97-AF65-F5344CB8AC3E}">
        <p14:creationId xmlns:p14="http://schemas.microsoft.com/office/powerpoint/2010/main" val="29637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402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CRE Aims 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00FF"/>
                </a:solidFill>
              </a:rPr>
              <a:t>New knowledge- research</a:t>
            </a:r>
          </a:p>
          <a:p>
            <a:r>
              <a:rPr lang="en-AU" dirty="0" smtClean="0">
                <a:solidFill>
                  <a:srgbClr val="0000FF"/>
                </a:solidFill>
              </a:rPr>
              <a:t>Translation </a:t>
            </a:r>
          </a:p>
          <a:p>
            <a:r>
              <a:rPr lang="en-AU" dirty="0" smtClean="0">
                <a:solidFill>
                  <a:srgbClr val="0000FF"/>
                </a:solidFill>
              </a:rPr>
              <a:t>Capacity building  </a:t>
            </a:r>
          </a:p>
          <a:p>
            <a:endParaRPr lang="en-AU" dirty="0">
              <a:solidFill>
                <a:srgbClr val="0000FF"/>
              </a:solidFill>
            </a:endParaRPr>
          </a:p>
          <a:p>
            <a:endParaRPr lang="en-AU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1" y="1269208"/>
            <a:ext cx="5245894" cy="756047"/>
          </a:xfrm>
        </p:spPr>
        <p:txBody>
          <a:bodyPr>
            <a:normAutofit/>
          </a:bodyPr>
          <a:lstStyle/>
          <a:p>
            <a:pPr eaLnBrk="1" hangingPunct="1"/>
            <a:endParaRPr lang="en-US" smtClean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646665" cy="5153025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9" name="AutoShape 5"/>
          <p:cNvSpPr>
            <a:spLocks noChangeAspect="1" noChangeArrowheads="1" noTextEdit="1"/>
          </p:cNvSpPr>
          <p:nvPr/>
        </p:nvSpPr>
        <p:spPr bwMode="auto">
          <a:xfrm>
            <a:off x="1143000" y="998935"/>
            <a:ext cx="6858000" cy="486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02" y="1113841"/>
            <a:ext cx="8695816" cy="501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850731" y="1428750"/>
            <a:ext cx="957263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079332" y="4175313"/>
            <a:ext cx="1460897" cy="6764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7589054" y="3739564"/>
            <a:ext cx="492919" cy="4686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085976" y="1856184"/>
            <a:ext cx="1535906" cy="8545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6686551" y="1189519"/>
            <a:ext cx="16573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Apunipima Cape York Health Service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64319" y="1540185"/>
            <a:ext cx="287982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Kimberly Aboriginal Medical Services </a:t>
            </a:r>
          </a:p>
        </p:txBody>
      </p:sp>
      <p:sp>
        <p:nvSpPr>
          <p:cNvPr id="15" name="Oval 14"/>
          <p:cNvSpPr/>
          <p:nvPr/>
        </p:nvSpPr>
        <p:spPr>
          <a:xfrm>
            <a:off x="3621881" y="3521869"/>
            <a:ext cx="1985963" cy="1264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771177" y="5549114"/>
            <a:ext cx="336573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Aboriginal Health Council of South Australia 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630749" y="2710730"/>
            <a:ext cx="15565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Institute for Urban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Indigenous Health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392067" y="5084914"/>
            <a:ext cx="2711797" cy="5078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Aboriginal Health and Medical Research Council of NSW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222805" y="4622007"/>
            <a:ext cx="628177" cy="4629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93406" y="4622007"/>
            <a:ext cx="696516" cy="1028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001000" y="3236204"/>
            <a:ext cx="563176" cy="4856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0075" y="24765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5 clinical hubs and partners </a:t>
            </a:r>
            <a:endParaRPr lang="en-A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2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Core project- </a:t>
            </a:r>
            <a:r>
              <a:rPr lang="en-AU" b="1" dirty="0" smtClean="0">
                <a:solidFill>
                  <a:schemeClr val="bg1"/>
                </a:solidFill>
              </a:rPr>
              <a:t>National </a:t>
            </a:r>
            <a:r>
              <a:rPr lang="en-AU" b="1" dirty="0">
                <a:solidFill>
                  <a:schemeClr val="bg1"/>
                </a:solidFill>
              </a:rPr>
              <a:t>surveillance project </a:t>
            </a:r>
            <a:br>
              <a:rPr lang="en-AU" b="1" dirty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116531"/>
            <a:ext cx="8715676" cy="5553775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0000FF"/>
                </a:solidFill>
              </a:rPr>
              <a:t>Establish a national surveillance network of ACCHS and other PHC sites working with Aboriginal communities to improve our understanding of STIs and BBVs</a:t>
            </a: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r>
              <a:rPr lang="en-AU" sz="2800" dirty="0" smtClean="0">
                <a:solidFill>
                  <a:srgbClr val="0000FF"/>
                </a:solidFill>
              </a:rPr>
              <a:t>Aiming for around 40 ACCHS to participate (urban, regional and remote) </a:t>
            </a: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r>
              <a:rPr lang="en-AU" sz="2800" dirty="0" smtClean="0">
                <a:solidFill>
                  <a:srgbClr val="0000FF"/>
                </a:solidFill>
              </a:rPr>
              <a:t>Why?- currently rely on notification data- no testing data, no treatment data, no behavioural data, no accounting for service characteristics </a:t>
            </a: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endParaRPr lang="en-AU" dirty="0">
              <a:solidFill>
                <a:srgbClr val="0000FF"/>
              </a:solidFill>
            </a:endParaRPr>
          </a:p>
          <a:p>
            <a:endParaRPr lang="en-AU" dirty="0" smtClean="0">
              <a:solidFill>
                <a:srgbClr val="0000FF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09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New Work – DoH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>
                <a:solidFill>
                  <a:srgbClr val="FF0000"/>
                </a:solidFill>
              </a:rPr>
              <a:t>Syphilis Education Testing Campaign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In response to syphilis outbreak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Comprising TVC and Radio media buy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Animation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Peer online educators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Zone and Regional Activation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Commenced  </a:t>
            </a:r>
            <a:endParaRPr lang="en-AU" sz="2800" dirty="0">
              <a:solidFill>
                <a:srgbClr val="0000FF"/>
              </a:solidFill>
            </a:endParaRPr>
          </a:p>
          <a:p>
            <a:endParaRPr lang="en-A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Remote STI Initiative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92578"/>
            <a:ext cx="8881110" cy="52609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Portal Website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Go to place for resources information for community and professionals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Clinician Video Podcasts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Fact Sheets (for parents carers, teachers)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Animations ( TBD)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Guidelines (All jurisdictions with remote)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Peer Educators trial (10 communities)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Health promotion posters (STIs and HIV with titles, key messages &amp; call to action)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FF"/>
                </a:solidFill>
              </a:rPr>
              <a:t>Able to be modified to input own language and using own pics and with own logos) </a:t>
            </a: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r>
              <a:rPr lang="en-AU" sz="2800" dirty="0" smtClean="0">
                <a:solidFill>
                  <a:srgbClr val="0000FF"/>
                </a:solidFill>
              </a:rPr>
              <a:t> 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19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points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192578"/>
            <a:ext cx="8662736" cy="5260976"/>
          </a:xfrm>
        </p:spPr>
        <p:txBody>
          <a:bodyPr/>
          <a:lstStyle/>
          <a:p>
            <a:r>
              <a:rPr lang="en-AU" sz="2800" dirty="0" smtClean="0">
                <a:solidFill>
                  <a:srgbClr val="0000FF"/>
                </a:solidFill>
              </a:rPr>
              <a:t>Test </a:t>
            </a:r>
            <a:r>
              <a:rPr lang="en-AU" sz="2800" dirty="0" err="1" smtClean="0">
                <a:solidFill>
                  <a:srgbClr val="0000FF"/>
                </a:solidFill>
              </a:rPr>
              <a:t>test</a:t>
            </a:r>
            <a:r>
              <a:rPr lang="en-AU" sz="2800" dirty="0" smtClean="0">
                <a:solidFill>
                  <a:srgbClr val="0000FF"/>
                </a:solidFill>
              </a:rPr>
              <a:t>, test for STIs 16-29 particularly for CT, NG and TV </a:t>
            </a: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r>
              <a:rPr lang="en-AU" sz="2800" dirty="0" smtClean="0">
                <a:solidFill>
                  <a:srgbClr val="0000FF"/>
                </a:solidFill>
              </a:rPr>
              <a:t>Particularly target young men and those who don’t come to clinic </a:t>
            </a:r>
          </a:p>
          <a:p>
            <a:r>
              <a:rPr lang="en-AU" sz="2800" dirty="0" smtClean="0">
                <a:solidFill>
                  <a:srgbClr val="0000FF"/>
                </a:solidFill>
              </a:rPr>
              <a:t>Be alert for syphilis </a:t>
            </a:r>
          </a:p>
          <a:p>
            <a:r>
              <a:rPr lang="en-AU" sz="2800" dirty="0" smtClean="0">
                <a:solidFill>
                  <a:srgbClr val="0000FF"/>
                </a:solidFill>
              </a:rPr>
              <a:t>HIV testing after a positive diagnosis </a:t>
            </a:r>
          </a:p>
          <a:p>
            <a:r>
              <a:rPr lang="en-AU" sz="2800" dirty="0" smtClean="0">
                <a:solidFill>
                  <a:srgbClr val="0000FF"/>
                </a:solidFill>
              </a:rPr>
              <a:t>HIV testing</a:t>
            </a:r>
          </a:p>
          <a:p>
            <a:r>
              <a:rPr lang="en-AU" sz="2800" dirty="0" smtClean="0">
                <a:solidFill>
                  <a:srgbClr val="0000FF"/>
                </a:solidFill>
              </a:rPr>
              <a:t>Screening for drug use (IDU, meth, other) </a:t>
            </a:r>
          </a:p>
          <a:p>
            <a:endParaRPr lang="en-AU" sz="2800" dirty="0" smtClean="0">
              <a:solidFill>
                <a:srgbClr val="0000FF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10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11138" y="-353219"/>
            <a:ext cx="77724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sz="2400" dirty="0" smtClean="0">
                <a:latin typeface="Optima" pitchFamily="34" charset="0"/>
              </a:rPr>
              <a:t/>
            </a:r>
            <a:br>
              <a:rPr lang="en-AU" sz="2400" dirty="0" smtClean="0">
                <a:latin typeface="Optima" pitchFamily="34" charset="0"/>
              </a:rPr>
            </a:br>
            <a:r>
              <a:rPr lang="en-AU" sz="2400" dirty="0" smtClean="0">
                <a:latin typeface="Optima" pitchFamily="34" charset="0"/>
              </a:rPr>
              <a:t>Notification rates of gonorrhoea infection in 2013 by </a:t>
            </a:r>
            <a:r>
              <a:rPr lang="en-AU" sz="2400" dirty="0">
                <a:latin typeface="Optima" pitchFamily="34" charset="0"/>
              </a:rPr>
              <a:t>Aboriginal and </a:t>
            </a:r>
            <a:r>
              <a:rPr lang="en-AU" sz="2400" dirty="0" smtClean="0">
                <a:latin typeface="Optima" pitchFamily="34" charset="0"/>
              </a:rPr>
              <a:t>Torres </a:t>
            </a:r>
            <a:r>
              <a:rPr lang="en-AU" sz="2400" dirty="0">
                <a:latin typeface="Optima" pitchFamily="34" charset="0"/>
              </a:rPr>
              <a:t>Strait Islander status</a:t>
            </a:r>
            <a:r>
              <a:rPr lang="en-AU" sz="2400" baseline="30000" dirty="0">
                <a:latin typeface="Optima" pitchFamily="34" charset="0"/>
              </a:rPr>
              <a:t>1</a:t>
            </a:r>
            <a:r>
              <a:rPr lang="en-AU" sz="2400" dirty="0">
                <a:latin typeface="Optima" pitchFamily="34" charset="0"/>
              </a:rPr>
              <a:t>, sex and age </a:t>
            </a:r>
            <a:r>
              <a:rPr lang="en-AU" sz="2400" dirty="0" smtClean="0">
                <a:latin typeface="Optima" pitchFamily="34" charset="0"/>
              </a:rPr>
              <a:t>group</a:t>
            </a:r>
            <a:endParaRPr lang="en-AU" sz="2400" dirty="0">
              <a:latin typeface="Optima" pitchFamily="34" charset="0"/>
            </a:endParaRP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5594350" y="6365875"/>
            <a:ext cx="3295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AU" sz="1600" b="0" dirty="0">
                <a:solidFill>
                  <a:srgbClr val="141464"/>
                </a:solidFill>
                <a:latin typeface="Optima" pitchFamily="34" charset="0"/>
              </a:rPr>
              <a:t> </a:t>
            </a:r>
            <a:r>
              <a:rPr lang="en-AU" sz="1400" b="0" dirty="0">
                <a:solidFill>
                  <a:srgbClr val="141464"/>
                </a:solidFill>
                <a:latin typeface="Optima" pitchFamily="34" charset="0"/>
              </a:rPr>
              <a:t>Source: State/Territory health authorities</a:t>
            </a:r>
            <a:endParaRPr lang="en-US" sz="1400" b="0" dirty="0">
              <a:solidFill>
                <a:srgbClr val="141464"/>
              </a:solidFill>
              <a:latin typeface="Opti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813" y="1329593"/>
            <a:ext cx="8612187" cy="5009295"/>
            <a:chOff x="277813" y="1329593"/>
            <a:chExt cx="8612187" cy="50092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579083"/>
                </p:ext>
              </p:extLst>
            </p:nvPr>
          </p:nvGraphicFramePr>
          <p:xfrm>
            <a:off x="277813" y="1698625"/>
            <a:ext cx="4337050" cy="4640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14120"/>
                </p:ext>
              </p:extLst>
            </p:nvPr>
          </p:nvGraphicFramePr>
          <p:xfrm>
            <a:off x="4808537" y="1761733"/>
            <a:ext cx="4081463" cy="4371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5510" name="Text Box 6"/>
            <p:cNvSpPr txBox="1">
              <a:spLocks noChangeArrowheads="1"/>
            </p:cNvSpPr>
            <p:nvPr/>
          </p:nvSpPr>
          <p:spPr bwMode="auto">
            <a:xfrm>
              <a:off x="1404938" y="1329593"/>
              <a:ext cx="418941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b="1" dirty="0">
                  <a:solidFill>
                    <a:srgbClr val="0000FF"/>
                  </a:solidFill>
                  <a:latin typeface="Optima" pitchFamily="34" charset="0"/>
                </a:rPr>
                <a:t>Aboriginal and Torres Strait Islander</a:t>
              </a:r>
              <a:endParaRPr lang="en-US" b="1" dirty="0">
                <a:solidFill>
                  <a:srgbClr val="0000FF"/>
                </a:solidFill>
                <a:latin typeface="Optima" pitchFamily="34" charset="0"/>
              </a:endParaRPr>
            </a:p>
          </p:txBody>
        </p:sp>
        <p:sp>
          <p:nvSpPr>
            <p:cNvPr id="405511" name="Text Box 7"/>
            <p:cNvSpPr txBox="1">
              <a:spLocks noChangeArrowheads="1"/>
            </p:cNvSpPr>
            <p:nvPr/>
          </p:nvSpPr>
          <p:spPr bwMode="auto">
            <a:xfrm>
              <a:off x="6375400" y="1347056"/>
              <a:ext cx="2138727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2000" b="1" dirty="0">
                  <a:solidFill>
                    <a:srgbClr val="0000FF"/>
                  </a:solidFill>
                  <a:latin typeface="Optima" pitchFamily="34" charset="0"/>
                </a:rPr>
                <a:t>Non-Indigenous</a:t>
              </a:r>
              <a:endParaRPr lang="en-US" sz="2000" b="1" dirty="0">
                <a:solidFill>
                  <a:srgbClr val="0000FF"/>
                </a:solidFill>
                <a:latin typeface="Optima" pitchFamily="34" charset="0"/>
              </a:endParaRPr>
            </a:p>
          </p:txBody>
        </p:sp>
      </p:grp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346075" y="6262736"/>
            <a:ext cx="50165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1 Jurisdictions (NT, QLD, SA, TAS, VIC, ACT &amp; WA) in which Aboriginal and Torres Strait Islander status was reported for more than 50% of diagnoses each year in the past 5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years</a:t>
            </a:r>
            <a:endParaRPr lang="en-AU" sz="1200" b="0" dirty="0">
              <a:solidFill>
                <a:srgbClr val="003366"/>
              </a:solidFill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Chlamydia and gonorrhoea  by remoteness </a:t>
            </a:r>
            <a:endParaRPr lang="en-A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8199727"/>
              </p:ext>
            </p:extLst>
          </p:nvPr>
        </p:nvGraphicFramePr>
        <p:xfrm>
          <a:off x="175374" y="1143001"/>
          <a:ext cx="4264279" cy="492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46019"/>
              </p:ext>
            </p:extLst>
          </p:nvPr>
        </p:nvGraphicFramePr>
        <p:xfrm>
          <a:off x="4307306" y="1335505"/>
          <a:ext cx="4836694" cy="535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4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7808" y="-353219"/>
            <a:ext cx="77724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sz="2400" dirty="0" smtClean="0">
                <a:latin typeface="Optima" pitchFamily="34" charset="0"/>
              </a:rPr>
              <a:t/>
            </a:r>
            <a:br>
              <a:rPr lang="en-AU" sz="2400" dirty="0" smtClean="0">
                <a:latin typeface="Optima" pitchFamily="34" charset="0"/>
              </a:rPr>
            </a:br>
            <a:r>
              <a:rPr lang="en-AU" sz="2400" dirty="0" smtClean="0">
                <a:latin typeface="Optima" pitchFamily="34" charset="0"/>
              </a:rPr>
              <a:t>Notification rates of chlamydia infection by </a:t>
            </a:r>
            <a:r>
              <a:rPr lang="en-AU" sz="2400" dirty="0">
                <a:latin typeface="Optima" pitchFamily="34" charset="0"/>
              </a:rPr>
              <a:t>Aboriginal and Torres Strait Islander status, State/Territory</a:t>
            </a:r>
            <a:r>
              <a:rPr lang="en-AU" sz="2400" baseline="30000" dirty="0">
                <a:latin typeface="Optima" pitchFamily="34" charset="0"/>
              </a:rPr>
              <a:t>1</a:t>
            </a:r>
            <a:r>
              <a:rPr lang="en-AU" sz="2400" dirty="0">
                <a:latin typeface="Optima" pitchFamily="34" charset="0"/>
              </a:rPr>
              <a:t> and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5594350" y="6365875"/>
            <a:ext cx="3295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AU" sz="1600" b="0" dirty="0">
                <a:solidFill>
                  <a:srgbClr val="141464"/>
                </a:solidFill>
                <a:latin typeface="Optima" pitchFamily="34" charset="0"/>
              </a:rPr>
              <a:t> </a:t>
            </a:r>
            <a:r>
              <a:rPr lang="en-AU" sz="1400" b="0" dirty="0">
                <a:solidFill>
                  <a:srgbClr val="141464"/>
                </a:solidFill>
                <a:latin typeface="Optima" pitchFamily="34" charset="0"/>
              </a:rPr>
              <a:t>Source: State/Territory health authorities</a:t>
            </a:r>
            <a:endParaRPr lang="en-US" sz="1400" b="0" dirty="0">
              <a:solidFill>
                <a:srgbClr val="141464"/>
              </a:solidFill>
              <a:latin typeface="Opti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6213" y="1126670"/>
            <a:ext cx="6850061" cy="372021"/>
            <a:chOff x="1446213" y="1173163"/>
            <a:chExt cx="6850061" cy="372021"/>
          </a:xfrm>
        </p:grpSpPr>
        <p:sp>
          <p:nvSpPr>
            <p:cNvPr id="395270" name="Text Box 6"/>
            <p:cNvSpPr txBox="1">
              <a:spLocks noChangeArrowheads="1"/>
            </p:cNvSpPr>
            <p:nvPr/>
          </p:nvSpPr>
          <p:spPr bwMode="auto">
            <a:xfrm>
              <a:off x="1446213" y="1206630"/>
              <a:ext cx="368617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600" dirty="0">
                  <a:solidFill>
                    <a:schemeClr val="tx2"/>
                  </a:solidFill>
                  <a:latin typeface="Optima" pitchFamily="34" charset="0"/>
                </a:rPr>
                <a:t>Aboriginal and Torres Strait Islander</a:t>
              </a:r>
              <a:endParaRPr lang="en-US" sz="1600" dirty="0">
                <a:solidFill>
                  <a:schemeClr val="tx2"/>
                </a:solidFill>
                <a:latin typeface="Optima" pitchFamily="34" charset="0"/>
              </a:endParaRPr>
            </a:p>
          </p:txBody>
        </p:sp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6067425" y="1173163"/>
              <a:ext cx="2228849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600" dirty="0">
                  <a:solidFill>
                    <a:schemeClr val="tx2"/>
                  </a:solidFill>
                  <a:latin typeface="Optima" pitchFamily="34" charset="0"/>
                </a:rPr>
                <a:t>Non-Indigenous</a:t>
              </a:r>
              <a:endParaRPr lang="en-US" sz="1600" dirty="0">
                <a:solidFill>
                  <a:schemeClr val="tx2"/>
                </a:solidFill>
                <a:latin typeface="Optima" pitchFamily="34" charset="0"/>
              </a:endParaRPr>
            </a:p>
          </p:txBody>
        </p:sp>
      </p:grp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304800" y="6156325"/>
            <a:ext cx="495141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1 Jurisdictions (NT,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QLD, SA</a:t>
            </a:r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,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TAS </a:t>
            </a:r>
            <a:r>
              <a:rPr lang="en-AU" sz="1200" b="0" dirty="0">
                <a:solidFill>
                  <a:srgbClr val="003366"/>
                </a:solidFill>
                <a:latin typeface="Optima" pitchFamily="34" charset="0"/>
              </a:rPr>
              <a:t>&amp; WA) in which Aboriginal and Torres Strait Islander status was reported for more than 50% of diagnoses each year in the past 5 </a:t>
            </a:r>
            <a:r>
              <a:rPr lang="en-AU" sz="1200" b="0" dirty="0" smtClean="0">
                <a:solidFill>
                  <a:srgbClr val="003366"/>
                </a:solidFill>
                <a:latin typeface="Optima" pitchFamily="34" charset="0"/>
              </a:rPr>
              <a:t>years</a:t>
            </a:r>
            <a:endParaRPr lang="en-AU" sz="1200" b="0" dirty="0">
              <a:solidFill>
                <a:srgbClr val="003366"/>
              </a:solidFill>
              <a:latin typeface="Optima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90500" y="1509712"/>
          <a:ext cx="4686300" cy="426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711700" y="1433734"/>
          <a:ext cx="4432300" cy="430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6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9" id="{4F52AE4B-9D65-41CF-B5C8-655A23746722}" vid="{D81583D3-C53A-459A-A971-B2AB3804EE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irby 2015">
    <a:dk1>
      <a:srgbClr val="000000"/>
    </a:dk1>
    <a:lt1>
      <a:sysClr val="window" lastClr="FFFFFF"/>
    </a:lt1>
    <a:dk2>
      <a:srgbClr val="878787"/>
    </a:dk2>
    <a:lt2>
      <a:srgbClr val="C5C5C5"/>
    </a:lt2>
    <a:accent1>
      <a:srgbClr val="BE9D56"/>
    </a:accent1>
    <a:accent2>
      <a:srgbClr val="DAC59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UNSW">
    <a:majorFont>
      <a:latin typeface="Sommet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6013</TotalTime>
  <Words>2061</Words>
  <Application>Microsoft Office PowerPoint</Application>
  <PresentationFormat>On-screen Show (4:3)</PresentationFormat>
  <Paragraphs>404</Paragraphs>
  <Slides>66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Chart</vt:lpstr>
      <vt:lpstr>Improving sexual health outcomes for young Aboriginal and Torres Strait Islander people</vt:lpstr>
      <vt:lpstr>   Overview of Presentation  </vt:lpstr>
      <vt:lpstr>Population pyramid Aboriginal vs non Indigenous Australians </vt:lpstr>
      <vt:lpstr>PowerPoint Presentation</vt:lpstr>
      <vt:lpstr> Number of notifications of newly diagnosed chlamydia infections in 2013 by Aboriginal and Torres Strait Islander status1, sex and age group </vt:lpstr>
      <vt:lpstr>Notification rates of chlamydia infection in 2013 by Aboriginal Torres Strait Islander status1, sex and age group</vt:lpstr>
      <vt:lpstr> Notification rates of gonorrhoea infection in 2013 by Aboriginal and Torres Strait Islander status1, sex and age group</vt:lpstr>
      <vt:lpstr>Chlamydia and gonorrhoea  by remoteness </vt:lpstr>
      <vt:lpstr> Notification rates of chlamydia infection by Aboriginal and Torres Strait Islander status, State/Territory1 and year</vt:lpstr>
      <vt:lpstr> Notification rates of gonorrhoea infection by Aboriginal and Torres Strait Islander status, State/Territory1 and year</vt:lpstr>
      <vt:lpstr>Syphilis outbreak in northern Australia 2011-2015:  the epidemiology and public health response</vt:lpstr>
      <vt:lpstr>PowerPoint Presentation</vt:lpstr>
      <vt:lpstr>PowerPoint Presentation</vt:lpstr>
      <vt:lpstr>SHIMMER: Health care attendance over 3 years, 4 regional AMS in NSW</vt:lpstr>
      <vt:lpstr>Health care access NSW sites </vt:lpstr>
      <vt:lpstr>Health service use, by sex and age, 2010  ( FNQ) </vt:lpstr>
      <vt:lpstr>Access Summary </vt:lpstr>
      <vt:lpstr>PowerPoint Presentation</vt:lpstr>
      <vt:lpstr>STI testing </vt:lpstr>
      <vt:lpstr>Total STI testing by calendar year </vt:lpstr>
      <vt:lpstr>CT &amp; NG testing coverage, by year females </vt:lpstr>
      <vt:lpstr>CT &amp; NG testing coverage, by year, males </vt:lpstr>
      <vt:lpstr>% females tested for chlamydia,  2011-2012 n=6,259 </vt:lpstr>
      <vt:lpstr>% females tested for chlamydia,  2011-2012 n=6,259  </vt:lpstr>
      <vt:lpstr>PowerPoint Presentation</vt:lpstr>
      <vt:lpstr>% males tested for chlamydia, 2011-2012 n=6,269</vt:lpstr>
      <vt:lpstr>ACCESS: Chlamydia testing rate by service type, 2009</vt:lpstr>
      <vt:lpstr>  Primary reason for consultations &amp; chlamydia tests in females, 2011  ( Audit) n=523</vt:lpstr>
      <vt:lpstr>PowerPoint Presentation</vt:lpstr>
      <vt:lpstr>Low retesting rates and high positivity</vt:lpstr>
      <vt:lpstr>Where are the gaps- STIs? </vt:lpstr>
      <vt:lpstr>PowerPoint Presentation</vt:lpstr>
      <vt:lpstr>ACCEPt: Chlamydia prevalence in 16-29 year olds </vt:lpstr>
      <vt:lpstr>STRIVE STI co-infections in remote Aboriginal communities: females</vt:lpstr>
      <vt:lpstr>STRIVE: STI co-infections in remote Aboriginal communities: males</vt:lpstr>
      <vt:lpstr>STRIVE: Trichomonas prevalence in 16-34 year olds, 2010 (n=1828)</vt:lpstr>
      <vt:lpstr>PowerPoint Presentation</vt:lpstr>
      <vt:lpstr>SHIMMER : CT and NG positivity </vt:lpstr>
      <vt:lpstr>Summary Positivity/Prevalence </vt:lpstr>
      <vt:lpstr>Incidence data </vt:lpstr>
      <vt:lpstr>HIV and STIs </vt:lpstr>
      <vt:lpstr>HIV diagnosis among Aboriginal Australians</vt:lpstr>
      <vt:lpstr>Proportion of HIV diagnoses in Indigenous people due to exposure risks, by 4-year time block, 1994-2013</vt:lpstr>
      <vt:lpstr>Rolling average of Indigenous HIV notification rates - 1994-2013 </vt:lpstr>
      <vt:lpstr>PowerPoint Presentation</vt:lpstr>
      <vt:lpstr>Where are the gaps? </vt:lpstr>
      <vt:lpstr>Media….The ice ‘epidemic’</vt:lpstr>
      <vt:lpstr>Methamphetamine</vt:lpstr>
      <vt:lpstr>GOANNA Survey–National Survey of  people aged 16-29 years </vt:lpstr>
      <vt:lpstr>GOANNA – meth use </vt:lpstr>
      <vt:lpstr>Queensland </vt:lpstr>
      <vt:lpstr>Methods – gathering data</vt:lpstr>
      <vt:lpstr>Methods – community and clinical interventions</vt:lpstr>
      <vt:lpstr>Fentanyl </vt:lpstr>
      <vt:lpstr>PowerPoint Presentation</vt:lpstr>
      <vt:lpstr> Lessons from Canada  </vt:lpstr>
      <vt:lpstr>Saskatchewan- Canada</vt:lpstr>
      <vt:lpstr>PowerPoint Presentation</vt:lpstr>
      <vt:lpstr>STI rates in SK </vt:lpstr>
      <vt:lpstr>Centre of Research Excellence </vt:lpstr>
      <vt:lpstr>CRE Aims </vt:lpstr>
      <vt:lpstr>PowerPoint Presentation</vt:lpstr>
      <vt:lpstr>Core project- National surveillance project  </vt:lpstr>
      <vt:lpstr>New Work – DoH </vt:lpstr>
      <vt:lpstr>Remote STI Initiative  </vt:lpstr>
      <vt:lpstr>Key points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Ward</dc:creator>
  <cp:lastModifiedBy>Nick Williams</cp:lastModifiedBy>
  <cp:revision>139</cp:revision>
  <dcterms:created xsi:type="dcterms:W3CDTF">2015-05-14T02:35:53Z</dcterms:created>
  <dcterms:modified xsi:type="dcterms:W3CDTF">2016-08-29T01:00:52Z</dcterms:modified>
</cp:coreProperties>
</file>