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29.xml" ContentType="application/vnd.openxmlformats-officedocument.presentationml.notesSlide+xml"/>
  <Override PartName="/ppt/charts/chart5.xml" ContentType="application/vnd.openxmlformats-officedocument.drawingml.chart+xml"/>
  <Override PartName="/ppt/notesSlides/notesSlide3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charts/chart7.xml" ContentType="application/vnd.openxmlformats-officedocument.drawingml.chart+xml"/>
  <Override PartName="/ppt/notesSlides/notesSlide3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charts/chart9.xml" ContentType="application/vnd.openxmlformats-officedocument.drawingml.chart+xml"/>
  <Override PartName="/ppt/notesSlides/notesSlide34.xml" ContentType="application/vnd.openxmlformats-officedocument.presentationml.notesSlide+xml"/>
  <Override PartName="/ppt/charts/chart10.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1.xml" ContentType="application/vnd.openxmlformats-officedocument.drawingml.chart+xml"/>
  <Override PartName="/ppt/theme/themeOverride3.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41.xml" ContentType="application/vnd.openxmlformats-officedocument.presentationml.notesSlide+xml"/>
  <Override PartName="/ppt/charts/chart14.xml" ContentType="application/vnd.openxmlformats-officedocument.drawingml.chart+xml"/>
  <Override PartName="/ppt/theme/themeOverride4.xml" ContentType="application/vnd.openxmlformats-officedocument.themeOverride+xml"/>
  <Override PartName="/ppt/notesSlides/notesSlide42.xml" ContentType="application/vnd.openxmlformats-officedocument.presentationml.notesSlide+xml"/>
  <Override PartName="/ppt/charts/chart15.xml" ContentType="application/vnd.openxmlformats-officedocument.drawingml.chart+xml"/>
  <Override PartName="/ppt/theme/themeOverride5.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316" r:id="rId3"/>
    <p:sldId id="258" r:id="rId4"/>
    <p:sldId id="260" r:id="rId5"/>
    <p:sldId id="261" r:id="rId6"/>
    <p:sldId id="262" r:id="rId7"/>
    <p:sldId id="263" r:id="rId8"/>
    <p:sldId id="314" r:id="rId9"/>
    <p:sldId id="264" r:id="rId10"/>
    <p:sldId id="265" r:id="rId11"/>
    <p:sldId id="266" r:id="rId12"/>
    <p:sldId id="267" r:id="rId13"/>
    <p:sldId id="268" r:id="rId14"/>
    <p:sldId id="269" r:id="rId15"/>
    <p:sldId id="270" r:id="rId16"/>
    <p:sldId id="271" r:id="rId17"/>
    <p:sldId id="322" r:id="rId18"/>
    <p:sldId id="272" r:id="rId19"/>
    <p:sldId id="273" r:id="rId20"/>
    <p:sldId id="259" r:id="rId21"/>
    <p:sldId id="315" r:id="rId22"/>
    <p:sldId id="317" r:id="rId23"/>
    <p:sldId id="323" r:id="rId24"/>
    <p:sldId id="327" r:id="rId25"/>
    <p:sldId id="321" r:id="rId26"/>
    <p:sldId id="328" r:id="rId27"/>
    <p:sldId id="319" r:id="rId28"/>
    <p:sldId id="320" r:id="rId29"/>
    <p:sldId id="324" r:id="rId30"/>
    <p:sldId id="325" r:id="rId31"/>
    <p:sldId id="329" r:id="rId32"/>
    <p:sldId id="326" r:id="rId33"/>
    <p:sldId id="330" r:id="rId34"/>
    <p:sldId id="332" r:id="rId35"/>
    <p:sldId id="331" r:id="rId36"/>
    <p:sldId id="333" r:id="rId37"/>
    <p:sldId id="334" r:id="rId38"/>
    <p:sldId id="335" r:id="rId39"/>
    <p:sldId id="340" r:id="rId40"/>
    <p:sldId id="342" r:id="rId41"/>
    <p:sldId id="343" r:id="rId42"/>
    <p:sldId id="344" r:id="rId43"/>
    <p:sldId id="336" r:id="rId44"/>
    <p:sldId id="337" r:id="rId45"/>
    <p:sldId id="338" r:id="rId46"/>
    <p:sldId id="274" r:id="rId47"/>
    <p:sldId id="345" r:id="rId48"/>
    <p:sldId id="275" r:id="rId49"/>
    <p:sldId id="276" r:id="rId50"/>
    <p:sldId id="277" r:id="rId51"/>
    <p:sldId id="278" r:id="rId52"/>
    <p:sldId id="279" r:id="rId53"/>
    <p:sldId id="280" r:id="rId54"/>
    <p:sldId id="281" r:id="rId55"/>
    <p:sldId id="282" r:id="rId56"/>
    <p:sldId id="283" r:id="rId57"/>
    <p:sldId id="284" r:id="rId58"/>
    <p:sldId id="285" r:id="rId59"/>
    <p:sldId id="286" r:id="rId60"/>
    <p:sldId id="287" r:id="rId61"/>
    <p:sldId id="288" r:id="rId62"/>
    <p:sldId id="289" r:id="rId63"/>
    <p:sldId id="290" r:id="rId64"/>
    <p:sldId id="291" r:id="rId65"/>
    <p:sldId id="292" r:id="rId66"/>
    <p:sldId id="293" r:id="rId67"/>
    <p:sldId id="294" r:id="rId68"/>
    <p:sldId id="295" r:id="rId69"/>
    <p:sldId id="296" r:id="rId70"/>
    <p:sldId id="297" r:id="rId71"/>
    <p:sldId id="298" r:id="rId72"/>
    <p:sldId id="299" r:id="rId73"/>
    <p:sldId id="300" r:id="rId74"/>
    <p:sldId id="301" r:id="rId75"/>
    <p:sldId id="302" r:id="rId76"/>
    <p:sldId id="303" r:id="rId77"/>
    <p:sldId id="304" r:id="rId78"/>
    <p:sldId id="305" r:id="rId79"/>
    <p:sldId id="306" r:id="rId80"/>
    <p:sldId id="307" r:id="rId81"/>
    <p:sldId id="308" r:id="rId82"/>
    <p:sldId id="309" r:id="rId83"/>
    <p:sldId id="310" r:id="rId84"/>
    <p:sldId id="311" r:id="rId85"/>
    <p:sldId id="312" r:id="rId86"/>
    <p:sldId id="313"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HR</c:v>
                </c:pt>
              </c:strCache>
            </c:strRef>
          </c:tx>
          <c:spPr>
            <a:solidFill>
              <a:schemeClr val="accent2"/>
            </a:solidFill>
          </c:spPr>
          <c:invertIfNegative val="0"/>
          <c:errBars>
            <c:errBarType val="both"/>
            <c:errValType val="cust"/>
            <c:noEndCap val="0"/>
            <c:plus>
              <c:numRef>
                <c:f>Sheet1!$H$2:$H$3</c:f>
                <c:numCache>
                  <c:formatCode>General</c:formatCode>
                  <c:ptCount val="2"/>
                  <c:pt idx="0">
                    <c:v>0.24000000000000002</c:v>
                  </c:pt>
                  <c:pt idx="1">
                    <c:v>9.9999999999999936E-2</c:v>
                  </c:pt>
                </c:numCache>
              </c:numRef>
            </c:plus>
            <c:minus>
              <c:numRef>
                <c:f>Sheet1!$G$2:$G$3</c:f>
                <c:numCache>
                  <c:formatCode>General</c:formatCode>
                  <c:ptCount val="2"/>
                  <c:pt idx="0">
                    <c:v>0.21000000000000002</c:v>
                  </c:pt>
                  <c:pt idx="1">
                    <c:v>9.0000000000000108E-2</c:v>
                  </c:pt>
                </c:numCache>
              </c:numRef>
            </c:minus>
          </c:errBars>
          <c:cat>
            <c:strRef>
              <c:f>Sheet1!$A$2:$A$3</c:f>
              <c:strCache>
                <c:ptCount val="2"/>
                <c:pt idx="0">
                  <c:v>CV death</c:v>
                </c:pt>
                <c:pt idx="1">
                  <c:v>All-cause mortality</c:v>
                </c:pt>
              </c:strCache>
            </c:strRef>
          </c:cat>
          <c:val>
            <c:numRef>
              <c:f>Sheet1!$B$2:$B$3</c:f>
              <c:numCache>
                <c:formatCode>General</c:formatCode>
                <c:ptCount val="2"/>
                <c:pt idx="0">
                  <c:v>2.3199999999999976</c:v>
                </c:pt>
                <c:pt idx="1">
                  <c:v>1.8</c:v>
                </c:pt>
              </c:numCache>
            </c:numRef>
          </c:val>
        </c:ser>
        <c:dLbls>
          <c:showLegendKey val="0"/>
          <c:showVal val="0"/>
          <c:showCatName val="0"/>
          <c:showSerName val="0"/>
          <c:showPercent val="0"/>
          <c:showBubbleSize val="0"/>
        </c:dLbls>
        <c:gapWidth val="150"/>
        <c:axId val="97567104"/>
        <c:axId val="97568640"/>
      </c:barChart>
      <c:catAx>
        <c:axId val="97567104"/>
        <c:scaling>
          <c:orientation val="minMax"/>
        </c:scaling>
        <c:delete val="0"/>
        <c:axPos val="b"/>
        <c:numFmt formatCode="General" sourceLinked="0"/>
        <c:majorTickMark val="out"/>
        <c:minorTickMark val="none"/>
        <c:tickLblPos val="nextTo"/>
        <c:txPr>
          <a:bodyPr/>
          <a:lstStyle/>
          <a:p>
            <a:pPr>
              <a:defRPr>
                <a:solidFill>
                  <a:srgbClr val="5A5A5A"/>
                </a:solidFill>
              </a:defRPr>
            </a:pPr>
            <a:endParaRPr lang="en-US"/>
          </a:p>
        </c:txPr>
        <c:crossAx val="97568640"/>
        <c:crosses val="autoZero"/>
        <c:auto val="1"/>
        <c:lblAlgn val="ctr"/>
        <c:lblOffset val="100"/>
        <c:noMultiLvlLbl val="0"/>
      </c:catAx>
      <c:valAx>
        <c:axId val="97568640"/>
        <c:scaling>
          <c:orientation val="minMax"/>
        </c:scaling>
        <c:delete val="0"/>
        <c:axPos val="l"/>
        <c:title>
          <c:tx>
            <c:rich>
              <a:bodyPr rot="-5400000" vert="horz"/>
              <a:lstStyle/>
              <a:p>
                <a:pPr>
                  <a:defRPr b="0">
                    <a:solidFill>
                      <a:srgbClr val="5A5A5A"/>
                    </a:solidFill>
                  </a:defRPr>
                </a:pPr>
                <a:r>
                  <a:rPr lang="en-US" b="0" dirty="0" smtClean="0">
                    <a:solidFill>
                      <a:srgbClr val="5A5A5A"/>
                    </a:solidFill>
                  </a:rPr>
                  <a:t>Hazard</a:t>
                </a:r>
                <a:r>
                  <a:rPr lang="en-US" b="0" baseline="0" dirty="0" smtClean="0">
                    <a:solidFill>
                      <a:srgbClr val="5A5A5A"/>
                    </a:solidFill>
                  </a:rPr>
                  <a:t> ratio (95% CI) (diabetes vs no diabetes)</a:t>
                </a:r>
                <a:endParaRPr lang="en-US" b="0" dirty="0">
                  <a:solidFill>
                    <a:srgbClr val="5A5A5A"/>
                  </a:solidFill>
                </a:endParaRPr>
              </a:p>
            </c:rich>
          </c:tx>
          <c:layout>
            <c:manualLayout>
              <c:xMode val="edge"/>
              <c:yMode val="edge"/>
              <c:x val="8.4745762711864441E-3"/>
              <c:y val="7.5352854405526817E-2"/>
            </c:manualLayout>
          </c:layout>
          <c:overlay val="0"/>
        </c:title>
        <c:numFmt formatCode="General" sourceLinked="1"/>
        <c:majorTickMark val="out"/>
        <c:minorTickMark val="none"/>
        <c:tickLblPos val="nextTo"/>
        <c:txPr>
          <a:bodyPr/>
          <a:lstStyle/>
          <a:p>
            <a:pPr>
              <a:defRPr>
                <a:solidFill>
                  <a:schemeClr val="tx2"/>
                </a:solidFill>
              </a:defRPr>
            </a:pPr>
            <a:endParaRPr lang="en-US"/>
          </a:p>
        </c:txPr>
        <c:crossAx val="97567104"/>
        <c:crosses val="autoZero"/>
        <c:crossBetween val="between"/>
        <c:majorUnit val="1"/>
      </c:valAx>
    </c:plotArea>
    <c:plotVisOnly val="1"/>
    <c:dispBlanksAs val="gap"/>
    <c:showDLblsOverMax val="0"/>
  </c:chart>
  <c:txPr>
    <a:bodyPr/>
    <a:lstStyle/>
    <a:p>
      <a:pPr>
        <a:defRPr sz="1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13351430640109"/>
          <c:y val="0.12140912840252957"/>
          <c:w val="0.74260041677907451"/>
          <c:h val="0.69720419759875363"/>
        </c:manualLayout>
      </c:layout>
      <c:scatterChart>
        <c:scatterStyle val="lineMarker"/>
        <c:varyColors val="0"/>
        <c:ser>
          <c:idx val="0"/>
          <c:order val="0"/>
          <c:tx>
            <c:strRef>
              <c:f>Sheet1!$B$1</c:f>
              <c:strCache>
                <c:ptCount val="1"/>
                <c:pt idx="0">
                  <c:v>Placebo</c:v>
                </c:pt>
              </c:strCache>
            </c:strRef>
          </c:tx>
          <c:spPr>
            <a:ln w="28575" cap="rnd">
              <a:solidFill>
                <a:schemeClr val="tx2"/>
              </a:solidFill>
              <a:round/>
            </a:ln>
            <a:effectLst/>
          </c:spPr>
          <c:marker>
            <c:symbol val="circle"/>
            <c:size val="7"/>
            <c:spPr>
              <a:solidFill>
                <a:schemeClr val="tx2"/>
              </a:solidFill>
              <a:ln w="19050">
                <a:solidFill>
                  <a:schemeClr val="tx2"/>
                </a:solidFill>
              </a:ln>
              <a:effectLst/>
            </c:spPr>
          </c:marker>
          <c:errBars>
            <c:errDir val="y"/>
            <c:errBarType val="both"/>
            <c:errValType val="cust"/>
            <c:noEndCap val="0"/>
            <c:plus>
              <c:numRef>
                <c:f>Sheet1!$G$2:$G$10</c:f>
                <c:numCache>
                  <c:formatCode>General</c:formatCode>
                  <c:ptCount val="9"/>
                  <c:pt idx="0">
                    <c:v>0.24000000000000002</c:v>
                  </c:pt>
                  <c:pt idx="1">
                    <c:v>0.13</c:v>
                  </c:pt>
                  <c:pt idx="2">
                    <c:v>0.15000000000000002</c:v>
                  </c:pt>
                  <c:pt idx="3">
                    <c:v>0.16</c:v>
                  </c:pt>
                  <c:pt idx="4">
                    <c:v>0.18000000000000002</c:v>
                  </c:pt>
                  <c:pt idx="5">
                    <c:v>0.17</c:v>
                  </c:pt>
                  <c:pt idx="6">
                    <c:v>0.2</c:v>
                  </c:pt>
                  <c:pt idx="7">
                    <c:v>0.23</c:v>
                  </c:pt>
                  <c:pt idx="8">
                    <c:v>0.28000000000000008</c:v>
                  </c:pt>
                </c:numCache>
              </c:numRef>
            </c:plus>
            <c:minus>
              <c:numRef>
                <c:f>Sheet1!$G$2:$G$10</c:f>
                <c:numCache>
                  <c:formatCode>General</c:formatCode>
                  <c:ptCount val="9"/>
                  <c:pt idx="0">
                    <c:v>0.24000000000000002</c:v>
                  </c:pt>
                  <c:pt idx="1">
                    <c:v>0.13</c:v>
                  </c:pt>
                  <c:pt idx="2">
                    <c:v>0.15000000000000002</c:v>
                  </c:pt>
                  <c:pt idx="3">
                    <c:v>0.16</c:v>
                  </c:pt>
                  <c:pt idx="4">
                    <c:v>0.18000000000000002</c:v>
                  </c:pt>
                  <c:pt idx="5">
                    <c:v>0.17</c:v>
                  </c:pt>
                  <c:pt idx="6">
                    <c:v>0.2</c:v>
                  </c:pt>
                  <c:pt idx="7">
                    <c:v>0.23</c:v>
                  </c:pt>
                  <c:pt idx="8">
                    <c:v>0.28000000000000008</c:v>
                  </c:pt>
                </c:numCache>
              </c:numRef>
            </c:minus>
            <c:spPr>
              <a:ln w="6350"/>
            </c:spPr>
          </c:errBars>
          <c:xVal>
            <c:numRef>
              <c:f>Sheet1!$A$2:$A$10</c:f>
              <c:numCache>
                <c:formatCode>General</c:formatCode>
                <c:ptCount val="9"/>
                <c:pt idx="0">
                  <c:v>0</c:v>
                </c:pt>
                <c:pt idx="1">
                  <c:v>4</c:v>
                </c:pt>
                <c:pt idx="2">
                  <c:v>28</c:v>
                </c:pt>
                <c:pt idx="3">
                  <c:v>52</c:v>
                </c:pt>
                <c:pt idx="4">
                  <c:v>80</c:v>
                </c:pt>
                <c:pt idx="5">
                  <c:v>108</c:v>
                </c:pt>
                <c:pt idx="6">
                  <c:v>136</c:v>
                </c:pt>
                <c:pt idx="7">
                  <c:v>164</c:v>
                </c:pt>
                <c:pt idx="8">
                  <c:v>192</c:v>
                </c:pt>
              </c:numCache>
            </c:numRef>
          </c:xVal>
          <c:yVal>
            <c:numRef>
              <c:f>Sheet1!$B$2:$B$11</c:f>
              <c:numCache>
                <c:formatCode>0.00</c:formatCode>
                <c:ptCount val="10"/>
                <c:pt idx="0">
                  <c:v>44.04</c:v>
                </c:pt>
                <c:pt idx="1">
                  <c:v>44.09</c:v>
                </c:pt>
                <c:pt idx="2">
                  <c:v>44.3</c:v>
                </c:pt>
                <c:pt idx="3">
                  <c:v>44.32</c:v>
                </c:pt>
                <c:pt idx="4">
                  <c:v>44.730000000000004</c:v>
                </c:pt>
                <c:pt idx="5">
                  <c:v>44.63</c:v>
                </c:pt>
                <c:pt idx="6">
                  <c:v>44.64</c:v>
                </c:pt>
                <c:pt idx="7">
                  <c:v>44.809999999999995</c:v>
                </c:pt>
                <c:pt idx="8">
                  <c:v>44.99</c:v>
                </c:pt>
              </c:numCache>
            </c:numRef>
          </c:yVal>
          <c:smooth val="0"/>
        </c:ser>
        <c:ser>
          <c:idx val="1"/>
          <c:order val="1"/>
          <c:tx>
            <c:strRef>
              <c:f>Sheet1!$C$1</c:f>
              <c:strCache>
                <c:ptCount val="1"/>
                <c:pt idx="0">
                  <c:v>Empagliflozin 10 mg</c:v>
                </c:pt>
              </c:strCache>
            </c:strRef>
          </c:tx>
          <c:spPr>
            <a:ln w="28575" cap="rnd">
              <a:solidFill>
                <a:schemeClr val="accent4"/>
              </a:solidFill>
              <a:round/>
            </a:ln>
            <a:effectLst/>
          </c:spPr>
          <c:marker>
            <c:symbol val="circle"/>
            <c:size val="7"/>
            <c:spPr>
              <a:solidFill>
                <a:schemeClr val="accent4"/>
              </a:solidFill>
              <a:ln w="19050">
                <a:solidFill>
                  <a:schemeClr val="accent4"/>
                </a:solidFill>
              </a:ln>
              <a:effectLst/>
            </c:spPr>
          </c:marker>
          <c:errBars>
            <c:errDir val="y"/>
            <c:errBarType val="both"/>
            <c:errValType val="cust"/>
            <c:noEndCap val="0"/>
            <c:plus>
              <c:numRef>
                <c:f>Sheet1!$H$2:$H$10</c:f>
                <c:numCache>
                  <c:formatCode>General</c:formatCode>
                  <c:ptCount val="9"/>
                  <c:pt idx="0">
                    <c:v>0.25</c:v>
                  </c:pt>
                  <c:pt idx="1">
                    <c:v>0.13</c:v>
                  </c:pt>
                  <c:pt idx="2">
                    <c:v>0.15000000000000002</c:v>
                  </c:pt>
                  <c:pt idx="3">
                    <c:v>0.16</c:v>
                  </c:pt>
                  <c:pt idx="4">
                    <c:v>0.18000000000000002</c:v>
                  </c:pt>
                  <c:pt idx="5">
                    <c:v>0.17</c:v>
                  </c:pt>
                  <c:pt idx="6">
                    <c:v>0.2</c:v>
                  </c:pt>
                  <c:pt idx="7">
                    <c:v>0.22</c:v>
                  </c:pt>
                  <c:pt idx="8">
                    <c:v>0.27</c:v>
                  </c:pt>
                </c:numCache>
              </c:numRef>
            </c:plus>
            <c:minus>
              <c:numRef>
                <c:f>Sheet1!$H$2:$H$10</c:f>
                <c:numCache>
                  <c:formatCode>General</c:formatCode>
                  <c:ptCount val="9"/>
                  <c:pt idx="0">
                    <c:v>0.25</c:v>
                  </c:pt>
                  <c:pt idx="1">
                    <c:v>0.13</c:v>
                  </c:pt>
                  <c:pt idx="2">
                    <c:v>0.15000000000000002</c:v>
                  </c:pt>
                  <c:pt idx="3">
                    <c:v>0.16</c:v>
                  </c:pt>
                  <c:pt idx="4">
                    <c:v>0.18000000000000002</c:v>
                  </c:pt>
                  <c:pt idx="5">
                    <c:v>0.17</c:v>
                  </c:pt>
                  <c:pt idx="6">
                    <c:v>0.2</c:v>
                  </c:pt>
                  <c:pt idx="7">
                    <c:v>0.22</c:v>
                  </c:pt>
                  <c:pt idx="8">
                    <c:v>0.27</c:v>
                  </c:pt>
                </c:numCache>
              </c:numRef>
            </c:minus>
            <c:spPr>
              <a:ln w="6350"/>
            </c:spPr>
          </c:errBars>
          <c:xVal>
            <c:numRef>
              <c:f>Sheet1!$A$2:$A$10</c:f>
              <c:numCache>
                <c:formatCode>General</c:formatCode>
                <c:ptCount val="9"/>
                <c:pt idx="0">
                  <c:v>0</c:v>
                </c:pt>
                <c:pt idx="1">
                  <c:v>4</c:v>
                </c:pt>
                <c:pt idx="2">
                  <c:v>28</c:v>
                </c:pt>
                <c:pt idx="3">
                  <c:v>52</c:v>
                </c:pt>
                <c:pt idx="4">
                  <c:v>80</c:v>
                </c:pt>
                <c:pt idx="5">
                  <c:v>108</c:v>
                </c:pt>
                <c:pt idx="6">
                  <c:v>136</c:v>
                </c:pt>
                <c:pt idx="7">
                  <c:v>164</c:v>
                </c:pt>
                <c:pt idx="8">
                  <c:v>192</c:v>
                </c:pt>
              </c:numCache>
            </c:numRef>
          </c:xVal>
          <c:yVal>
            <c:numRef>
              <c:f>Sheet1!$C$2:$C$11</c:f>
              <c:numCache>
                <c:formatCode>0.00</c:formatCode>
                <c:ptCount val="10"/>
                <c:pt idx="0">
                  <c:v>44.65</c:v>
                </c:pt>
                <c:pt idx="1">
                  <c:v>44.01</c:v>
                </c:pt>
                <c:pt idx="2">
                  <c:v>45.760000000000005</c:v>
                </c:pt>
                <c:pt idx="3">
                  <c:v>45.98</c:v>
                </c:pt>
                <c:pt idx="4">
                  <c:v>46.3</c:v>
                </c:pt>
                <c:pt idx="5">
                  <c:v>46.15</c:v>
                </c:pt>
                <c:pt idx="6">
                  <c:v>45.93</c:v>
                </c:pt>
                <c:pt idx="7">
                  <c:v>45.98</c:v>
                </c:pt>
                <c:pt idx="8">
                  <c:v>46.01</c:v>
                </c:pt>
              </c:numCache>
            </c:numRef>
          </c:yVal>
          <c:smooth val="0"/>
        </c:ser>
        <c:ser>
          <c:idx val="2"/>
          <c:order val="2"/>
          <c:tx>
            <c:strRef>
              <c:f>Sheet1!$D$1</c:f>
              <c:strCache>
                <c:ptCount val="1"/>
                <c:pt idx="0">
                  <c:v>Empagliflozin 25 mg</c:v>
                </c:pt>
              </c:strCache>
            </c:strRef>
          </c:tx>
          <c:spPr>
            <a:ln w="28575" cap="rnd">
              <a:solidFill>
                <a:schemeClr val="accent2"/>
              </a:solidFill>
              <a:round/>
            </a:ln>
            <a:effectLst/>
          </c:spPr>
          <c:marker>
            <c:symbol val="circle"/>
            <c:size val="7"/>
            <c:spPr>
              <a:solidFill>
                <a:schemeClr val="accent2"/>
              </a:solidFill>
              <a:ln w="19050">
                <a:solidFill>
                  <a:schemeClr val="accent2"/>
                </a:solidFill>
              </a:ln>
              <a:effectLst/>
            </c:spPr>
          </c:marker>
          <c:errBars>
            <c:errDir val="y"/>
            <c:errBarType val="both"/>
            <c:errValType val="cust"/>
            <c:noEndCap val="0"/>
            <c:plus>
              <c:numRef>
                <c:f>Sheet1!$I$2:$I$10</c:f>
                <c:numCache>
                  <c:formatCode>General</c:formatCode>
                  <c:ptCount val="9"/>
                  <c:pt idx="0">
                    <c:v>0.25</c:v>
                  </c:pt>
                  <c:pt idx="1">
                    <c:v>0.13</c:v>
                  </c:pt>
                  <c:pt idx="2">
                    <c:v>0.15000000000000002</c:v>
                  </c:pt>
                  <c:pt idx="3">
                    <c:v>0.16</c:v>
                  </c:pt>
                  <c:pt idx="4">
                    <c:v>0.18000000000000002</c:v>
                  </c:pt>
                  <c:pt idx="5">
                    <c:v>0.17</c:v>
                  </c:pt>
                  <c:pt idx="6">
                    <c:v>0.2</c:v>
                  </c:pt>
                  <c:pt idx="7">
                    <c:v>0.22</c:v>
                  </c:pt>
                  <c:pt idx="8">
                    <c:v>0.27</c:v>
                  </c:pt>
                </c:numCache>
              </c:numRef>
            </c:plus>
            <c:minus>
              <c:numRef>
                <c:f>Sheet1!$I$2:$I$10</c:f>
                <c:numCache>
                  <c:formatCode>General</c:formatCode>
                  <c:ptCount val="9"/>
                  <c:pt idx="0">
                    <c:v>0.25</c:v>
                  </c:pt>
                  <c:pt idx="1">
                    <c:v>0.13</c:v>
                  </c:pt>
                  <c:pt idx="2">
                    <c:v>0.15000000000000002</c:v>
                  </c:pt>
                  <c:pt idx="3">
                    <c:v>0.16</c:v>
                  </c:pt>
                  <c:pt idx="4">
                    <c:v>0.18000000000000002</c:v>
                  </c:pt>
                  <c:pt idx="5">
                    <c:v>0.17</c:v>
                  </c:pt>
                  <c:pt idx="6">
                    <c:v>0.2</c:v>
                  </c:pt>
                  <c:pt idx="7">
                    <c:v>0.22</c:v>
                  </c:pt>
                  <c:pt idx="8">
                    <c:v>0.27</c:v>
                  </c:pt>
                </c:numCache>
              </c:numRef>
            </c:minus>
            <c:spPr>
              <a:ln w="6350"/>
            </c:spPr>
          </c:errBars>
          <c:xVal>
            <c:numRef>
              <c:f>Sheet1!$A$2:$A$10</c:f>
              <c:numCache>
                <c:formatCode>General</c:formatCode>
                <c:ptCount val="9"/>
                <c:pt idx="0">
                  <c:v>0</c:v>
                </c:pt>
                <c:pt idx="1">
                  <c:v>4</c:v>
                </c:pt>
                <c:pt idx="2">
                  <c:v>28</c:v>
                </c:pt>
                <c:pt idx="3">
                  <c:v>52</c:v>
                </c:pt>
                <c:pt idx="4">
                  <c:v>80</c:v>
                </c:pt>
                <c:pt idx="5">
                  <c:v>108</c:v>
                </c:pt>
                <c:pt idx="6">
                  <c:v>136</c:v>
                </c:pt>
                <c:pt idx="7">
                  <c:v>164</c:v>
                </c:pt>
                <c:pt idx="8">
                  <c:v>192</c:v>
                </c:pt>
              </c:numCache>
            </c:numRef>
          </c:xVal>
          <c:yVal>
            <c:numRef>
              <c:f>Sheet1!$D$2:$D$11</c:f>
              <c:numCache>
                <c:formatCode>0.00</c:formatCode>
                <c:ptCount val="10"/>
                <c:pt idx="0">
                  <c:v>44.49</c:v>
                </c:pt>
                <c:pt idx="1">
                  <c:v>44.39</c:v>
                </c:pt>
                <c:pt idx="2">
                  <c:v>46.28</c:v>
                </c:pt>
                <c:pt idx="3">
                  <c:v>46.47</c:v>
                </c:pt>
                <c:pt idx="4">
                  <c:v>46.74</c:v>
                </c:pt>
                <c:pt idx="5">
                  <c:v>46.78</c:v>
                </c:pt>
                <c:pt idx="6">
                  <c:v>46.98</c:v>
                </c:pt>
                <c:pt idx="7">
                  <c:v>46.809999999999995</c:v>
                </c:pt>
                <c:pt idx="8">
                  <c:v>46.449999999999996</c:v>
                </c:pt>
              </c:numCache>
            </c:numRef>
          </c:yVal>
          <c:smooth val="0"/>
        </c:ser>
        <c:dLbls>
          <c:showLegendKey val="0"/>
          <c:showVal val="0"/>
          <c:showCatName val="0"/>
          <c:showSerName val="0"/>
          <c:showPercent val="0"/>
          <c:showBubbleSize val="0"/>
        </c:dLbls>
        <c:axId val="134650496"/>
        <c:axId val="134660864"/>
      </c:scatterChart>
      <c:valAx>
        <c:axId val="134650496"/>
        <c:scaling>
          <c:orientation val="minMax"/>
          <c:max val="220"/>
          <c:min val="0"/>
        </c:scaling>
        <c:delete val="0"/>
        <c:axPos val="b"/>
        <c:title>
          <c:tx>
            <c:rich>
              <a:bodyPr/>
              <a:lstStyle/>
              <a:p>
                <a:pPr>
                  <a:defRPr sz="1400">
                    <a:solidFill>
                      <a:schemeClr val="tx2"/>
                    </a:solidFill>
                    <a:latin typeface="+mn-lt"/>
                  </a:defRPr>
                </a:pPr>
                <a:r>
                  <a:rPr lang="en-GB" sz="1400" dirty="0" smtClean="0">
                    <a:solidFill>
                      <a:schemeClr val="tx2"/>
                    </a:solidFill>
                    <a:latin typeface="+mn-lt"/>
                  </a:rPr>
                  <a:t>Week</a:t>
                </a:r>
                <a:endParaRPr lang="en-GB" sz="1400" dirty="0">
                  <a:solidFill>
                    <a:schemeClr val="tx2"/>
                  </a:solidFill>
                  <a:latin typeface="+mn-lt"/>
                </a:endParaRPr>
              </a:p>
            </c:rich>
          </c:tx>
          <c:layout>
            <c:manualLayout>
              <c:xMode val="edge"/>
              <c:yMode val="edge"/>
              <c:x val="0.45661691003961874"/>
              <c:y val="0.90591054898726031"/>
            </c:manualLayout>
          </c:layout>
          <c:overlay val="0"/>
        </c:title>
        <c:numFmt formatCode="General" sourceLinked="1"/>
        <c:majorTickMark val="none"/>
        <c:minorTickMark val="none"/>
        <c:tickLblPos val="none"/>
        <c:spPr>
          <a:noFill/>
          <a:ln w="6350" cap="flat" cmpd="sng" algn="ctr">
            <a:solidFill>
              <a:schemeClr val="bg1">
                <a:lumMod val="50000"/>
              </a:schemeClr>
            </a:solidFill>
            <a:round/>
          </a:ln>
          <a:effectLst/>
        </c:spPr>
        <c:txPr>
          <a:bodyPr rot="-60000000" vert="horz"/>
          <a:lstStyle/>
          <a:p>
            <a:pPr>
              <a:defRPr sz="1400">
                <a:latin typeface="+mn-lt"/>
              </a:defRPr>
            </a:pPr>
            <a:endParaRPr lang="en-US"/>
          </a:p>
        </c:txPr>
        <c:crossAx val="134660864"/>
        <c:crosses val="autoZero"/>
        <c:crossBetween val="midCat"/>
        <c:majorUnit val="20"/>
      </c:valAx>
      <c:valAx>
        <c:axId val="134660864"/>
        <c:scaling>
          <c:orientation val="minMax"/>
          <c:max val="50"/>
          <c:min val="40"/>
        </c:scaling>
        <c:delete val="0"/>
        <c:axPos val="l"/>
        <c:title>
          <c:tx>
            <c:rich>
              <a:bodyPr rot="-5400000" vert="horz"/>
              <a:lstStyle/>
              <a:p>
                <a:pPr>
                  <a:defRPr sz="1400">
                    <a:solidFill>
                      <a:schemeClr val="tx2"/>
                    </a:solidFill>
                    <a:latin typeface="+mn-lt"/>
                  </a:defRPr>
                </a:pPr>
                <a:r>
                  <a:rPr lang="en-GB" sz="1400" dirty="0">
                    <a:solidFill>
                      <a:schemeClr val="tx2"/>
                    </a:solidFill>
                    <a:latin typeface="+mn-lt"/>
                  </a:rPr>
                  <a:t>Adjusted mean (SE) </a:t>
                </a:r>
                <a:r>
                  <a:rPr lang="en-GB" sz="1400" dirty="0" smtClean="0">
                    <a:solidFill>
                      <a:schemeClr val="tx2"/>
                    </a:solidFill>
                    <a:latin typeface="+mn-lt"/>
                  </a:rPr>
                  <a:t/>
                </a:r>
                <a:br>
                  <a:rPr lang="en-GB" sz="1400" dirty="0" smtClean="0">
                    <a:solidFill>
                      <a:schemeClr val="tx2"/>
                    </a:solidFill>
                    <a:latin typeface="+mn-lt"/>
                  </a:rPr>
                </a:br>
                <a:r>
                  <a:rPr lang="en-GB" sz="1400" b="0" i="0" u="none" strike="noStrike" baseline="0" dirty="0" smtClean="0">
                    <a:solidFill>
                      <a:schemeClr val="tx2"/>
                    </a:solidFill>
                    <a:effectLst/>
                    <a:latin typeface="+mn-lt"/>
                  </a:rPr>
                  <a:t>HDL cholesterol</a:t>
                </a:r>
                <a:r>
                  <a:rPr lang="en-GB" sz="1400" dirty="0" smtClean="0">
                    <a:solidFill>
                      <a:schemeClr val="tx2"/>
                    </a:solidFill>
                    <a:latin typeface="+mn-lt"/>
                  </a:rPr>
                  <a:t> </a:t>
                </a:r>
                <a:r>
                  <a:rPr lang="en-GB" sz="1400" dirty="0">
                    <a:solidFill>
                      <a:schemeClr val="tx2"/>
                    </a:solidFill>
                    <a:latin typeface="+mn-lt"/>
                  </a:rPr>
                  <a:t>(mg/dL)</a:t>
                </a:r>
              </a:p>
            </c:rich>
          </c:tx>
          <c:layout>
            <c:manualLayout>
              <c:xMode val="edge"/>
              <c:yMode val="edge"/>
              <c:x val="4.6425221397128676E-3"/>
              <c:y val="0.22379777288974428"/>
            </c:manualLayout>
          </c:layout>
          <c:overlay val="0"/>
          <c:spPr>
            <a:noFill/>
            <a:ln>
              <a:noFill/>
            </a:ln>
            <a:effectLst/>
          </c:spPr>
        </c:title>
        <c:numFmt formatCode="#,##0" sourceLinked="0"/>
        <c:majorTickMark val="out"/>
        <c:minorTickMark val="none"/>
        <c:tickLblPos val="nextTo"/>
        <c:spPr>
          <a:noFill/>
          <a:ln w="6350">
            <a:solidFill>
              <a:schemeClr val="bg1">
                <a:lumMod val="50000"/>
              </a:schemeClr>
            </a:solidFill>
          </a:ln>
          <a:effectLst/>
        </c:spPr>
        <c:txPr>
          <a:bodyPr rot="-60000000" vert="horz"/>
          <a:lstStyle/>
          <a:p>
            <a:pPr>
              <a:defRPr sz="1400">
                <a:solidFill>
                  <a:schemeClr val="tx2"/>
                </a:solidFill>
                <a:latin typeface="+mn-lt"/>
              </a:defRPr>
            </a:pPr>
            <a:endParaRPr lang="en-US"/>
          </a:p>
        </c:txPr>
        <c:crossAx val="134650496"/>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sz="110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22623127638702"/>
          <c:y val="0"/>
          <c:w val="0.75023503697865168"/>
          <c:h val="0.90806476341605147"/>
        </c:manualLayout>
      </c:layout>
      <c:bubbleChart>
        <c:varyColors val="0"/>
        <c:ser>
          <c:idx val="0"/>
          <c:order val="0"/>
          <c:spPr>
            <a:solidFill>
              <a:srgbClr val="F0414B"/>
            </a:solidFill>
            <a:ln>
              <a:solidFill>
                <a:srgbClr val="F0414B"/>
              </a:solidFill>
            </a:ln>
          </c:spPr>
          <c:invertIfNegative val="0"/>
          <c:errBars>
            <c:errDir val="x"/>
            <c:errBarType val="both"/>
            <c:errValType val="cust"/>
            <c:noEndCap val="0"/>
            <c:plus>
              <c:numRef>
                <c:f>BW!$N$2:$N$39</c:f>
                <c:numCache>
                  <c:formatCode>General</c:formatCode>
                  <c:ptCount val="38"/>
                  <c:pt idx="1">
                    <c:v>0.13</c:v>
                  </c:pt>
                  <c:pt idx="3">
                    <c:v>0.15000000000000005</c:v>
                  </c:pt>
                  <c:pt idx="5">
                    <c:v>0.14000000000000001</c:v>
                  </c:pt>
                </c:numCache>
              </c:numRef>
            </c:plus>
            <c:minus>
              <c:numRef>
                <c:f>BW!$M$2:$M$39</c:f>
                <c:numCache>
                  <c:formatCode>General</c:formatCode>
                  <c:ptCount val="38"/>
                  <c:pt idx="1">
                    <c:v>0.12000000000000001</c:v>
                  </c:pt>
                  <c:pt idx="3">
                    <c:v>0.13</c:v>
                  </c:pt>
                  <c:pt idx="5">
                    <c:v>0.10999999999999999</c:v>
                  </c:pt>
                </c:numCache>
              </c:numRef>
            </c:minus>
            <c:spPr>
              <a:ln w="31750">
                <a:solidFill>
                  <a:srgbClr val="F0414B"/>
                </a:solidFill>
              </a:ln>
            </c:spPr>
          </c:errBars>
          <c:xVal>
            <c:numRef>
              <c:f>BW!$J$2:$J$39</c:f>
              <c:numCache>
                <c:formatCode>General</c:formatCode>
                <c:ptCount val="38"/>
                <c:pt idx="1">
                  <c:v>0.8600000000000001</c:v>
                </c:pt>
                <c:pt idx="3">
                  <c:v>0.87000000000000011</c:v>
                </c:pt>
                <c:pt idx="5">
                  <c:v>0.8600000000000001</c:v>
                </c:pt>
              </c:numCache>
            </c:numRef>
          </c:xVal>
          <c:yVal>
            <c:numRef>
              <c:f>BW!$K$2:$K$39</c:f>
              <c:numCache>
                <c:formatCode>General</c:formatCode>
                <c:ptCount val="38"/>
                <c:pt idx="1">
                  <c:v>1</c:v>
                </c:pt>
                <c:pt idx="3">
                  <c:v>2</c:v>
                </c:pt>
                <c:pt idx="5">
                  <c:v>3</c:v>
                </c:pt>
                <c:pt idx="6">
                  <c:v>4</c:v>
                </c:pt>
              </c:numCache>
            </c:numRef>
          </c:yVal>
          <c:bubbleSize>
            <c:numRef>
              <c:f>BW!$L$2:$L$39</c:f>
              <c:numCache>
                <c:formatCode>General</c:formatCode>
                <c:ptCount val="38"/>
                <c:pt idx="1">
                  <c:v>7020</c:v>
                </c:pt>
                <c:pt idx="3">
                  <c:v>6915</c:v>
                </c:pt>
                <c:pt idx="5">
                  <c:v>6970</c:v>
                </c:pt>
              </c:numCache>
            </c:numRef>
          </c:bubbleSize>
          <c:bubble3D val="0"/>
        </c:ser>
        <c:dLbls>
          <c:showLegendKey val="0"/>
          <c:showVal val="0"/>
          <c:showCatName val="0"/>
          <c:showSerName val="0"/>
          <c:showPercent val="0"/>
          <c:showBubbleSize val="0"/>
        </c:dLbls>
        <c:bubbleScale val="15"/>
        <c:showNegBubbles val="0"/>
        <c:axId val="148463616"/>
        <c:axId val="148465152"/>
      </c:bubbleChart>
      <c:valAx>
        <c:axId val="148463616"/>
        <c:scaling>
          <c:logBase val="2"/>
          <c:orientation val="minMax"/>
          <c:max val="1.5"/>
          <c:min val="0.5"/>
        </c:scaling>
        <c:delete val="0"/>
        <c:axPos val="t"/>
        <c:numFmt formatCode="#,##0.0" sourceLinked="0"/>
        <c:majorTickMark val="in"/>
        <c:minorTickMark val="none"/>
        <c:tickLblPos val="high"/>
        <c:txPr>
          <a:bodyPr/>
          <a:lstStyle/>
          <a:p>
            <a:pPr>
              <a:defRPr sz="1400">
                <a:solidFill>
                  <a:srgbClr val="5A5A5A"/>
                </a:solidFill>
                <a:latin typeface="Century Gothic" panose="020B0502020202020204" pitchFamily="34" charset="0"/>
                <a:cs typeface="Arial" panose="020B0604020202020204" pitchFamily="34" charset="0"/>
              </a:defRPr>
            </a:pPr>
            <a:endParaRPr lang="en-US"/>
          </a:p>
        </c:txPr>
        <c:crossAx val="148465152"/>
        <c:crossesAt val="38"/>
        <c:crossBetween val="midCat"/>
        <c:majorUnit val="2"/>
      </c:valAx>
      <c:valAx>
        <c:axId val="148465152"/>
        <c:scaling>
          <c:orientation val="maxMin"/>
          <c:max val="3.5"/>
          <c:min val="0"/>
        </c:scaling>
        <c:delete val="0"/>
        <c:axPos val="l"/>
        <c:numFmt formatCode="General" sourceLinked="1"/>
        <c:majorTickMark val="none"/>
        <c:minorTickMark val="none"/>
        <c:tickLblPos val="none"/>
        <c:crossAx val="148463616"/>
        <c:crossesAt val="1"/>
        <c:crossBetween val="midCat"/>
      </c:valAx>
      <c:spPr>
        <a:noFill/>
        <a:ln w="25400">
          <a:noFill/>
        </a:ln>
      </c:spPr>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34602563661981"/>
          <c:y val="0.63070762053991236"/>
          <c:w val="0.6161574853660492"/>
          <c:h val="0.21086061492893993"/>
        </c:manualLayout>
      </c:layout>
      <c:scatterChart>
        <c:scatterStyle val="lineMarker"/>
        <c:varyColors val="0"/>
        <c:ser>
          <c:idx val="0"/>
          <c:order val="0"/>
          <c:tx>
            <c:strRef>
              <c:f>Sheet1!$A$3:$A$3</c:f>
              <c:strCache>
                <c:ptCount val="1"/>
                <c:pt idx="0">
                  <c:v>Category 1</c:v>
                </c:pt>
              </c:strCache>
            </c:strRef>
          </c:tx>
          <c:spPr>
            <a:ln w="28575">
              <a:noFill/>
            </a:ln>
          </c:spPr>
          <c:marker>
            <c:symbol val="circle"/>
            <c:size val="9"/>
            <c:spPr>
              <a:solidFill>
                <a:schemeClr val="accent1"/>
              </a:solidFill>
              <a:ln>
                <a:noFill/>
              </a:ln>
            </c:spPr>
          </c:marker>
          <c:errBars>
            <c:errDir val="y"/>
            <c:errBarType val="plus"/>
            <c:errValType val="percentage"/>
            <c:noEndCap val="1"/>
            <c:val val="5"/>
            <c:spPr>
              <a:ln>
                <a:noFill/>
              </a:ln>
            </c:spPr>
          </c:errBars>
          <c:errBars>
            <c:errDir val="x"/>
            <c:errBarType val="both"/>
            <c:errValType val="cust"/>
            <c:noEndCap val="0"/>
            <c:plus>
              <c:numRef>
                <c:f>Sheet1!$G$3:$G$3</c:f>
                <c:numCache>
                  <c:formatCode>General</c:formatCode>
                  <c:ptCount val="1"/>
                  <c:pt idx="0">
                    <c:v>0.38000000000000017</c:v>
                  </c:pt>
                </c:numCache>
              </c:numRef>
            </c:plus>
            <c:minus>
              <c:numRef>
                <c:f>Sheet1!$F$3:$F$3</c:f>
                <c:numCache>
                  <c:formatCode>General</c:formatCode>
                  <c:ptCount val="1"/>
                  <c:pt idx="0">
                    <c:v>0.28999999999999998</c:v>
                  </c:pt>
                </c:numCache>
              </c:numRef>
            </c:minus>
            <c:spPr>
              <a:ln w="31750">
                <a:solidFill>
                  <a:schemeClr val="accent1"/>
                </a:solidFill>
              </a:ln>
            </c:spPr>
          </c:errBars>
          <c:xVal>
            <c:numRef>
              <c:f>Sheet1!$C$3:$C$3</c:f>
              <c:numCache>
                <c:formatCode>General</c:formatCode>
                <c:ptCount val="1"/>
                <c:pt idx="0">
                  <c:v>1.1800000000000002</c:v>
                </c:pt>
              </c:numCache>
            </c:numRef>
          </c:xVal>
          <c:yVal>
            <c:numRef>
              <c:f>Sheet1!$B$3:$B$3</c:f>
              <c:numCache>
                <c:formatCode>General</c:formatCode>
                <c:ptCount val="1"/>
                <c:pt idx="0">
                  <c:v>1.2</c:v>
                </c:pt>
              </c:numCache>
            </c:numRef>
          </c:yVal>
          <c:smooth val="0"/>
        </c:ser>
        <c:dLbls>
          <c:showLegendKey val="0"/>
          <c:showVal val="0"/>
          <c:showCatName val="0"/>
          <c:showSerName val="0"/>
          <c:showPercent val="0"/>
          <c:showBubbleSize val="0"/>
        </c:dLbls>
        <c:axId val="149510016"/>
        <c:axId val="149511552"/>
      </c:scatterChart>
      <c:valAx>
        <c:axId val="149510016"/>
        <c:scaling>
          <c:logBase val="2"/>
          <c:orientation val="minMax"/>
          <c:max val="2"/>
          <c:min val="0.5"/>
        </c:scaling>
        <c:delete val="0"/>
        <c:axPos val="b"/>
        <c:numFmt formatCode="#,##0.0" sourceLinked="0"/>
        <c:majorTickMark val="out"/>
        <c:minorTickMark val="none"/>
        <c:tickLblPos val="nextTo"/>
        <c:spPr>
          <a:ln w="9525">
            <a:solidFill>
              <a:schemeClr val="tx2"/>
            </a:solidFill>
          </a:ln>
        </c:spPr>
        <c:txPr>
          <a:bodyPr/>
          <a:lstStyle/>
          <a:p>
            <a:pPr>
              <a:defRPr sz="1400">
                <a:solidFill>
                  <a:schemeClr val="tx2"/>
                </a:solidFill>
              </a:defRPr>
            </a:pPr>
            <a:endParaRPr lang="en-US"/>
          </a:p>
        </c:txPr>
        <c:crossAx val="149511552"/>
        <c:crosses val="autoZero"/>
        <c:crossBetween val="midCat"/>
      </c:valAx>
      <c:valAx>
        <c:axId val="149511552"/>
        <c:scaling>
          <c:orientation val="minMax"/>
          <c:max val="2.5"/>
          <c:min val="0.5"/>
        </c:scaling>
        <c:delete val="0"/>
        <c:axPos val="l"/>
        <c:numFmt formatCode="General" sourceLinked="1"/>
        <c:majorTickMark val="none"/>
        <c:minorTickMark val="none"/>
        <c:tickLblPos val="none"/>
        <c:spPr>
          <a:ln w="12700">
            <a:solidFill>
              <a:schemeClr val="tx2"/>
            </a:solidFill>
            <a:prstDash val="solid"/>
          </a:ln>
        </c:spPr>
        <c:crossAx val="14951001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34602563661981"/>
          <c:y val="0.19705000112228996"/>
          <c:w val="0.6161574853660492"/>
          <c:h val="0.6445182343465623"/>
        </c:manualLayout>
      </c:layout>
      <c:scatterChart>
        <c:scatterStyle val="lineMarker"/>
        <c:varyColors val="0"/>
        <c:ser>
          <c:idx val="0"/>
          <c:order val="0"/>
          <c:tx>
            <c:strRef>
              <c:f>Sheet1!$A$3:$A$4</c:f>
              <c:strCache>
                <c:ptCount val="1"/>
                <c:pt idx="0">
                  <c:v>Category 1 Category 2</c:v>
                </c:pt>
              </c:strCache>
            </c:strRef>
          </c:tx>
          <c:spPr>
            <a:ln w="28575">
              <a:noFill/>
            </a:ln>
          </c:spPr>
          <c:marker>
            <c:symbol val="circle"/>
            <c:size val="9"/>
            <c:spPr>
              <a:solidFill>
                <a:schemeClr val="accent1"/>
              </a:solidFill>
              <a:ln>
                <a:noFill/>
              </a:ln>
            </c:spPr>
          </c:marker>
          <c:errBars>
            <c:errDir val="y"/>
            <c:errBarType val="plus"/>
            <c:errValType val="percentage"/>
            <c:noEndCap val="1"/>
            <c:val val="5"/>
            <c:spPr>
              <a:ln>
                <a:noFill/>
              </a:ln>
            </c:spPr>
          </c:errBars>
          <c:errBars>
            <c:errDir val="x"/>
            <c:errBarType val="both"/>
            <c:errValType val="cust"/>
            <c:noEndCap val="0"/>
            <c:plus>
              <c:numRef>
                <c:f>Sheet1!$G$3:$G$4</c:f>
                <c:numCache>
                  <c:formatCode>General</c:formatCode>
                  <c:ptCount val="2"/>
                  <c:pt idx="0">
                    <c:v>0.38000000000000017</c:v>
                  </c:pt>
                  <c:pt idx="1">
                    <c:v>0.35999999999999993</c:v>
                  </c:pt>
                </c:numCache>
              </c:numRef>
            </c:plus>
            <c:minus>
              <c:numRef>
                <c:f>Sheet1!$F$3:$F$4</c:f>
                <c:numCache>
                  <c:formatCode>General</c:formatCode>
                  <c:ptCount val="2"/>
                  <c:pt idx="0">
                    <c:v>0.28999999999999998</c:v>
                  </c:pt>
                  <c:pt idx="1">
                    <c:v>0.26</c:v>
                  </c:pt>
                </c:numCache>
              </c:numRef>
            </c:minus>
            <c:spPr>
              <a:ln w="31750">
                <a:solidFill>
                  <a:schemeClr val="accent1"/>
                </a:solidFill>
              </a:ln>
            </c:spPr>
          </c:errBars>
          <c:xVal>
            <c:numRef>
              <c:f>Sheet1!$C$3:$C$4</c:f>
              <c:numCache>
                <c:formatCode>General</c:formatCode>
                <c:ptCount val="2"/>
                <c:pt idx="0">
                  <c:v>1.1800000000000002</c:v>
                </c:pt>
                <c:pt idx="1">
                  <c:v>1.04</c:v>
                </c:pt>
              </c:numCache>
            </c:numRef>
          </c:xVal>
          <c:yVal>
            <c:numRef>
              <c:f>Sheet1!$B$3:$B$4</c:f>
              <c:numCache>
                <c:formatCode>General</c:formatCode>
                <c:ptCount val="2"/>
                <c:pt idx="0">
                  <c:v>6</c:v>
                </c:pt>
                <c:pt idx="1">
                  <c:v>1.3</c:v>
                </c:pt>
              </c:numCache>
            </c:numRef>
          </c:yVal>
          <c:smooth val="0"/>
        </c:ser>
        <c:dLbls>
          <c:showLegendKey val="0"/>
          <c:showVal val="0"/>
          <c:showCatName val="0"/>
          <c:showSerName val="0"/>
          <c:showPercent val="0"/>
          <c:showBubbleSize val="0"/>
        </c:dLbls>
        <c:axId val="149455232"/>
        <c:axId val="149456768"/>
      </c:scatterChart>
      <c:valAx>
        <c:axId val="149455232"/>
        <c:scaling>
          <c:logBase val="2"/>
          <c:orientation val="minMax"/>
          <c:max val="2"/>
          <c:min val="0.5"/>
        </c:scaling>
        <c:delete val="0"/>
        <c:axPos val="b"/>
        <c:numFmt formatCode="#,##0.0" sourceLinked="0"/>
        <c:majorTickMark val="out"/>
        <c:minorTickMark val="none"/>
        <c:tickLblPos val="nextTo"/>
        <c:spPr>
          <a:ln w="9525">
            <a:solidFill>
              <a:schemeClr val="tx2"/>
            </a:solidFill>
          </a:ln>
        </c:spPr>
        <c:txPr>
          <a:bodyPr/>
          <a:lstStyle/>
          <a:p>
            <a:pPr>
              <a:defRPr sz="1400">
                <a:solidFill>
                  <a:schemeClr val="tx2"/>
                </a:solidFill>
              </a:defRPr>
            </a:pPr>
            <a:endParaRPr lang="en-US"/>
          </a:p>
        </c:txPr>
        <c:crossAx val="149456768"/>
        <c:crosses val="autoZero"/>
        <c:crossBetween val="midCat"/>
      </c:valAx>
      <c:valAx>
        <c:axId val="149456768"/>
        <c:scaling>
          <c:orientation val="minMax"/>
          <c:max val="7.5"/>
          <c:min val="0.5"/>
        </c:scaling>
        <c:delete val="0"/>
        <c:axPos val="l"/>
        <c:numFmt formatCode="General" sourceLinked="1"/>
        <c:majorTickMark val="none"/>
        <c:minorTickMark val="none"/>
        <c:tickLblPos val="none"/>
        <c:spPr>
          <a:ln w="12700">
            <a:solidFill>
              <a:schemeClr val="tx2"/>
            </a:solidFill>
            <a:prstDash val="solid"/>
          </a:ln>
        </c:spPr>
        <c:crossAx val="14945523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88088982573632E-2"/>
          <c:y val="0.17493767242969432"/>
          <c:w val="0.85947396056248537"/>
          <c:h val="0.677041668770061"/>
        </c:manualLayout>
      </c:layout>
      <c:bubbleChart>
        <c:varyColors val="0"/>
        <c:ser>
          <c:idx val="0"/>
          <c:order val="0"/>
          <c:spPr>
            <a:solidFill>
              <a:srgbClr val="F0414B"/>
            </a:solidFill>
            <a:ln>
              <a:solidFill>
                <a:srgbClr val="F0414B"/>
              </a:solidFill>
            </a:ln>
          </c:spPr>
          <c:invertIfNegative val="0"/>
          <c:errBars>
            <c:errDir val="x"/>
            <c:errBarType val="both"/>
            <c:errValType val="cust"/>
            <c:noEndCap val="0"/>
            <c:plus>
              <c:numRef>
                <c:f>BW!$N$2:$N$29</c:f>
                <c:numCache>
                  <c:formatCode>General</c:formatCode>
                  <c:ptCount val="28"/>
                  <c:pt idx="1">
                    <c:v>0.13</c:v>
                  </c:pt>
                  <c:pt idx="3">
                    <c:v>0.15000000000000005</c:v>
                  </c:pt>
                  <c:pt idx="5">
                    <c:v>0.22000000000000008</c:v>
                  </c:pt>
                  <c:pt idx="7">
                    <c:v>0.43000000000000005</c:v>
                  </c:pt>
                  <c:pt idx="8">
                    <c:v>0</c:v>
                  </c:pt>
                  <c:pt idx="9">
                    <c:v>0.12000000000000001</c:v>
                  </c:pt>
                </c:numCache>
              </c:numRef>
            </c:plus>
            <c:minus>
              <c:numRef>
                <c:f>BW!$M$2:$M$29</c:f>
                <c:numCache>
                  <c:formatCode>General</c:formatCode>
                  <c:ptCount val="28"/>
                  <c:pt idx="1">
                    <c:v>0.12000000000000001</c:v>
                  </c:pt>
                  <c:pt idx="3">
                    <c:v>0.13</c:v>
                  </c:pt>
                  <c:pt idx="5">
                    <c:v>0.17000000000000004</c:v>
                  </c:pt>
                  <c:pt idx="7">
                    <c:v>0.32000000000000006</c:v>
                  </c:pt>
                  <c:pt idx="8">
                    <c:v>0</c:v>
                  </c:pt>
                  <c:pt idx="9">
                    <c:v>0.10999999999999999</c:v>
                  </c:pt>
                </c:numCache>
              </c:numRef>
            </c:minus>
            <c:spPr>
              <a:ln w="31750">
                <a:solidFill>
                  <a:srgbClr val="F0414B"/>
                </a:solidFill>
              </a:ln>
            </c:spPr>
          </c:errBars>
          <c:xVal>
            <c:numRef>
              <c:f>BW!$J$2:$J$29</c:f>
              <c:numCache>
                <c:formatCode>General</c:formatCode>
                <c:ptCount val="28"/>
                <c:pt idx="1">
                  <c:v>0.8600000000000001</c:v>
                </c:pt>
                <c:pt idx="3">
                  <c:v>0.62000000000000011</c:v>
                </c:pt>
                <c:pt idx="5">
                  <c:v>0.87000000000000011</c:v>
                </c:pt>
                <c:pt idx="7">
                  <c:v>1.24</c:v>
                </c:pt>
                <c:pt idx="8">
                  <c:v>0</c:v>
                </c:pt>
              </c:numCache>
            </c:numRef>
          </c:xVal>
          <c:yVal>
            <c:numRef>
              <c:f>BW!$K$2:$K$29</c:f>
              <c:numCache>
                <c:formatCode>General</c:formatCode>
                <c:ptCount val="28"/>
                <c:pt idx="1">
                  <c:v>1</c:v>
                </c:pt>
                <c:pt idx="2">
                  <c:v>2</c:v>
                </c:pt>
                <c:pt idx="3">
                  <c:v>3</c:v>
                </c:pt>
                <c:pt idx="4">
                  <c:v>4</c:v>
                </c:pt>
                <c:pt idx="5">
                  <c:v>5</c:v>
                </c:pt>
                <c:pt idx="6">
                  <c:v>6</c:v>
                </c:pt>
                <c:pt idx="7">
                  <c:v>7</c:v>
                </c:pt>
                <c:pt idx="8">
                  <c:v>8</c:v>
                </c:pt>
                <c:pt idx="9">
                  <c:v>9</c:v>
                </c:pt>
              </c:numCache>
            </c:numRef>
          </c:yVal>
          <c:bubbleSize>
            <c:numRef>
              <c:f>BW!$L$2:$L$29</c:f>
              <c:numCache>
                <c:formatCode>General</c:formatCode>
                <c:ptCount val="28"/>
                <c:pt idx="1">
                  <c:v>7020</c:v>
                </c:pt>
                <c:pt idx="2">
                  <c:v>0</c:v>
                </c:pt>
                <c:pt idx="3">
                  <c:v>7020</c:v>
                </c:pt>
                <c:pt idx="4">
                  <c:v>0</c:v>
                </c:pt>
                <c:pt idx="5">
                  <c:v>7020</c:v>
                </c:pt>
                <c:pt idx="6">
                  <c:v>0</c:v>
                </c:pt>
                <c:pt idx="7">
                  <c:v>7020</c:v>
                </c:pt>
                <c:pt idx="8">
                  <c:v>0</c:v>
                </c:pt>
                <c:pt idx="9">
                  <c:v>7020</c:v>
                </c:pt>
              </c:numCache>
            </c:numRef>
          </c:bubbleSize>
          <c:bubble3D val="0"/>
        </c:ser>
        <c:dLbls>
          <c:showLegendKey val="0"/>
          <c:showVal val="0"/>
          <c:showCatName val="0"/>
          <c:showSerName val="0"/>
          <c:showPercent val="0"/>
          <c:showBubbleSize val="0"/>
        </c:dLbls>
        <c:bubbleScale val="15"/>
        <c:showNegBubbles val="0"/>
        <c:axId val="149328640"/>
        <c:axId val="149330176"/>
      </c:bubbleChart>
      <c:valAx>
        <c:axId val="149328640"/>
        <c:scaling>
          <c:logBase val="2"/>
          <c:orientation val="minMax"/>
          <c:max val="2.5"/>
          <c:min val="0.25"/>
        </c:scaling>
        <c:delete val="0"/>
        <c:axPos val="t"/>
        <c:numFmt formatCode="#,##0.00" sourceLinked="0"/>
        <c:majorTickMark val="in"/>
        <c:minorTickMark val="none"/>
        <c:tickLblPos val="high"/>
        <c:txPr>
          <a:bodyPr/>
          <a:lstStyle/>
          <a:p>
            <a:pPr>
              <a:defRPr sz="1400">
                <a:solidFill>
                  <a:srgbClr val="5A5A5A"/>
                </a:solidFill>
                <a:latin typeface="Century Gothic" panose="020B0502020202020204" pitchFamily="34" charset="0"/>
                <a:cs typeface="Arial" panose="020B0604020202020204" pitchFamily="34" charset="0"/>
              </a:defRPr>
            </a:pPr>
            <a:endParaRPr lang="en-US"/>
          </a:p>
        </c:txPr>
        <c:crossAx val="149330176"/>
        <c:crossesAt val="38"/>
        <c:crossBetween val="midCat"/>
        <c:majorUnit val="0.2"/>
        <c:minorUnit val="0.2"/>
      </c:valAx>
      <c:valAx>
        <c:axId val="149330176"/>
        <c:scaling>
          <c:orientation val="maxMin"/>
          <c:max val="10"/>
          <c:min val="0"/>
        </c:scaling>
        <c:delete val="0"/>
        <c:axPos val="l"/>
        <c:numFmt formatCode="General" sourceLinked="1"/>
        <c:majorTickMark val="none"/>
        <c:minorTickMark val="none"/>
        <c:tickLblPos val="none"/>
        <c:crossAx val="149328640"/>
        <c:crossesAt val="1"/>
        <c:crossBetween val="midCat"/>
      </c:valAx>
      <c:spPr>
        <a:noFill/>
        <a:ln w="25400">
          <a:noFill/>
        </a:ln>
      </c:spPr>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88088982573632E-2"/>
          <c:y val="0.17493767242969432"/>
          <c:w val="0.85947396056248537"/>
          <c:h val="0.677041668770061"/>
        </c:manualLayout>
      </c:layout>
      <c:bubbleChart>
        <c:varyColors val="0"/>
        <c:ser>
          <c:idx val="0"/>
          <c:order val="0"/>
          <c:spPr>
            <a:solidFill>
              <a:srgbClr val="F0414B"/>
            </a:solidFill>
            <a:ln>
              <a:solidFill>
                <a:srgbClr val="F0414B"/>
              </a:solidFill>
            </a:ln>
          </c:spPr>
          <c:invertIfNegative val="0"/>
          <c:errBars>
            <c:errDir val="x"/>
            <c:errBarType val="both"/>
            <c:errValType val="cust"/>
            <c:noEndCap val="0"/>
            <c:plus>
              <c:numRef>
                <c:f>BW!$N$2:$N$29</c:f>
                <c:numCache>
                  <c:formatCode>General</c:formatCode>
                  <c:ptCount val="28"/>
                  <c:pt idx="1">
                    <c:v>0.13</c:v>
                  </c:pt>
                  <c:pt idx="3">
                    <c:v>0.15000000000000005</c:v>
                  </c:pt>
                  <c:pt idx="5">
                    <c:v>0.22000000000000008</c:v>
                  </c:pt>
                  <c:pt idx="7">
                    <c:v>0.43000000000000005</c:v>
                  </c:pt>
                  <c:pt idx="8">
                    <c:v>0</c:v>
                  </c:pt>
                  <c:pt idx="9">
                    <c:v>0.12000000000000001</c:v>
                  </c:pt>
                </c:numCache>
              </c:numRef>
            </c:plus>
            <c:minus>
              <c:numRef>
                <c:f>BW!$M$2:$M$29</c:f>
                <c:numCache>
                  <c:formatCode>General</c:formatCode>
                  <c:ptCount val="28"/>
                  <c:pt idx="1">
                    <c:v>0.12000000000000001</c:v>
                  </c:pt>
                  <c:pt idx="3">
                    <c:v>0.13</c:v>
                  </c:pt>
                  <c:pt idx="5">
                    <c:v>0.17000000000000004</c:v>
                  </c:pt>
                  <c:pt idx="7">
                    <c:v>0.32000000000000006</c:v>
                  </c:pt>
                  <c:pt idx="8">
                    <c:v>0</c:v>
                  </c:pt>
                  <c:pt idx="9">
                    <c:v>0.10999999999999999</c:v>
                  </c:pt>
                </c:numCache>
              </c:numRef>
            </c:minus>
            <c:spPr>
              <a:ln w="31750">
                <a:solidFill>
                  <a:srgbClr val="F0414B"/>
                </a:solidFill>
              </a:ln>
            </c:spPr>
          </c:errBars>
          <c:xVal>
            <c:numRef>
              <c:f>BW!$J$2:$J$29</c:f>
              <c:numCache>
                <c:formatCode>General</c:formatCode>
                <c:ptCount val="28"/>
                <c:pt idx="1">
                  <c:v>0.8600000000000001</c:v>
                </c:pt>
                <c:pt idx="3">
                  <c:v>0.62000000000000011</c:v>
                </c:pt>
                <c:pt idx="5">
                  <c:v>0.87000000000000011</c:v>
                </c:pt>
                <c:pt idx="7">
                  <c:v>1.24</c:v>
                </c:pt>
                <c:pt idx="8">
                  <c:v>0</c:v>
                </c:pt>
              </c:numCache>
            </c:numRef>
          </c:xVal>
          <c:yVal>
            <c:numRef>
              <c:f>BW!$K$2:$K$29</c:f>
              <c:numCache>
                <c:formatCode>General</c:formatCode>
                <c:ptCount val="28"/>
                <c:pt idx="1">
                  <c:v>1</c:v>
                </c:pt>
                <c:pt idx="2">
                  <c:v>2</c:v>
                </c:pt>
                <c:pt idx="3">
                  <c:v>3</c:v>
                </c:pt>
                <c:pt idx="4">
                  <c:v>4</c:v>
                </c:pt>
                <c:pt idx="5">
                  <c:v>5</c:v>
                </c:pt>
                <c:pt idx="6">
                  <c:v>6</c:v>
                </c:pt>
                <c:pt idx="7">
                  <c:v>7</c:v>
                </c:pt>
                <c:pt idx="8">
                  <c:v>8</c:v>
                </c:pt>
                <c:pt idx="9">
                  <c:v>9</c:v>
                </c:pt>
              </c:numCache>
            </c:numRef>
          </c:yVal>
          <c:bubbleSize>
            <c:numRef>
              <c:f>BW!$L$2:$L$29</c:f>
              <c:numCache>
                <c:formatCode>General</c:formatCode>
                <c:ptCount val="28"/>
                <c:pt idx="1">
                  <c:v>7020</c:v>
                </c:pt>
                <c:pt idx="2">
                  <c:v>0</c:v>
                </c:pt>
                <c:pt idx="3">
                  <c:v>7020</c:v>
                </c:pt>
                <c:pt idx="4">
                  <c:v>0</c:v>
                </c:pt>
                <c:pt idx="5">
                  <c:v>7020</c:v>
                </c:pt>
                <c:pt idx="6">
                  <c:v>0</c:v>
                </c:pt>
                <c:pt idx="7">
                  <c:v>7020</c:v>
                </c:pt>
                <c:pt idx="8">
                  <c:v>0</c:v>
                </c:pt>
                <c:pt idx="9">
                  <c:v>7020</c:v>
                </c:pt>
              </c:numCache>
            </c:numRef>
          </c:bubbleSize>
          <c:bubble3D val="0"/>
        </c:ser>
        <c:dLbls>
          <c:showLegendKey val="0"/>
          <c:showVal val="0"/>
          <c:showCatName val="0"/>
          <c:showSerName val="0"/>
          <c:showPercent val="0"/>
          <c:showBubbleSize val="0"/>
        </c:dLbls>
        <c:bubbleScale val="15"/>
        <c:showNegBubbles val="0"/>
        <c:axId val="149908096"/>
        <c:axId val="149913984"/>
      </c:bubbleChart>
      <c:valAx>
        <c:axId val="149908096"/>
        <c:scaling>
          <c:logBase val="2"/>
          <c:orientation val="minMax"/>
          <c:max val="2.5"/>
          <c:min val="0.25"/>
        </c:scaling>
        <c:delete val="0"/>
        <c:axPos val="t"/>
        <c:numFmt formatCode="#,##0.00" sourceLinked="0"/>
        <c:majorTickMark val="in"/>
        <c:minorTickMark val="none"/>
        <c:tickLblPos val="high"/>
        <c:txPr>
          <a:bodyPr/>
          <a:lstStyle/>
          <a:p>
            <a:pPr>
              <a:defRPr sz="1400">
                <a:solidFill>
                  <a:srgbClr val="5A5A5A"/>
                </a:solidFill>
                <a:latin typeface="Century Gothic" panose="020B0502020202020204" pitchFamily="34" charset="0"/>
                <a:cs typeface="Arial" panose="020B0604020202020204" pitchFamily="34" charset="0"/>
              </a:defRPr>
            </a:pPr>
            <a:endParaRPr lang="en-US"/>
          </a:p>
        </c:txPr>
        <c:crossAx val="149913984"/>
        <c:crossesAt val="38"/>
        <c:crossBetween val="midCat"/>
        <c:majorUnit val="0.2"/>
        <c:minorUnit val="0.2"/>
      </c:valAx>
      <c:valAx>
        <c:axId val="149913984"/>
        <c:scaling>
          <c:orientation val="maxMin"/>
          <c:max val="10"/>
          <c:min val="0"/>
        </c:scaling>
        <c:delete val="0"/>
        <c:axPos val="l"/>
        <c:numFmt formatCode="General" sourceLinked="1"/>
        <c:majorTickMark val="none"/>
        <c:minorTickMark val="none"/>
        <c:tickLblPos val="none"/>
        <c:crossAx val="149908096"/>
        <c:crossesAt val="1"/>
        <c:crossBetween val="midCat"/>
      </c:valAx>
      <c:spPr>
        <a:noFill/>
        <a:ln w="25400">
          <a:no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88088982573632E-2"/>
          <c:y val="4.9356205474315719E-2"/>
          <c:w val="0.81053752972833493"/>
          <c:h val="0.69123134608173964"/>
        </c:manualLayout>
      </c:layout>
      <c:bubbleChart>
        <c:varyColors val="0"/>
        <c:ser>
          <c:idx val="0"/>
          <c:order val="0"/>
          <c:spPr>
            <a:solidFill>
              <a:srgbClr val="F0414B"/>
            </a:solidFill>
            <a:ln>
              <a:solidFill>
                <a:srgbClr val="F0414B"/>
              </a:solidFill>
            </a:ln>
          </c:spPr>
          <c:invertIfNegative val="0"/>
          <c:errBars>
            <c:errDir val="x"/>
            <c:errBarType val="both"/>
            <c:errValType val="cust"/>
            <c:noEndCap val="0"/>
            <c:plus>
              <c:numRef>
                <c:f>BW!$N$2:$N$39</c:f>
                <c:numCache>
                  <c:formatCode>General</c:formatCode>
                  <c:ptCount val="38"/>
                  <c:pt idx="1">
                    <c:v>0.14000000000000015</c:v>
                  </c:pt>
                  <c:pt idx="3">
                    <c:v>9.0000000000000011E-2</c:v>
                  </c:pt>
                  <c:pt idx="5">
                    <c:v>0.15999999999999998</c:v>
                  </c:pt>
                </c:numCache>
              </c:numRef>
            </c:plus>
            <c:minus>
              <c:numRef>
                <c:f>BW!$M$2:$M$39</c:f>
                <c:numCache>
                  <c:formatCode>General</c:formatCode>
                  <c:ptCount val="38"/>
                  <c:pt idx="1">
                    <c:v>0.13</c:v>
                  </c:pt>
                  <c:pt idx="3">
                    <c:v>9.0000000000000011E-2</c:v>
                  </c:pt>
                  <c:pt idx="5">
                    <c:v>0.14000000000000001</c:v>
                  </c:pt>
                </c:numCache>
              </c:numRef>
            </c:minus>
            <c:spPr>
              <a:ln w="31750">
                <a:solidFill>
                  <a:srgbClr val="F0414B"/>
                </a:solidFill>
              </a:ln>
            </c:spPr>
          </c:errBars>
          <c:xVal>
            <c:numRef>
              <c:f>BW!$J$2:$J$39</c:f>
              <c:numCache>
                <c:formatCode>General</c:formatCode>
                <c:ptCount val="38"/>
                <c:pt idx="1">
                  <c:v>0.96000000000000008</c:v>
                </c:pt>
                <c:pt idx="3">
                  <c:v>0.85000000000000009</c:v>
                </c:pt>
                <c:pt idx="5">
                  <c:v>1</c:v>
                </c:pt>
              </c:numCache>
            </c:numRef>
          </c:xVal>
          <c:yVal>
            <c:numRef>
              <c:f>BW!$K$2:$K$39</c:f>
              <c:numCache>
                <c:formatCode>General</c:formatCode>
                <c:ptCount val="38"/>
                <c:pt idx="1">
                  <c:v>1</c:v>
                </c:pt>
                <c:pt idx="2">
                  <c:v>2</c:v>
                </c:pt>
                <c:pt idx="3">
                  <c:v>3</c:v>
                </c:pt>
                <c:pt idx="4">
                  <c:v>4</c:v>
                </c:pt>
                <c:pt idx="5">
                  <c:v>5</c:v>
                </c:pt>
                <c:pt idx="6">
                  <c:v>6</c:v>
                </c:pt>
              </c:numCache>
            </c:numRef>
          </c:yVal>
          <c:bubbleSize>
            <c:numRef>
              <c:f>BW!$L$2:$L$39</c:f>
              <c:numCache>
                <c:formatCode>General</c:formatCode>
                <c:ptCount val="38"/>
                <c:pt idx="1">
                  <c:v>7020</c:v>
                </c:pt>
                <c:pt idx="2">
                  <c:v>0</c:v>
                </c:pt>
                <c:pt idx="3">
                  <c:v>7020</c:v>
                </c:pt>
                <c:pt idx="4">
                  <c:v>0</c:v>
                </c:pt>
                <c:pt idx="5">
                  <c:v>7020</c:v>
                </c:pt>
              </c:numCache>
            </c:numRef>
          </c:bubbleSize>
          <c:bubble3D val="0"/>
        </c:ser>
        <c:dLbls>
          <c:showLegendKey val="0"/>
          <c:showVal val="0"/>
          <c:showCatName val="0"/>
          <c:showSerName val="0"/>
          <c:showPercent val="0"/>
          <c:showBubbleSize val="0"/>
        </c:dLbls>
        <c:bubbleScale val="15"/>
        <c:showNegBubbles val="0"/>
        <c:axId val="108332160"/>
        <c:axId val="108333696"/>
      </c:bubbleChart>
      <c:valAx>
        <c:axId val="108332160"/>
        <c:scaling>
          <c:logBase val="2"/>
          <c:orientation val="minMax"/>
          <c:max val="2"/>
          <c:min val="0.5"/>
        </c:scaling>
        <c:delete val="0"/>
        <c:axPos val="t"/>
        <c:numFmt formatCode="#,##0.00" sourceLinked="0"/>
        <c:majorTickMark val="in"/>
        <c:minorTickMark val="none"/>
        <c:tickLblPos val="high"/>
        <c:txPr>
          <a:bodyPr/>
          <a:lstStyle/>
          <a:p>
            <a:pPr>
              <a:defRPr sz="1400">
                <a:solidFill>
                  <a:srgbClr val="5A5A5A"/>
                </a:solidFill>
                <a:latin typeface="+mn-lt"/>
                <a:cs typeface="Arial" panose="020B0604020202020204" pitchFamily="34" charset="0"/>
              </a:defRPr>
            </a:pPr>
            <a:endParaRPr lang="en-US"/>
          </a:p>
        </c:txPr>
        <c:crossAx val="108333696"/>
        <c:crossesAt val="38"/>
        <c:crossBetween val="midCat"/>
      </c:valAx>
      <c:valAx>
        <c:axId val="108333696"/>
        <c:scaling>
          <c:orientation val="maxMin"/>
          <c:max val="6"/>
          <c:min val="0"/>
        </c:scaling>
        <c:delete val="0"/>
        <c:axPos val="l"/>
        <c:numFmt formatCode="General" sourceLinked="1"/>
        <c:majorTickMark val="none"/>
        <c:minorTickMark val="none"/>
        <c:tickLblPos val="none"/>
        <c:crossAx val="108332160"/>
        <c:crossesAt val="1"/>
        <c:crossBetween val="midCat"/>
      </c:valAx>
      <c:spPr>
        <a:noFill/>
        <a:ln w="25400">
          <a:noFill/>
        </a:ln>
      </c:spPr>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88088982573632E-2"/>
          <c:y val="4.9356205474315719E-2"/>
          <c:w val="0.81053752972833493"/>
          <c:h val="0.69123134608173964"/>
        </c:manualLayout>
      </c:layout>
      <c:bubbleChart>
        <c:varyColors val="0"/>
        <c:ser>
          <c:idx val="0"/>
          <c:order val="0"/>
          <c:spPr>
            <a:solidFill>
              <a:srgbClr val="F0414B"/>
            </a:solidFill>
            <a:ln>
              <a:solidFill>
                <a:srgbClr val="F0414B"/>
              </a:solidFill>
            </a:ln>
          </c:spPr>
          <c:invertIfNegative val="0"/>
          <c:errBars>
            <c:errDir val="x"/>
            <c:errBarType val="both"/>
            <c:errValType val="cust"/>
            <c:noEndCap val="0"/>
            <c:plus>
              <c:numRef>
                <c:f>BW!$N$2:$N$39</c:f>
                <c:numCache>
                  <c:formatCode>General</c:formatCode>
                  <c:ptCount val="38"/>
                  <c:pt idx="1">
                    <c:v>0.15999999999999998</c:v>
                  </c:pt>
                  <c:pt idx="3">
                    <c:v>0.31999999999999995</c:v>
                  </c:pt>
                  <c:pt idx="5">
                    <c:v>0.15999999999999998</c:v>
                  </c:pt>
                </c:numCache>
              </c:numRef>
            </c:plus>
            <c:minus>
              <c:numRef>
                <c:f>BW!$M$2:$M$39</c:f>
                <c:numCache>
                  <c:formatCode>General</c:formatCode>
                  <c:ptCount val="38"/>
                  <c:pt idx="1">
                    <c:v>0.14000000000000001</c:v>
                  </c:pt>
                  <c:pt idx="3">
                    <c:v>0.26000000000000012</c:v>
                  </c:pt>
                  <c:pt idx="5">
                    <c:v>0.13</c:v>
                  </c:pt>
                </c:numCache>
              </c:numRef>
            </c:minus>
            <c:spPr>
              <a:ln w="31750">
                <a:solidFill>
                  <a:srgbClr val="F0414B"/>
                </a:solidFill>
              </a:ln>
            </c:spPr>
          </c:errBars>
          <c:xVal>
            <c:numRef>
              <c:f>BW!$J$2:$J$39</c:f>
              <c:numCache>
                <c:formatCode>General</c:formatCode>
                <c:ptCount val="38"/>
                <c:pt idx="1">
                  <c:v>1.04</c:v>
                </c:pt>
                <c:pt idx="3">
                  <c:v>1.1000000000000001</c:v>
                </c:pt>
                <c:pt idx="5">
                  <c:v>1.02</c:v>
                </c:pt>
              </c:numCache>
            </c:numRef>
          </c:xVal>
          <c:yVal>
            <c:numRef>
              <c:f>BW!$K$2:$K$39</c:f>
              <c:numCache>
                <c:formatCode>General</c:formatCode>
                <c:ptCount val="38"/>
                <c:pt idx="1">
                  <c:v>1</c:v>
                </c:pt>
                <c:pt idx="2">
                  <c:v>2</c:v>
                </c:pt>
                <c:pt idx="3">
                  <c:v>3</c:v>
                </c:pt>
                <c:pt idx="4">
                  <c:v>4</c:v>
                </c:pt>
                <c:pt idx="5">
                  <c:v>5</c:v>
                </c:pt>
                <c:pt idx="6">
                  <c:v>6</c:v>
                </c:pt>
              </c:numCache>
            </c:numRef>
          </c:yVal>
          <c:bubbleSize>
            <c:numRef>
              <c:f>BW!$L$2:$L$39</c:f>
              <c:numCache>
                <c:formatCode>General</c:formatCode>
                <c:ptCount val="38"/>
                <c:pt idx="1">
                  <c:v>7020</c:v>
                </c:pt>
                <c:pt idx="2">
                  <c:v>0</c:v>
                </c:pt>
                <c:pt idx="3">
                  <c:v>7020</c:v>
                </c:pt>
                <c:pt idx="4">
                  <c:v>0</c:v>
                </c:pt>
                <c:pt idx="5">
                  <c:v>7020</c:v>
                </c:pt>
              </c:numCache>
            </c:numRef>
          </c:bubbleSize>
          <c:bubble3D val="0"/>
        </c:ser>
        <c:dLbls>
          <c:showLegendKey val="0"/>
          <c:showVal val="0"/>
          <c:showCatName val="0"/>
          <c:showSerName val="0"/>
          <c:showPercent val="0"/>
          <c:showBubbleSize val="0"/>
        </c:dLbls>
        <c:bubbleScale val="15"/>
        <c:showNegBubbles val="0"/>
        <c:axId val="116318208"/>
        <c:axId val="116319744"/>
      </c:bubbleChart>
      <c:valAx>
        <c:axId val="116318208"/>
        <c:scaling>
          <c:logBase val="2"/>
          <c:orientation val="minMax"/>
          <c:max val="2"/>
          <c:min val="0.5"/>
        </c:scaling>
        <c:delete val="0"/>
        <c:axPos val="t"/>
        <c:numFmt formatCode="#,##0.00" sourceLinked="0"/>
        <c:majorTickMark val="in"/>
        <c:minorTickMark val="none"/>
        <c:tickLblPos val="high"/>
        <c:txPr>
          <a:bodyPr/>
          <a:lstStyle/>
          <a:p>
            <a:pPr>
              <a:defRPr sz="1400">
                <a:solidFill>
                  <a:srgbClr val="5A5A5A"/>
                </a:solidFill>
                <a:latin typeface="+mn-lt"/>
                <a:cs typeface="Arial" panose="020B0604020202020204" pitchFamily="34" charset="0"/>
              </a:defRPr>
            </a:pPr>
            <a:endParaRPr lang="en-US"/>
          </a:p>
        </c:txPr>
        <c:crossAx val="116319744"/>
        <c:crossesAt val="38"/>
        <c:crossBetween val="midCat"/>
      </c:valAx>
      <c:valAx>
        <c:axId val="116319744"/>
        <c:scaling>
          <c:orientation val="maxMin"/>
          <c:max val="6"/>
          <c:min val="0"/>
        </c:scaling>
        <c:delete val="0"/>
        <c:axPos val="l"/>
        <c:numFmt formatCode="General" sourceLinked="1"/>
        <c:majorTickMark val="none"/>
        <c:minorTickMark val="none"/>
        <c:tickLblPos val="none"/>
        <c:crossAx val="116318208"/>
        <c:crossesAt val="1"/>
        <c:crossBetween val="midCat"/>
      </c:valAx>
      <c:spPr>
        <a:noFill/>
        <a:ln w="25400">
          <a:no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9597740687969"/>
          <c:y val="0.12140912840252957"/>
          <c:w val="0.74414792415897868"/>
          <c:h val="0.7001141050316193"/>
        </c:manualLayout>
      </c:layout>
      <c:scatterChart>
        <c:scatterStyle val="lineMarker"/>
        <c:varyColors val="0"/>
        <c:ser>
          <c:idx val="0"/>
          <c:order val="0"/>
          <c:tx>
            <c:strRef>
              <c:f>Sheet1!$B$1</c:f>
              <c:strCache>
                <c:ptCount val="1"/>
                <c:pt idx="0">
                  <c:v>Placebo</c:v>
                </c:pt>
              </c:strCache>
            </c:strRef>
          </c:tx>
          <c:spPr>
            <a:ln w="28575" cap="rnd">
              <a:solidFill>
                <a:schemeClr val="tx2"/>
              </a:solidFill>
              <a:round/>
            </a:ln>
            <a:effectLst/>
          </c:spPr>
          <c:marker>
            <c:symbol val="circle"/>
            <c:size val="7"/>
            <c:spPr>
              <a:solidFill>
                <a:schemeClr val="tx2"/>
              </a:solidFill>
              <a:ln w="9525">
                <a:solidFill>
                  <a:schemeClr val="tx2"/>
                </a:solidFill>
              </a:ln>
              <a:effectLst/>
            </c:spPr>
          </c:marker>
          <c:errBars>
            <c:errDir val="y"/>
            <c:errBarType val="both"/>
            <c:errValType val="cust"/>
            <c:noEndCap val="0"/>
            <c:plus>
              <c:numRef>
                <c:f>Sheet1!$G$2:$G$17</c:f>
                <c:numCache>
                  <c:formatCode>General</c:formatCode>
                  <c:ptCount val="16"/>
                  <c:pt idx="0">
                    <c:v>2.0000000000000004E-2</c:v>
                  </c:pt>
                  <c:pt idx="1">
                    <c:v>2.0000000000000004E-2</c:v>
                  </c:pt>
                  <c:pt idx="2">
                    <c:v>2.0000000000000004E-2</c:v>
                  </c:pt>
                  <c:pt idx="3">
                    <c:v>2.0000000000000004E-2</c:v>
                  </c:pt>
                  <c:pt idx="4">
                    <c:v>2.0000000000000004E-2</c:v>
                  </c:pt>
                  <c:pt idx="5">
                    <c:v>2.0000000000000004E-2</c:v>
                  </c:pt>
                  <c:pt idx="6">
                    <c:v>2.0000000000000004E-2</c:v>
                  </c:pt>
                  <c:pt idx="7">
                    <c:v>2.0000000000000004E-2</c:v>
                  </c:pt>
                  <c:pt idx="8">
                    <c:v>2.0000000000000004E-2</c:v>
                  </c:pt>
                  <c:pt idx="9">
                    <c:v>3.0000000000000002E-2</c:v>
                  </c:pt>
                  <c:pt idx="10">
                    <c:v>3.0000000000000002E-2</c:v>
                  </c:pt>
                  <c:pt idx="11">
                    <c:v>3.0000000000000002E-2</c:v>
                  </c:pt>
                  <c:pt idx="12">
                    <c:v>3.0000000000000002E-2</c:v>
                  </c:pt>
                  <c:pt idx="13">
                    <c:v>3.0000000000000002E-2</c:v>
                  </c:pt>
                  <c:pt idx="14">
                    <c:v>4.0000000000000008E-2</c:v>
                  </c:pt>
                  <c:pt idx="15">
                    <c:v>6.0000000000000005E-2</c:v>
                  </c:pt>
                </c:numCache>
              </c:numRef>
            </c:plus>
            <c:minus>
              <c:numRef>
                <c:f>Sheet1!$G$2:$G$17</c:f>
                <c:numCache>
                  <c:formatCode>General</c:formatCode>
                  <c:ptCount val="16"/>
                  <c:pt idx="0">
                    <c:v>2.0000000000000004E-2</c:v>
                  </c:pt>
                  <c:pt idx="1">
                    <c:v>2.0000000000000004E-2</c:v>
                  </c:pt>
                  <c:pt idx="2">
                    <c:v>2.0000000000000004E-2</c:v>
                  </c:pt>
                  <c:pt idx="3">
                    <c:v>2.0000000000000004E-2</c:v>
                  </c:pt>
                  <c:pt idx="4">
                    <c:v>2.0000000000000004E-2</c:v>
                  </c:pt>
                  <c:pt idx="5">
                    <c:v>2.0000000000000004E-2</c:v>
                  </c:pt>
                  <c:pt idx="6">
                    <c:v>2.0000000000000004E-2</c:v>
                  </c:pt>
                  <c:pt idx="7">
                    <c:v>2.0000000000000004E-2</c:v>
                  </c:pt>
                  <c:pt idx="8">
                    <c:v>2.0000000000000004E-2</c:v>
                  </c:pt>
                  <c:pt idx="9">
                    <c:v>3.0000000000000002E-2</c:v>
                  </c:pt>
                  <c:pt idx="10">
                    <c:v>3.0000000000000002E-2</c:v>
                  </c:pt>
                  <c:pt idx="11">
                    <c:v>3.0000000000000002E-2</c:v>
                  </c:pt>
                  <c:pt idx="12">
                    <c:v>3.0000000000000002E-2</c:v>
                  </c:pt>
                  <c:pt idx="13">
                    <c:v>3.0000000000000002E-2</c:v>
                  </c:pt>
                  <c:pt idx="14">
                    <c:v>4.0000000000000008E-2</c:v>
                  </c:pt>
                  <c:pt idx="15">
                    <c:v>6.0000000000000005E-2</c:v>
                  </c:pt>
                </c:numCache>
              </c:numRef>
            </c:minus>
          </c:errBars>
          <c:errBars>
            <c:errDir val="x"/>
            <c:errBarType val="both"/>
            <c:errValType val="fixedVal"/>
            <c:noEndCap val="0"/>
            <c:val val="1"/>
          </c:errBars>
          <c:xVal>
            <c:numRef>
              <c:f>Sheet1!$A$2:$A$17</c:f>
              <c:numCache>
                <c:formatCode>General</c:formatCode>
                <c:ptCount val="16"/>
                <c:pt idx="0">
                  <c:v>0</c:v>
                </c:pt>
                <c:pt idx="1">
                  <c:v>12</c:v>
                </c:pt>
                <c:pt idx="2">
                  <c:v>28</c:v>
                </c:pt>
                <c:pt idx="3">
                  <c:v>40</c:v>
                </c:pt>
                <c:pt idx="4">
                  <c:v>52</c:v>
                </c:pt>
                <c:pt idx="5">
                  <c:v>66</c:v>
                </c:pt>
                <c:pt idx="6">
                  <c:v>80</c:v>
                </c:pt>
                <c:pt idx="7">
                  <c:v>94</c:v>
                </c:pt>
                <c:pt idx="8">
                  <c:v>108</c:v>
                </c:pt>
                <c:pt idx="9">
                  <c:v>122</c:v>
                </c:pt>
                <c:pt idx="10">
                  <c:v>136</c:v>
                </c:pt>
                <c:pt idx="11">
                  <c:v>150</c:v>
                </c:pt>
                <c:pt idx="12">
                  <c:v>164</c:v>
                </c:pt>
                <c:pt idx="13">
                  <c:v>178</c:v>
                </c:pt>
                <c:pt idx="14">
                  <c:v>192</c:v>
                </c:pt>
                <c:pt idx="15">
                  <c:v>206</c:v>
                </c:pt>
              </c:numCache>
            </c:numRef>
          </c:xVal>
          <c:yVal>
            <c:numRef>
              <c:f>Sheet1!$B$2:$B$17</c:f>
              <c:numCache>
                <c:formatCode>General</c:formatCode>
                <c:ptCount val="16"/>
                <c:pt idx="0">
                  <c:v>8.08</c:v>
                </c:pt>
                <c:pt idx="1">
                  <c:v>7.9700000000000006</c:v>
                </c:pt>
                <c:pt idx="2">
                  <c:v>7.9700000000000006</c:v>
                </c:pt>
                <c:pt idx="3">
                  <c:v>7.9700000000000006</c:v>
                </c:pt>
                <c:pt idx="4">
                  <c:v>7.98</c:v>
                </c:pt>
                <c:pt idx="5">
                  <c:v>7.96</c:v>
                </c:pt>
                <c:pt idx="6">
                  <c:v>7.96</c:v>
                </c:pt>
                <c:pt idx="7" formatCode="0.00">
                  <c:v>8</c:v>
                </c:pt>
                <c:pt idx="8">
                  <c:v>7.99</c:v>
                </c:pt>
                <c:pt idx="9">
                  <c:v>7.9700000000000006</c:v>
                </c:pt>
                <c:pt idx="10">
                  <c:v>8.06</c:v>
                </c:pt>
                <c:pt idx="11">
                  <c:v>8.09</c:v>
                </c:pt>
                <c:pt idx="12" formatCode="0.00">
                  <c:v>8.1</c:v>
                </c:pt>
                <c:pt idx="13">
                  <c:v>8.0400000000000009</c:v>
                </c:pt>
                <c:pt idx="14">
                  <c:v>8.08</c:v>
                </c:pt>
                <c:pt idx="15">
                  <c:v>8.16</c:v>
                </c:pt>
              </c:numCache>
            </c:numRef>
          </c:yVal>
          <c:smooth val="0"/>
        </c:ser>
        <c:ser>
          <c:idx val="1"/>
          <c:order val="1"/>
          <c:tx>
            <c:strRef>
              <c:f>Sheet1!$C$1</c:f>
              <c:strCache>
                <c:ptCount val="1"/>
                <c:pt idx="0">
                  <c:v>Empagliflozin 10 mg</c:v>
                </c:pt>
              </c:strCache>
            </c:strRef>
          </c:tx>
          <c:spPr>
            <a:ln w="28575" cap="rnd">
              <a:solidFill>
                <a:schemeClr val="accent4"/>
              </a:solidFill>
              <a:round/>
            </a:ln>
            <a:effectLst/>
          </c:spPr>
          <c:marker>
            <c:symbol val="circle"/>
            <c:size val="7"/>
            <c:spPr>
              <a:solidFill>
                <a:schemeClr val="accent4"/>
              </a:solidFill>
              <a:ln w="9525">
                <a:solidFill>
                  <a:schemeClr val="accent4"/>
                </a:solidFill>
              </a:ln>
              <a:effectLst/>
            </c:spPr>
          </c:marker>
          <c:errBars>
            <c:errDir val="y"/>
            <c:errBarType val="both"/>
            <c:errValType val="cust"/>
            <c:noEndCap val="0"/>
            <c:plus>
              <c:numRef>
                <c:f>Sheet1!$H$2:$H$17</c:f>
                <c:numCache>
                  <c:formatCode>General</c:formatCode>
                  <c:ptCount val="16"/>
                  <c:pt idx="0">
                    <c:v>2.0000000000000004E-2</c:v>
                  </c:pt>
                  <c:pt idx="1">
                    <c:v>2.0000000000000004E-2</c:v>
                  </c:pt>
                  <c:pt idx="2">
                    <c:v>2.0000000000000004E-2</c:v>
                  </c:pt>
                  <c:pt idx="3">
                    <c:v>2.0000000000000004E-2</c:v>
                  </c:pt>
                  <c:pt idx="4">
                    <c:v>2.0000000000000004E-2</c:v>
                  </c:pt>
                  <c:pt idx="5">
                    <c:v>2.0000000000000004E-2</c:v>
                  </c:pt>
                  <c:pt idx="6">
                    <c:v>2.0000000000000004E-2</c:v>
                  </c:pt>
                  <c:pt idx="7">
                    <c:v>2.0000000000000004E-2</c:v>
                  </c:pt>
                  <c:pt idx="8">
                    <c:v>2.0000000000000004E-2</c:v>
                  </c:pt>
                  <c:pt idx="9">
                    <c:v>3.0000000000000002E-2</c:v>
                  </c:pt>
                  <c:pt idx="10">
                    <c:v>3.0000000000000002E-2</c:v>
                  </c:pt>
                  <c:pt idx="11">
                    <c:v>3.0000000000000002E-2</c:v>
                  </c:pt>
                  <c:pt idx="12">
                    <c:v>3.0000000000000002E-2</c:v>
                  </c:pt>
                  <c:pt idx="13">
                    <c:v>3.0000000000000002E-2</c:v>
                  </c:pt>
                  <c:pt idx="14">
                    <c:v>4.0000000000000008E-2</c:v>
                  </c:pt>
                  <c:pt idx="15">
                    <c:v>6.0000000000000005E-2</c:v>
                  </c:pt>
                </c:numCache>
              </c:numRef>
            </c:plus>
            <c:minus>
              <c:numRef>
                <c:f>Sheet1!$H$2:$H$17</c:f>
                <c:numCache>
                  <c:formatCode>General</c:formatCode>
                  <c:ptCount val="16"/>
                  <c:pt idx="0">
                    <c:v>2.0000000000000004E-2</c:v>
                  </c:pt>
                  <c:pt idx="1">
                    <c:v>2.0000000000000004E-2</c:v>
                  </c:pt>
                  <c:pt idx="2">
                    <c:v>2.0000000000000004E-2</c:v>
                  </c:pt>
                  <c:pt idx="3">
                    <c:v>2.0000000000000004E-2</c:v>
                  </c:pt>
                  <c:pt idx="4">
                    <c:v>2.0000000000000004E-2</c:v>
                  </c:pt>
                  <c:pt idx="5">
                    <c:v>2.0000000000000004E-2</c:v>
                  </c:pt>
                  <c:pt idx="6">
                    <c:v>2.0000000000000004E-2</c:v>
                  </c:pt>
                  <c:pt idx="7">
                    <c:v>2.0000000000000004E-2</c:v>
                  </c:pt>
                  <c:pt idx="8">
                    <c:v>2.0000000000000004E-2</c:v>
                  </c:pt>
                  <c:pt idx="9">
                    <c:v>3.0000000000000002E-2</c:v>
                  </c:pt>
                  <c:pt idx="10">
                    <c:v>3.0000000000000002E-2</c:v>
                  </c:pt>
                  <c:pt idx="11">
                    <c:v>3.0000000000000002E-2</c:v>
                  </c:pt>
                  <c:pt idx="12">
                    <c:v>3.0000000000000002E-2</c:v>
                  </c:pt>
                  <c:pt idx="13">
                    <c:v>3.0000000000000002E-2</c:v>
                  </c:pt>
                  <c:pt idx="14">
                    <c:v>4.0000000000000008E-2</c:v>
                  </c:pt>
                  <c:pt idx="15">
                    <c:v>6.0000000000000005E-2</c:v>
                  </c:pt>
                </c:numCache>
              </c:numRef>
            </c:minus>
          </c:errBars>
          <c:errBars>
            <c:errDir val="x"/>
            <c:errBarType val="both"/>
            <c:errValType val="fixedVal"/>
            <c:noEndCap val="0"/>
            <c:val val="1"/>
          </c:errBars>
          <c:xVal>
            <c:numRef>
              <c:f>Sheet1!$A$2:$A$17</c:f>
              <c:numCache>
                <c:formatCode>General</c:formatCode>
                <c:ptCount val="16"/>
                <c:pt idx="0">
                  <c:v>0</c:v>
                </c:pt>
                <c:pt idx="1">
                  <c:v>12</c:v>
                </c:pt>
                <c:pt idx="2">
                  <c:v>28</c:v>
                </c:pt>
                <c:pt idx="3">
                  <c:v>40</c:v>
                </c:pt>
                <c:pt idx="4">
                  <c:v>52</c:v>
                </c:pt>
                <c:pt idx="5">
                  <c:v>66</c:v>
                </c:pt>
                <c:pt idx="6">
                  <c:v>80</c:v>
                </c:pt>
                <c:pt idx="7">
                  <c:v>94</c:v>
                </c:pt>
                <c:pt idx="8">
                  <c:v>108</c:v>
                </c:pt>
                <c:pt idx="9">
                  <c:v>122</c:v>
                </c:pt>
                <c:pt idx="10">
                  <c:v>136</c:v>
                </c:pt>
                <c:pt idx="11">
                  <c:v>150</c:v>
                </c:pt>
                <c:pt idx="12">
                  <c:v>164</c:v>
                </c:pt>
                <c:pt idx="13">
                  <c:v>178</c:v>
                </c:pt>
                <c:pt idx="14">
                  <c:v>192</c:v>
                </c:pt>
                <c:pt idx="15">
                  <c:v>206</c:v>
                </c:pt>
              </c:numCache>
            </c:numRef>
          </c:xVal>
          <c:yVal>
            <c:numRef>
              <c:f>Sheet1!$C$2:$C$17</c:f>
              <c:numCache>
                <c:formatCode>General</c:formatCode>
                <c:ptCount val="16"/>
                <c:pt idx="0">
                  <c:v>8.08</c:v>
                </c:pt>
                <c:pt idx="1">
                  <c:v>7.4300000000000006</c:v>
                </c:pt>
                <c:pt idx="2">
                  <c:v>7.4700000000000006</c:v>
                </c:pt>
                <c:pt idx="3">
                  <c:v>7.54</c:v>
                </c:pt>
                <c:pt idx="4">
                  <c:v>7.54</c:v>
                </c:pt>
                <c:pt idx="5">
                  <c:v>7.58</c:v>
                </c:pt>
                <c:pt idx="6">
                  <c:v>7.56</c:v>
                </c:pt>
                <c:pt idx="7">
                  <c:v>7.57</c:v>
                </c:pt>
                <c:pt idx="8">
                  <c:v>7.6099999999999994</c:v>
                </c:pt>
                <c:pt idx="9">
                  <c:v>7.68</c:v>
                </c:pt>
                <c:pt idx="10">
                  <c:v>7.68</c:v>
                </c:pt>
                <c:pt idx="11">
                  <c:v>7.73</c:v>
                </c:pt>
                <c:pt idx="12">
                  <c:v>7.79</c:v>
                </c:pt>
                <c:pt idx="13" formatCode="0.00">
                  <c:v>7.8</c:v>
                </c:pt>
                <c:pt idx="14">
                  <c:v>7.84</c:v>
                </c:pt>
                <c:pt idx="15">
                  <c:v>7.9300000000000006</c:v>
                </c:pt>
              </c:numCache>
            </c:numRef>
          </c:yVal>
          <c:smooth val="0"/>
        </c:ser>
        <c:ser>
          <c:idx val="2"/>
          <c:order val="2"/>
          <c:tx>
            <c:strRef>
              <c:f>Sheet1!$D$1</c:f>
              <c:strCache>
                <c:ptCount val="1"/>
                <c:pt idx="0">
                  <c:v>Empagliflozin 25 mg</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errBars>
            <c:errDir val="y"/>
            <c:errBarType val="both"/>
            <c:errValType val="cust"/>
            <c:noEndCap val="0"/>
            <c:plus>
              <c:numRef>
                <c:f>Sheet1!$I$2:$I$17</c:f>
                <c:numCache>
                  <c:formatCode>General</c:formatCode>
                  <c:ptCount val="16"/>
                  <c:pt idx="0">
                    <c:v>2.0000000000000004E-2</c:v>
                  </c:pt>
                  <c:pt idx="1">
                    <c:v>2.0000000000000004E-2</c:v>
                  </c:pt>
                  <c:pt idx="2">
                    <c:v>2.0000000000000004E-2</c:v>
                  </c:pt>
                  <c:pt idx="3">
                    <c:v>2.0000000000000004E-2</c:v>
                  </c:pt>
                  <c:pt idx="4">
                    <c:v>2.0000000000000004E-2</c:v>
                  </c:pt>
                  <c:pt idx="5">
                    <c:v>2.0000000000000004E-2</c:v>
                  </c:pt>
                  <c:pt idx="6">
                    <c:v>2.0000000000000004E-2</c:v>
                  </c:pt>
                  <c:pt idx="7">
                    <c:v>2.0000000000000004E-2</c:v>
                  </c:pt>
                  <c:pt idx="8">
                    <c:v>2.0000000000000004E-2</c:v>
                  </c:pt>
                  <c:pt idx="9">
                    <c:v>3.0000000000000002E-2</c:v>
                  </c:pt>
                  <c:pt idx="10">
                    <c:v>3.0000000000000002E-2</c:v>
                  </c:pt>
                  <c:pt idx="11">
                    <c:v>3.0000000000000002E-2</c:v>
                  </c:pt>
                  <c:pt idx="12">
                    <c:v>3.0000000000000002E-2</c:v>
                  </c:pt>
                  <c:pt idx="13">
                    <c:v>3.0000000000000002E-2</c:v>
                  </c:pt>
                  <c:pt idx="14">
                    <c:v>4.0000000000000008E-2</c:v>
                  </c:pt>
                  <c:pt idx="15">
                    <c:v>0.05</c:v>
                  </c:pt>
                </c:numCache>
              </c:numRef>
            </c:plus>
            <c:minus>
              <c:numRef>
                <c:f>Sheet1!$I$2:$I$17</c:f>
                <c:numCache>
                  <c:formatCode>General</c:formatCode>
                  <c:ptCount val="16"/>
                  <c:pt idx="0">
                    <c:v>2.0000000000000004E-2</c:v>
                  </c:pt>
                  <c:pt idx="1">
                    <c:v>2.0000000000000004E-2</c:v>
                  </c:pt>
                  <c:pt idx="2">
                    <c:v>2.0000000000000004E-2</c:v>
                  </c:pt>
                  <c:pt idx="3">
                    <c:v>2.0000000000000004E-2</c:v>
                  </c:pt>
                  <c:pt idx="4">
                    <c:v>2.0000000000000004E-2</c:v>
                  </c:pt>
                  <c:pt idx="5">
                    <c:v>2.0000000000000004E-2</c:v>
                  </c:pt>
                  <c:pt idx="6">
                    <c:v>2.0000000000000004E-2</c:v>
                  </c:pt>
                  <c:pt idx="7">
                    <c:v>2.0000000000000004E-2</c:v>
                  </c:pt>
                  <c:pt idx="8">
                    <c:v>2.0000000000000004E-2</c:v>
                  </c:pt>
                  <c:pt idx="9">
                    <c:v>3.0000000000000002E-2</c:v>
                  </c:pt>
                  <c:pt idx="10">
                    <c:v>3.0000000000000002E-2</c:v>
                  </c:pt>
                  <c:pt idx="11">
                    <c:v>3.0000000000000002E-2</c:v>
                  </c:pt>
                  <c:pt idx="12">
                    <c:v>3.0000000000000002E-2</c:v>
                  </c:pt>
                  <c:pt idx="13">
                    <c:v>3.0000000000000002E-2</c:v>
                  </c:pt>
                  <c:pt idx="14">
                    <c:v>4.0000000000000008E-2</c:v>
                  </c:pt>
                  <c:pt idx="15">
                    <c:v>0.05</c:v>
                  </c:pt>
                </c:numCache>
              </c:numRef>
            </c:minus>
          </c:errBars>
          <c:errBars>
            <c:errDir val="x"/>
            <c:errBarType val="both"/>
            <c:errValType val="fixedVal"/>
            <c:noEndCap val="0"/>
            <c:val val="1"/>
          </c:errBars>
          <c:xVal>
            <c:numRef>
              <c:f>Sheet1!$A$2:$A$17</c:f>
              <c:numCache>
                <c:formatCode>General</c:formatCode>
                <c:ptCount val="16"/>
                <c:pt idx="0">
                  <c:v>0</c:v>
                </c:pt>
                <c:pt idx="1">
                  <c:v>12</c:v>
                </c:pt>
                <c:pt idx="2">
                  <c:v>28</c:v>
                </c:pt>
                <c:pt idx="3">
                  <c:v>40</c:v>
                </c:pt>
                <c:pt idx="4">
                  <c:v>52</c:v>
                </c:pt>
                <c:pt idx="5">
                  <c:v>66</c:v>
                </c:pt>
                <c:pt idx="6">
                  <c:v>80</c:v>
                </c:pt>
                <c:pt idx="7">
                  <c:v>94</c:v>
                </c:pt>
                <c:pt idx="8">
                  <c:v>108</c:v>
                </c:pt>
                <c:pt idx="9">
                  <c:v>122</c:v>
                </c:pt>
                <c:pt idx="10">
                  <c:v>136</c:v>
                </c:pt>
                <c:pt idx="11">
                  <c:v>150</c:v>
                </c:pt>
                <c:pt idx="12">
                  <c:v>164</c:v>
                </c:pt>
                <c:pt idx="13">
                  <c:v>178</c:v>
                </c:pt>
                <c:pt idx="14">
                  <c:v>192</c:v>
                </c:pt>
                <c:pt idx="15">
                  <c:v>206</c:v>
                </c:pt>
              </c:numCache>
            </c:numRef>
          </c:xVal>
          <c:yVal>
            <c:numRef>
              <c:f>Sheet1!$D$2:$D$17</c:f>
              <c:numCache>
                <c:formatCode>General</c:formatCode>
                <c:ptCount val="16"/>
                <c:pt idx="0">
                  <c:v>8.07</c:v>
                </c:pt>
                <c:pt idx="1">
                  <c:v>7.37</c:v>
                </c:pt>
                <c:pt idx="2">
                  <c:v>7.4</c:v>
                </c:pt>
                <c:pt idx="3">
                  <c:v>7.41</c:v>
                </c:pt>
                <c:pt idx="4">
                  <c:v>7.44</c:v>
                </c:pt>
                <c:pt idx="5">
                  <c:v>7.48</c:v>
                </c:pt>
                <c:pt idx="6">
                  <c:v>7.5</c:v>
                </c:pt>
                <c:pt idx="7">
                  <c:v>7.52</c:v>
                </c:pt>
                <c:pt idx="8">
                  <c:v>7.54</c:v>
                </c:pt>
                <c:pt idx="9">
                  <c:v>7.58</c:v>
                </c:pt>
                <c:pt idx="10">
                  <c:v>7.6199999999999992</c:v>
                </c:pt>
                <c:pt idx="11">
                  <c:v>7.63</c:v>
                </c:pt>
                <c:pt idx="12">
                  <c:v>7.68</c:v>
                </c:pt>
                <c:pt idx="13">
                  <c:v>7.6899999999999995</c:v>
                </c:pt>
                <c:pt idx="14">
                  <c:v>7.75</c:v>
                </c:pt>
                <c:pt idx="15">
                  <c:v>7.81</c:v>
                </c:pt>
              </c:numCache>
            </c:numRef>
          </c:yVal>
          <c:smooth val="0"/>
        </c:ser>
        <c:dLbls>
          <c:showLegendKey val="0"/>
          <c:showVal val="0"/>
          <c:showCatName val="0"/>
          <c:showSerName val="0"/>
          <c:showPercent val="0"/>
          <c:showBubbleSize val="0"/>
        </c:dLbls>
        <c:axId val="133259264"/>
        <c:axId val="133261184"/>
      </c:scatterChart>
      <c:valAx>
        <c:axId val="133259264"/>
        <c:scaling>
          <c:orientation val="minMax"/>
          <c:max val="220"/>
          <c:min val="0"/>
        </c:scaling>
        <c:delete val="0"/>
        <c:axPos val="b"/>
        <c:title>
          <c:tx>
            <c:rich>
              <a:bodyPr rot="0" spcFirstLastPara="1" vertOverflow="ellipsis" vert="horz" wrap="square" anchor="ctr" anchorCtr="1"/>
              <a:lstStyle/>
              <a:p>
                <a:pPr>
                  <a:defRPr sz="1400" b="0" i="0" u="none" strike="noStrike" kern="1200" baseline="0">
                    <a:solidFill>
                      <a:srgbClr val="5A5A5A"/>
                    </a:solidFill>
                    <a:latin typeface="+mn-lt"/>
                    <a:ea typeface="+mn-ea"/>
                    <a:cs typeface="+mn-cs"/>
                  </a:defRPr>
                </a:pPr>
                <a:r>
                  <a:rPr lang="en-GB" dirty="0" smtClean="0">
                    <a:solidFill>
                      <a:srgbClr val="5A5A5A"/>
                    </a:solidFill>
                  </a:rPr>
                  <a:t>Week</a:t>
                </a:r>
                <a:endParaRPr lang="en-GB" dirty="0">
                  <a:solidFill>
                    <a:srgbClr val="5A5A5A"/>
                  </a:solidFill>
                </a:endParaRPr>
              </a:p>
            </c:rich>
          </c:tx>
          <c:layout>
            <c:manualLayout>
              <c:xMode val="edge"/>
              <c:yMode val="edge"/>
              <c:x val="0.4484576469163295"/>
              <c:y val="0.90661877921363776"/>
            </c:manualLayout>
          </c:layout>
          <c:overlay val="0"/>
          <c:spPr>
            <a:noFill/>
            <a:ln>
              <a:noFill/>
            </a:ln>
            <a:effectLst/>
          </c:spPr>
        </c:title>
        <c:numFmt formatCode="General" sourceLinked="1"/>
        <c:majorTickMark val="none"/>
        <c:minorTickMark val="none"/>
        <c:tickLblPos val="none"/>
        <c:spPr>
          <a:noFill/>
          <a:ln w="6350"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33261184"/>
        <c:crosses val="autoZero"/>
        <c:crossBetween val="midCat"/>
        <c:majorUnit val="20"/>
      </c:valAx>
      <c:valAx>
        <c:axId val="133261184"/>
        <c:scaling>
          <c:orientation val="minMax"/>
          <c:max val="9"/>
          <c:min val="6"/>
        </c:scaling>
        <c:delete val="0"/>
        <c:axPos val="l"/>
        <c:title>
          <c:tx>
            <c:rich>
              <a:bodyPr rot="-5400000" spcFirstLastPara="1" vertOverflow="ellipsis" vert="horz" wrap="square" anchor="ctr" anchorCtr="1"/>
              <a:lstStyle/>
              <a:p>
                <a:pPr>
                  <a:defRPr sz="1400" b="0" i="0" u="none" strike="noStrike" kern="1200" baseline="0">
                    <a:solidFill>
                      <a:srgbClr val="5A5A5A"/>
                    </a:solidFill>
                    <a:latin typeface="+mn-lt"/>
                    <a:ea typeface="+mn-ea"/>
                    <a:cs typeface="+mn-cs"/>
                  </a:defRPr>
                </a:pPr>
                <a:r>
                  <a:rPr lang="en-GB" dirty="0" smtClean="0">
                    <a:solidFill>
                      <a:srgbClr val="5A5A5A"/>
                    </a:solidFill>
                  </a:rPr>
                  <a:t>Adjusted mean (SE) HbA1c (%)</a:t>
                </a:r>
                <a:endParaRPr lang="en-GB" dirty="0">
                  <a:solidFill>
                    <a:srgbClr val="5A5A5A"/>
                  </a:solidFill>
                </a:endParaRPr>
              </a:p>
            </c:rich>
          </c:tx>
          <c:layout>
            <c:manualLayout>
              <c:xMode val="edge"/>
              <c:yMode val="edge"/>
              <c:x val="9.4761066079052537E-3"/>
              <c:y val="0.16559962423242602"/>
            </c:manualLayout>
          </c:layout>
          <c:overlay val="0"/>
          <c:spPr>
            <a:noFill/>
            <a:ln>
              <a:noFill/>
            </a:ln>
            <a:effectLst/>
          </c:spPr>
        </c:title>
        <c:numFmt formatCode="#,##0.0" sourceLinked="0"/>
        <c:majorTickMark val="out"/>
        <c:minorTickMark val="none"/>
        <c:tickLblPos val="nextTo"/>
        <c:spPr>
          <a:noFill/>
          <a:ln w="6350">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rgbClr val="5A5A5A"/>
                </a:solidFill>
                <a:latin typeface="+mn-lt"/>
                <a:ea typeface="+mn-ea"/>
                <a:cs typeface="+mn-cs"/>
              </a:defRPr>
            </a:pPr>
            <a:endParaRPr lang="en-US"/>
          </a:p>
        </c:txPr>
        <c:crossAx val="133259264"/>
        <c:crosses val="autoZero"/>
        <c:crossBetween val="midCat"/>
        <c:majorUnit val="0.5"/>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13351430640109"/>
          <c:y val="0.12140912840252957"/>
          <c:w val="0.74260041677907451"/>
          <c:h val="0.7001141050316193"/>
        </c:manualLayout>
      </c:layout>
      <c:scatterChart>
        <c:scatterStyle val="lineMarker"/>
        <c:varyColors val="0"/>
        <c:ser>
          <c:idx val="0"/>
          <c:order val="0"/>
          <c:tx>
            <c:strRef>
              <c:f>Sheet1!$B$1</c:f>
              <c:strCache>
                <c:ptCount val="1"/>
                <c:pt idx="0">
                  <c:v>Placebo</c:v>
                </c:pt>
              </c:strCache>
            </c:strRef>
          </c:tx>
          <c:spPr>
            <a:ln w="28575" cap="rnd">
              <a:solidFill>
                <a:schemeClr val="tx2"/>
              </a:solidFill>
              <a:round/>
            </a:ln>
            <a:effectLst/>
          </c:spPr>
          <c:marker>
            <c:symbol val="circle"/>
            <c:size val="7"/>
            <c:spPr>
              <a:solidFill>
                <a:schemeClr val="tx2"/>
              </a:solidFill>
              <a:ln w="19050">
                <a:solidFill>
                  <a:schemeClr val="tx2"/>
                </a:solidFill>
              </a:ln>
              <a:effectLst/>
            </c:spPr>
          </c:marker>
          <c:errBars>
            <c:errDir val="y"/>
            <c:errBarType val="both"/>
            <c:errValType val="cust"/>
            <c:noEndCap val="0"/>
            <c:plus>
              <c:numRef>
                <c:f>Sheet1!$G$2:$G$8</c:f>
                <c:numCache>
                  <c:formatCode>General</c:formatCode>
                  <c:ptCount val="7"/>
                  <c:pt idx="0">
                    <c:v>0.4</c:v>
                  </c:pt>
                  <c:pt idx="1">
                    <c:v>6.0000000000000005E-2</c:v>
                  </c:pt>
                  <c:pt idx="2">
                    <c:v>7.0000000000000021E-2</c:v>
                  </c:pt>
                  <c:pt idx="3">
                    <c:v>9.0000000000000011E-2</c:v>
                  </c:pt>
                  <c:pt idx="4">
                    <c:v>0.11</c:v>
                  </c:pt>
                  <c:pt idx="5">
                    <c:v>0.13</c:v>
                  </c:pt>
                  <c:pt idx="6">
                    <c:v>0.23</c:v>
                  </c:pt>
                </c:numCache>
              </c:numRef>
            </c:plus>
            <c:minus>
              <c:numRef>
                <c:f>Sheet1!$G$2:$G$8</c:f>
                <c:numCache>
                  <c:formatCode>General</c:formatCode>
                  <c:ptCount val="7"/>
                  <c:pt idx="0">
                    <c:v>0.4</c:v>
                  </c:pt>
                  <c:pt idx="1">
                    <c:v>6.0000000000000005E-2</c:v>
                  </c:pt>
                  <c:pt idx="2">
                    <c:v>7.0000000000000021E-2</c:v>
                  </c:pt>
                  <c:pt idx="3">
                    <c:v>9.0000000000000011E-2</c:v>
                  </c:pt>
                  <c:pt idx="4">
                    <c:v>0.11</c:v>
                  </c:pt>
                  <c:pt idx="5">
                    <c:v>0.13</c:v>
                  </c:pt>
                  <c:pt idx="6">
                    <c:v>0.23</c:v>
                  </c:pt>
                </c:numCache>
              </c:numRef>
            </c:minus>
            <c:spPr>
              <a:ln w="6350"/>
            </c:spPr>
          </c:errBars>
          <c:xVal>
            <c:numRef>
              <c:f>Sheet1!$A$2:$A$8</c:f>
              <c:numCache>
                <c:formatCode>0</c:formatCode>
                <c:ptCount val="7"/>
                <c:pt idx="0">
                  <c:v>0</c:v>
                </c:pt>
                <c:pt idx="1">
                  <c:v>12</c:v>
                </c:pt>
                <c:pt idx="2">
                  <c:v>28</c:v>
                </c:pt>
                <c:pt idx="3">
                  <c:v>52</c:v>
                </c:pt>
                <c:pt idx="4">
                  <c:v>108</c:v>
                </c:pt>
                <c:pt idx="5">
                  <c:v>164</c:v>
                </c:pt>
                <c:pt idx="6">
                  <c:v>220</c:v>
                </c:pt>
              </c:numCache>
            </c:numRef>
          </c:xVal>
          <c:yVal>
            <c:numRef>
              <c:f>Sheet1!$B$2:$B$8</c:f>
              <c:numCache>
                <c:formatCode>0.00</c:formatCode>
                <c:ptCount val="7"/>
                <c:pt idx="0">
                  <c:v>86.679999999999993</c:v>
                </c:pt>
                <c:pt idx="1">
                  <c:v>86.02</c:v>
                </c:pt>
                <c:pt idx="2">
                  <c:v>86</c:v>
                </c:pt>
                <c:pt idx="3">
                  <c:v>85.86999999999999</c:v>
                </c:pt>
                <c:pt idx="4">
                  <c:v>85.82</c:v>
                </c:pt>
                <c:pt idx="5">
                  <c:v>85.45</c:v>
                </c:pt>
                <c:pt idx="6">
                  <c:v>85.169999999999987</c:v>
                </c:pt>
              </c:numCache>
            </c:numRef>
          </c:yVal>
          <c:smooth val="0"/>
        </c:ser>
        <c:ser>
          <c:idx val="1"/>
          <c:order val="1"/>
          <c:tx>
            <c:strRef>
              <c:f>Sheet1!$C$1</c:f>
              <c:strCache>
                <c:ptCount val="1"/>
                <c:pt idx="0">
                  <c:v>Empagliflozin 10 mg</c:v>
                </c:pt>
              </c:strCache>
            </c:strRef>
          </c:tx>
          <c:spPr>
            <a:ln w="28575" cap="rnd">
              <a:solidFill>
                <a:schemeClr val="accent4"/>
              </a:solidFill>
              <a:round/>
            </a:ln>
            <a:effectLst/>
          </c:spPr>
          <c:marker>
            <c:symbol val="circle"/>
            <c:size val="7"/>
            <c:spPr>
              <a:solidFill>
                <a:schemeClr val="accent4"/>
              </a:solidFill>
              <a:ln w="19050">
                <a:solidFill>
                  <a:schemeClr val="accent4"/>
                </a:solidFill>
              </a:ln>
              <a:effectLst/>
            </c:spPr>
          </c:marker>
          <c:errBars>
            <c:errDir val="y"/>
            <c:errBarType val="both"/>
            <c:errValType val="cust"/>
            <c:noEndCap val="0"/>
            <c:plus>
              <c:numRef>
                <c:f>Sheet1!$H$2:$H$8</c:f>
                <c:numCache>
                  <c:formatCode>General</c:formatCode>
                  <c:ptCount val="7"/>
                  <c:pt idx="0">
                    <c:v>0.39000000000000007</c:v>
                  </c:pt>
                  <c:pt idx="1">
                    <c:v>6.0000000000000005E-2</c:v>
                  </c:pt>
                  <c:pt idx="2">
                    <c:v>7.0000000000000021E-2</c:v>
                  </c:pt>
                  <c:pt idx="3">
                    <c:v>9.0000000000000011E-2</c:v>
                  </c:pt>
                  <c:pt idx="4">
                    <c:v>0.11</c:v>
                  </c:pt>
                  <c:pt idx="5">
                    <c:v>0.13</c:v>
                  </c:pt>
                  <c:pt idx="6">
                    <c:v>0.22</c:v>
                  </c:pt>
                </c:numCache>
              </c:numRef>
            </c:plus>
            <c:minus>
              <c:numRef>
                <c:f>Sheet1!$H$2:$H$8</c:f>
                <c:numCache>
                  <c:formatCode>General</c:formatCode>
                  <c:ptCount val="7"/>
                  <c:pt idx="0">
                    <c:v>0.39000000000000007</c:v>
                  </c:pt>
                  <c:pt idx="1">
                    <c:v>6.0000000000000005E-2</c:v>
                  </c:pt>
                  <c:pt idx="2">
                    <c:v>7.0000000000000021E-2</c:v>
                  </c:pt>
                  <c:pt idx="3">
                    <c:v>9.0000000000000011E-2</c:v>
                  </c:pt>
                  <c:pt idx="4">
                    <c:v>0.11</c:v>
                  </c:pt>
                  <c:pt idx="5">
                    <c:v>0.13</c:v>
                  </c:pt>
                  <c:pt idx="6">
                    <c:v>0.22</c:v>
                  </c:pt>
                </c:numCache>
              </c:numRef>
            </c:minus>
            <c:spPr>
              <a:ln w="6350"/>
            </c:spPr>
          </c:errBars>
          <c:xVal>
            <c:numRef>
              <c:f>Sheet1!$A$2:$A$8</c:f>
              <c:numCache>
                <c:formatCode>0</c:formatCode>
                <c:ptCount val="7"/>
                <c:pt idx="0">
                  <c:v>0</c:v>
                </c:pt>
                <c:pt idx="1">
                  <c:v>12</c:v>
                </c:pt>
                <c:pt idx="2">
                  <c:v>28</c:v>
                </c:pt>
                <c:pt idx="3">
                  <c:v>52</c:v>
                </c:pt>
                <c:pt idx="4">
                  <c:v>108</c:v>
                </c:pt>
                <c:pt idx="5">
                  <c:v>164</c:v>
                </c:pt>
                <c:pt idx="6">
                  <c:v>220</c:v>
                </c:pt>
              </c:numCache>
            </c:numRef>
          </c:xVal>
          <c:yVal>
            <c:numRef>
              <c:f>Sheet1!$C$2:$C$8</c:f>
              <c:numCache>
                <c:formatCode>0.00</c:formatCode>
                <c:ptCount val="7"/>
                <c:pt idx="0">
                  <c:v>85.97</c:v>
                </c:pt>
                <c:pt idx="1">
                  <c:v>84.81</c:v>
                </c:pt>
                <c:pt idx="2">
                  <c:v>84.19</c:v>
                </c:pt>
                <c:pt idx="3">
                  <c:v>84.149999999999991</c:v>
                </c:pt>
                <c:pt idx="4">
                  <c:v>84.01</c:v>
                </c:pt>
                <c:pt idx="5">
                  <c:v>83.85</c:v>
                </c:pt>
                <c:pt idx="6">
                  <c:v>84.14</c:v>
                </c:pt>
              </c:numCache>
            </c:numRef>
          </c:yVal>
          <c:smooth val="0"/>
        </c:ser>
        <c:ser>
          <c:idx val="2"/>
          <c:order val="2"/>
          <c:tx>
            <c:strRef>
              <c:f>Sheet1!$D$1</c:f>
              <c:strCache>
                <c:ptCount val="1"/>
                <c:pt idx="0">
                  <c:v>Empagliflozin 25 mg</c:v>
                </c:pt>
              </c:strCache>
            </c:strRef>
          </c:tx>
          <c:spPr>
            <a:ln w="28575" cap="rnd">
              <a:solidFill>
                <a:schemeClr val="accent2"/>
              </a:solidFill>
              <a:round/>
            </a:ln>
            <a:effectLst/>
          </c:spPr>
          <c:marker>
            <c:symbol val="circle"/>
            <c:size val="7"/>
            <c:spPr>
              <a:solidFill>
                <a:schemeClr val="accent2"/>
              </a:solidFill>
              <a:ln w="19050">
                <a:solidFill>
                  <a:schemeClr val="accent2"/>
                </a:solidFill>
              </a:ln>
              <a:effectLst/>
            </c:spPr>
          </c:marker>
          <c:errBars>
            <c:errDir val="y"/>
            <c:errBarType val="both"/>
            <c:errValType val="cust"/>
            <c:noEndCap val="0"/>
            <c:plus>
              <c:numRef>
                <c:f>Sheet1!$I$2:$I$8</c:f>
                <c:numCache>
                  <c:formatCode>General</c:formatCode>
                  <c:ptCount val="7"/>
                  <c:pt idx="0">
                    <c:v>0.4</c:v>
                  </c:pt>
                  <c:pt idx="1">
                    <c:v>6.0000000000000005E-2</c:v>
                  </c:pt>
                  <c:pt idx="2">
                    <c:v>7.0000000000000021E-2</c:v>
                  </c:pt>
                  <c:pt idx="3">
                    <c:v>9.0000000000000011E-2</c:v>
                  </c:pt>
                  <c:pt idx="4">
                    <c:v>0.11</c:v>
                  </c:pt>
                  <c:pt idx="5">
                    <c:v>0.13</c:v>
                  </c:pt>
                  <c:pt idx="6">
                    <c:v>0.21000000000000002</c:v>
                  </c:pt>
                </c:numCache>
              </c:numRef>
            </c:plus>
            <c:minus>
              <c:numRef>
                <c:f>Sheet1!$I$2:$I$8</c:f>
                <c:numCache>
                  <c:formatCode>General</c:formatCode>
                  <c:ptCount val="7"/>
                  <c:pt idx="0">
                    <c:v>0.4</c:v>
                  </c:pt>
                  <c:pt idx="1">
                    <c:v>6.0000000000000005E-2</c:v>
                  </c:pt>
                  <c:pt idx="2">
                    <c:v>7.0000000000000021E-2</c:v>
                  </c:pt>
                  <c:pt idx="3">
                    <c:v>9.0000000000000011E-2</c:v>
                  </c:pt>
                  <c:pt idx="4">
                    <c:v>0.11</c:v>
                  </c:pt>
                  <c:pt idx="5">
                    <c:v>0.13</c:v>
                  </c:pt>
                  <c:pt idx="6">
                    <c:v>0.21000000000000002</c:v>
                  </c:pt>
                </c:numCache>
              </c:numRef>
            </c:minus>
            <c:spPr>
              <a:ln w="6350"/>
            </c:spPr>
          </c:errBars>
          <c:xVal>
            <c:numRef>
              <c:f>Sheet1!$A$2:$A$8</c:f>
              <c:numCache>
                <c:formatCode>0</c:formatCode>
                <c:ptCount val="7"/>
                <c:pt idx="0">
                  <c:v>0</c:v>
                </c:pt>
                <c:pt idx="1">
                  <c:v>12</c:v>
                </c:pt>
                <c:pt idx="2">
                  <c:v>28</c:v>
                </c:pt>
                <c:pt idx="3">
                  <c:v>52</c:v>
                </c:pt>
                <c:pt idx="4">
                  <c:v>108</c:v>
                </c:pt>
                <c:pt idx="5">
                  <c:v>164</c:v>
                </c:pt>
                <c:pt idx="6">
                  <c:v>220</c:v>
                </c:pt>
              </c:numCache>
            </c:numRef>
          </c:xVal>
          <c:yVal>
            <c:numRef>
              <c:f>Sheet1!$D$2:$D$8</c:f>
              <c:numCache>
                <c:formatCode>0.00</c:formatCode>
                <c:ptCount val="7"/>
                <c:pt idx="0">
                  <c:v>86.53</c:v>
                </c:pt>
                <c:pt idx="1">
                  <c:v>84.52</c:v>
                </c:pt>
                <c:pt idx="2">
                  <c:v>83.990000000000009</c:v>
                </c:pt>
                <c:pt idx="3">
                  <c:v>83.7</c:v>
                </c:pt>
                <c:pt idx="4">
                  <c:v>83.48</c:v>
                </c:pt>
                <c:pt idx="5">
                  <c:v>83.48</c:v>
                </c:pt>
                <c:pt idx="6">
                  <c:v>83.77</c:v>
                </c:pt>
              </c:numCache>
            </c:numRef>
          </c:yVal>
          <c:smooth val="0"/>
        </c:ser>
        <c:dLbls>
          <c:showLegendKey val="0"/>
          <c:showVal val="0"/>
          <c:showCatName val="0"/>
          <c:showSerName val="0"/>
          <c:showPercent val="0"/>
          <c:showBubbleSize val="0"/>
        </c:dLbls>
        <c:axId val="133022080"/>
        <c:axId val="133024000"/>
      </c:scatterChart>
      <c:valAx>
        <c:axId val="133022080"/>
        <c:scaling>
          <c:orientation val="minMax"/>
          <c:max val="220"/>
          <c:min val="0"/>
        </c:scaling>
        <c:delete val="0"/>
        <c:axPos val="b"/>
        <c:title>
          <c:tx>
            <c:rich>
              <a:bodyPr/>
              <a:lstStyle/>
              <a:p>
                <a:pPr>
                  <a:defRPr sz="1400">
                    <a:solidFill>
                      <a:srgbClr val="5A5A5A"/>
                    </a:solidFill>
                    <a:latin typeface="+mn-lt"/>
                  </a:defRPr>
                </a:pPr>
                <a:r>
                  <a:rPr lang="en-GB" sz="1400" dirty="0" smtClean="0">
                    <a:solidFill>
                      <a:srgbClr val="5A5A5A"/>
                    </a:solidFill>
                    <a:latin typeface="+mn-lt"/>
                  </a:rPr>
                  <a:t>Week</a:t>
                </a:r>
                <a:endParaRPr lang="en-GB" sz="1400" dirty="0">
                  <a:solidFill>
                    <a:srgbClr val="5A5A5A"/>
                  </a:solidFill>
                  <a:latin typeface="+mn-lt"/>
                </a:endParaRPr>
              </a:p>
            </c:rich>
          </c:tx>
          <c:layout>
            <c:manualLayout>
              <c:xMode val="edge"/>
              <c:yMode val="edge"/>
              <c:x val="0.45661691003961874"/>
              <c:y val="0.90591054898726031"/>
            </c:manualLayout>
          </c:layout>
          <c:overlay val="0"/>
        </c:title>
        <c:numFmt formatCode="0" sourceLinked="1"/>
        <c:majorTickMark val="none"/>
        <c:minorTickMark val="none"/>
        <c:tickLblPos val="none"/>
        <c:spPr>
          <a:noFill/>
          <a:ln w="6350" cap="flat" cmpd="sng" algn="ctr">
            <a:solidFill>
              <a:schemeClr val="bg1">
                <a:lumMod val="50000"/>
              </a:schemeClr>
            </a:solidFill>
            <a:round/>
          </a:ln>
          <a:effectLst/>
        </c:spPr>
        <c:txPr>
          <a:bodyPr rot="-60000000" vert="horz"/>
          <a:lstStyle/>
          <a:p>
            <a:pPr>
              <a:defRPr sz="1400">
                <a:latin typeface="+mn-lt"/>
              </a:defRPr>
            </a:pPr>
            <a:endParaRPr lang="en-US"/>
          </a:p>
        </c:txPr>
        <c:crossAx val="133024000"/>
        <c:crosses val="autoZero"/>
        <c:crossBetween val="midCat"/>
        <c:majorUnit val="20"/>
      </c:valAx>
      <c:valAx>
        <c:axId val="133024000"/>
        <c:scaling>
          <c:orientation val="minMax"/>
          <c:max val="90"/>
          <c:min val="80"/>
        </c:scaling>
        <c:delete val="0"/>
        <c:axPos val="l"/>
        <c:title>
          <c:tx>
            <c:rich>
              <a:bodyPr rot="-5400000" vert="horz"/>
              <a:lstStyle/>
              <a:p>
                <a:pPr>
                  <a:defRPr sz="1400">
                    <a:solidFill>
                      <a:srgbClr val="5A5A5A"/>
                    </a:solidFill>
                    <a:latin typeface="+mn-lt"/>
                  </a:defRPr>
                </a:pPr>
                <a:r>
                  <a:rPr lang="en-GB" sz="1400" dirty="0">
                    <a:solidFill>
                      <a:srgbClr val="5A5A5A"/>
                    </a:solidFill>
                    <a:latin typeface="+mn-lt"/>
                  </a:rPr>
                  <a:t>Adjusted mean (</a:t>
                </a:r>
                <a:r>
                  <a:rPr lang="en-GB" sz="1400" dirty="0" smtClean="0">
                    <a:solidFill>
                      <a:srgbClr val="5A5A5A"/>
                    </a:solidFill>
                    <a:latin typeface="+mn-lt"/>
                  </a:rPr>
                  <a:t>SE) weight </a:t>
                </a:r>
                <a:r>
                  <a:rPr lang="en-GB" sz="1400" dirty="0">
                    <a:solidFill>
                      <a:srgbClr val="5A5A5A"/>
                    </a:solidFill>
                    <a:latin typeface="+mn-lt"/>
                  </a:rPr>
                  <a:t>(kg)</a:t>
                </a:r>
              </a:p>
            </c:rich>
          </c:tx>
          <c:layout>
            <c:manualLayout>
              <c:xMode val="edge"/>
              <c:yMode val="edge"/>
              <c:x val="1.7022581178947178E-2"/>
              <c:y val="0.16268971679956007"/>
            </c:manualLayout>
          </c:layout>
          <c:overlay val="0"/>
          <c:spPr>
            <a:noFill/>
            <a:ln>
              <a:noFill/>
            </a:ln>
            <a:effectLst/>
          </c:spPr>
        </c:title>
        <c:numFmt formatCode="#,##0" sourceLinked="0"/>
        <c:majorTickMark val="out"/>
        <c:minorTickMark val="none"/>
        <c:tickLblPos val="nextTo"/>
        <c:spPr>
          <a:noFill/>
          <a:ln w="6350">
            <a:solidFill>
              <a:schemeClr val="bg1">
                <a:lumMod val="50000"/>
              </a:schemeClr>
            </a:solidFill>
          </a:ln>
          <a:effectLst/>
        </c:spPr>
        <c:txPr>
          <a:bodyPr rot="-60000000" vert="horz"/>
          <a:lstStyle/>
          <a:p>
            <a:pPr>
              <a:defRPr sz="1400">
                <a:solidFill>
                  <a:srgbClr val="5A5A5A"/>
                </a:solidFill>
                <a:latin typeface="+mn-lt"/>
              </a:defRPr>
            </a:pPr>
            <a:endParaRPr lang="en-US"/>
          </a:p>
        </c:txPr>
        <c:crossAx val="133022080"/>
        <c:crosses val="autoZero"/>
        <c:crossBetween val="midCat"/>
        <c:majorUnit val="2"/>
      </c:valAx>
      <c:spPr>
        <a:noFill/>
        <a:ln>
          <a:noFill/>
        </a:ln>
        <a:effectLst/>
      </c:spPr>
    </c:plotArea>
    <c:plotVisOnly val="1"/>
    <c:dispBlanksAs val="gap"/>
    <c:showDLblsOverMax val="0"/>
  </c:chart>
  <c:spPr>
    <a:noFill/>
    <a:ln>
      <a:noFill/>
    </a:ln>
    <a:effectLst/>
  </c:spPr>
  <c:txPr>
    <a:bodyPr/>
    <a:lstStyle/>
    <a:p>
      <a:pPr>
        <a:defRPr sz="110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13351430640109"/>
          <c:y val="0.12140912840252957"/>
          <c:w val="0.74260041677907451"/>
          <c:h val="0.7001141050316193"/>
        </c:manualLayout>
      </c:layout>
      <c:scatterChart>
        <c:scatterStyle val="lineMarker"/>
        <c:varyColors val="0"/>
        <c:ser>
          <c:idx val="0"/>
          <c:order val="0"/>
          <c:tx>
            <c:strRef>
              <c:f>Sheet1!$B$1</c:f>
              <c:strCache>
                <c:ptCount val="1"/>
                <c:pt idx="0">
                  <c:v>Placebo</c:v>
                </c:pt>
              </c:strCache>
            </c:strRef>
          </c:tx>
          <c:spPr>
            <a:ln w="28575" cap="rnd">
              <a:solidFill>
                <a:schemeClr val="tx2"/>
              </a:solidFill>
              <a:round/>
            </a:ln>
            <a:effectLst/>
          </c:spPr>
          <c:marker>
            <c:symbol val="circle"/>
            <c:size val="7"/>
            <c:spPr>
              <a:solidFill>
                <a:schemeClr val="tx2"/>
              </a:solidFill>
              <a:ln w="19050">
                <a:solidFill>
                  <a:schemeClr val="tx2"/>
                </a:solidFill>
              </a:ln>
              <a:effectLst/>
            </c:spPr>
          </c:marker>
          <c:errBars>
            <c:errDir val="y"/>
            <c:errBarType val="both"/>
            <c:errValType val="cust"/>
            <c:noEndCap val="0"/>
            <c:plus>
              <c:numRef>
                <c:f>Sheet1!$G$2:$G$8</c:f>
                <c:numCache>
                  <c:formatCode>General</c:formatCode>
                  <c:ptCount val="7"/>
                  <c:pt idx="0">
                    <c:v>0.30000000000000004</c:v>
                  </c:pt>
                  <c:pt idx="1">
                    <c:v>0.1</c:v>
                  </c:pt>
                  <c:pt idx="2">
                    <c:v>0.1</c:v>
                  </c:pt>
                  <c:pt idx="3">
                    <c:v>0.1</c:v>
                  </c:pt>
                  <c:pt idx="4">
                    <c:v>0.1</c:v>
                  </c:pt>
                  <c:pt idx="5">
                    <c:v>0.2</c:v>
                  </c:pt>
                  <c:pt idx="6">
                    <c:v>0.30000000000000004</c:v>
                  </c:pt>
                </c:numCache>
              </c:numRef>
            </c:plus>
            <c:minus>
              <c:numRef>
                <c:f>Sheet1!$G$2:$G$8</c:f>
                <c:numCache>
                  <c:formatCode>General</c:formatCode>
                  <c:ptCount val="7"/>
                  <c:pt idx="0">
                    <c:v>0.30000000000000004</c:v>
                  </c:pt>
                  <c:pt idx="1">
                    <c:v>0.1</c:v>
                  </c:pt>
                  <c:pt idx="2">
                    <c:v>0.1</c:v>
                  </c:pt>
                  <c:pt idx="3">
                    <c:v>0.1</c:v>
                  </c:pt>
                  <c:pt idx="4">
                    <c:v>0.1</c:v>
                  </c:pt>
                  <c:pt idx="5">
                    <c:v>0.2</c:v>
                  </c:pt>
                  <c:pt idx="6">
                    <c:v>0.30000000000000004</c:v>
                  </c:pt>
                </c:numCache>
              </c:numRef>
            </c:minus>
            <c:spPr>
              <a:ln w="6350"/>
            </c:spPr>
          </c:errBars>
          <c:xVal>
            <c:numRef>
              <c:f>Sheet1!$A$2:$A$8</c:f>
              <c:numCache>
                <c:formatCode>0</c:formatCode>
                <c:ptCount val="7"/>
                <c:pt idx="0">
                  <c:v>0</c:v>
                </c:pt>
                <c:pt idx="1">
                  <c:v>12</c:v>
                </c:pt>
                <c:pt idx="2">
                  <c:v>28</c:v>
                </c:pt>
                <c:pt idx="3">
                  <c:v>52</c:v>
                </c:pt>
                <c:pt idx="4">
                  <c:v>108</c:v>
                </c:pt>
                <c:pt idx="5">
                  <c:v>164</c:v>
                </c:pt>
                <c:pt idx="6">
                  <c:v>220</c:v>
                </c:pt>
              </c:numCache>
            </c:numRef>
          </c:xVal>
          <c:yVal>
            <c:numRef>
              <c:f>Sheet1!$B$2:$B$10</c:f>
              <c:numCache>
                <c:formatCode>0.00</c:formatCode>
                <c:ptCount val="9"/>
                <c:pt idx="0">
                  <c:v>105</c:v>
                </c:pt>
                <c:pt idx="1">
                  <c:v>104.7</c:v>
                </c:pt>
                <c:pt idx="2">
                  <c:v>104.6</c:v>
                </c:pt>
                <c:pt idx="3">
                  <c:v>104.8</c:v>
                </c:pt>
                <c:pt idx="4">
                  <c:v>104.9</c:v>
                </c:pt>
                <c:pt idx="5">
                  <c:v>104.7</c:v>
                </c:pt>
                <c:pt idx="6">
                  <c:v>105.1</c:v>
                </c:pt>
              </c:numCache>
            </c:numRef>
          </c:yVal>
          <c:smooth val="0"/>
        </c:ser>
        <c:ser>
          <c:idx val="1"/>
          <c:order val="1"/>
          <c:tx>
            <c:strRef>
              <c:f>Sheet1!$C$1</c:f>
              <c:strCache>
                <c:ptCount val="1"/>
                <c:pt idx="0">
                  <c:v>Empagliflozin 10 mg</c:v>
                </c:pt>
              </c:strCache>
            </c:strRef>
          </c:tx>
          <c:spPr>
            <a:ln w="28575" cap="rnd">
              <a:solidFill>
                <a:schemeClr val="accent4"/>
              </a:solidFill>
              <a:round/>
            </a:ln>
            <a:effectLst/>
          </c:spPr>
          <c:marker>
            <c:symbol val="circle"/>
            <c:size val="7"/>
            <c:spPr>
              <a:solidFill>
                <a:schemeClr val="accent4"/>
              </a:solidFill>
              <a:ln w="19050">
                <a:solidFill>
                  <a:schemeClr val="accent4"/>
                </a:solidFill>
              </a:ln>
              <a:effectLst/>
            </c:spPr>
          </c:marker>
          <c:errBars>
            <c:errDir val="y"/>
            <c:errBarType val="both"/>
            <c:errValType val="cust"/>
            <c:noEndCap val="0"/>
            <c:plus>
              <c:numRef>
                <c:f>Sheet1!$H$2:$H$8</c:f>
                <c:numCache>
                  <c:formatCode>General</c:formatCode>
                  <c:ptCount val="7"/>
                  <c:pt idx="0">
                    <c:v>0.30000000000000004</c:v>
                  </c:pt>
                  <c:pt idx="1">
                    <c:v>0.1</c:v>
                  </c:pt>
                  <c:pt idx="2">
                    <c:v>0.1</c:v>
                  </c:pt>
                  <c:pt idx="3">
                    <c:v>0.1</c:v>
                  </c:pt>
                  <c:pt idx="4">
                    <c:v>0.1</c:v>
                  </c:pt>
                  <c:pt idx="5">
                    <c:v>0.2</c:v>
                  </c:pt>
                  <c:pt idx="6">
                    <c:v>0.2</c:v>
                  </c:pt>
                </c:numCache>
              </c:numRef>
            </c:plus>
            <c:minus>
              <c:numRef>
                <c:f>Sheet1!$H$2:$H$8</c:f>
                <c:numCache>
                  <c:formatCode>General</c:formatCode>
                  <c:ptCount val="7"/>
                  <c:pt idx="0">
                    <c:v>0.30000000000000004</c:v>
                  </c:pt>
                  <c:pt idx="1">
                    <c:v>0.1</c:v>
                  </c:pt>
                  <c:pt idx="2">
                    <c:v>0.1</c:v>
                  </c:pt>
                  <c:pt idx="3">
                    <c:v>0.1</c:v>
                  </c:pt>
                  <c:pt idx="4">
                    <c:v>0.1</c:v>
                  </c:pt>
                  <c:pt idx="5">
                    <c:v>0.2</c:v>
                  </c:pt>
                  <c:pt idx="6">
                    <c:v>0.2</c:v>
                  </c:pt>
                </c:numCache>
              </c:numRef>
            </c:minus>
            <c:spPr>
              <a:ln w="6350"/>
            </c:spPr>
          </c:errBars>
          <c:xVal>
            <c:numRef>
              <c:f>Sheet1!$A$2:$A$8</c:f>
              <c:numCache>
                <c:formatCode>0</c:formatCode>
                <c:ptCount val="7"/>
                <c:pt idx="0">
                  <c:v>0</c:v>
                </c:pt>
                <c:pt idx="1">
                  <c:v>12</c:v>
                </c:pt>
                <c:pt idx="2">
                  <c:v>28</c:v>
                </c:pt>
                <c:pt idx="3">
                  <c:v>52</c:v>
                </c:pt>
                <c:pt idx="4">
                  <c:v>108</c:v>
                </c:pt>
                <c:pt idx="5">
                  <c:v>164</c:v>
                </c:pt>
                <c:pt idx="6">
                  <c:v>220</c:v>
                </c:pt>
              </c:numCache>
            </c:numRef>
          </c:xVal>
          <c:yVal>
            <c:numRef>
              <c:f>Sheet1!$C$2:$C$10</c:f>
              <c:numCache>
                <c:formatCode>0.00</c:formatCode>
                <c:ptCount val="9"/>
                <c:pt idx="0">
                  <c:v>104.8</c:v>
                </c:pt>
                <c:pt idx="1">
                  <c:v>103.7</c:v>
                </c:pt>
                <c:pt idx="2">
                  <c:v>103.2</c:v>
                </c:pt>
                <c:pt idx="3">
                  <c:v>103.4</c:v>
                </c:pt>
                <c:pt idx="4">
                  <c:v>103.2</c:v>
                </c:pt>
                <c:pt idx="5">
                  <c:v>103.2</c:v>
                </c:pt>
                <c:pt idx="6">
                  <c:v>103.7</c:v>
                </c:pt>
              </c:numCache>
            </c:numRef>
          </c:yVal>
          <c:smooth val="0"/>
        </c:ser>
        <c:ser>
          <c:idx val="2"/>
          <c:order val="2"/>
          <c:tx>
            <c:strRef>
              <c:f>Sheet1!$D$1</c:f>
              <c:strCache>
                <c:ptCount val="1"/>
                <c:pt idx="0">
                  <c:v>Empagliflozin 25 mg</c:v>
                </c:pt>
              </c:strCache>
            </c:strRef>
          </c:tx>
          <c:spPr>
            <a:ln w="28575" cap="rnd">
              <a:solidFill>
                <a:schemeClr val="accent2"/>
              </a:solidFill>
              <a:round/>
            </a:ln>
            <a:effectLst/>
          </c:spPr>
          <c:marker>
            <c:symbol val="circle"/>
            <c:size val="7"/>
            <c:spPr>
              <a:solidFill>
                <a:schemeClr val="accent2"/>
              </a:solidFill>
              <a:ln w="19050">
                <a:solidFill>
                  <a:schemeClr val="accent2"/>
                </a:solidFill>
              </a:ln>
              <a:effectLst/>
            </c:spPr>
          </c:marker>
          <c:errBars>
            <c:errDir val="y"/>
            <c:errBarType val="both"/>
            <c:errValType val="cust"/>
            <c:noEndCap val="0"/>
            <c:plus>
              <c:numRef>
                <c:f>Sheet1!$I$2:$I$8</c:f>
                <c:numCache>
                  <c:formatCode>General</c:formatCode>
                  <c:ptCount val="7"/>
                  <c:pt idx="0">
                    <c:v>0.30000000000000004</c:v>
                  </c:pt>
                  <c:pt idx="1">
                    <c:v>0.1</c:v>
                  </c:pt>
                  <c:pt idx="2">
                    <c:v>0.1</c:v>
                  </c:pt>
                  <c:pt idx="3">
                    <c:v>0.1</c:v>
                  </c:pt>
                  <c:pt idx="4">
                    <c:v>0.1</c:v>
                  </c:pt>
                  <c:pt idx="5">
                    <c:v>0.2</c:v>
                  </c:pt>
                  <c:pt idx="6">
                    <c:v>0.2</c:v>
                  </c:pt>
                </c:numCache>
              </c:numRef>
            </c:plus>
            <c:minus>
              <c:numRef>
                <c:f>Sheet1!$I$2:$I$8</c:f>
                <c:numCache>
                  <c:formatCode>General</c:formatCode>
                  <c:ptCount val="7"/>
                  <c:pt idx="0">
                    <c:v>0.30000000000000004</c:v>
                  </c:pt>
                  <c:pt idx="1">
                    <c:v>0.1</c:v>
                  </c:pt>
                  <c:pt idx="2">
                    <c:v>0.1</c:v>
                  </c:pt>
                  <c:pt idx="3">
                    <c:v>0.1</c:v>
                  </c:pt>
                  <c:pt idx="4">
                    <c:v>0.1</c:v>
                  </c:pt>
                  <c:pt idx="5">
                    <c:v>0.2</c:v>
                  </c:pt>
                  <c:pt idx="6">
                    <c:v>0.2</c:v>
                  </c:pt>
                </c:numCache>
              </c:numRef>
            </c:minus>
            <c:spPr>
              <a:ln w="6350"/>
            </c:spPr>
          </c:errBars>
          <c:xVal>
            <c:numRef>
              <c:f>Sheet1!$A$2:$A$8</c:f>
              <c:numCache>
                <c:formatCode>0</c:formatCode>
                <c:ptCount val="7"/>
                <c:pt idx="0">
                  <c:v>0</c:v>
                </c:pt>
                <c:pt idx="1">
                  <c:v>12</c:v>
                </c:pt>
                <c:pt idx="2">
                  <c:v>28</c:v>
                </c:pt>
                <c:pt idx="3">
                  <c:v>52</c:v>
                </c:pt>
                <c:pt idx="4">
                  <c:v>108</c:v>
                </c:pt>
                <c:pt idx="5">
                  <c:v>164</c:v>
                </c:pt>
                <c:pt idx="6">
                  <c:v>220</c:v>
                </c:pt>
              </c:numCache>
            </c:numRef>
          </c:xVal>
          <c:yVal>
            <c:numRef>
              <c:f>Sheet1!$D$2:$D$10</c:f>
              <c:numCache>
                <c:formatCode>0.00</c:formatCode>
                <c:ptCount val="9"/>
                <c:pt idx="0">
                  <c:v>104.8</c:v>
                </c:pt>
                <c:pt idx="1">
                  <c:v>103.6</c:v>
                </c:pt>
                <c:pt idx="2">
                  <c:v>103.2</c:v>
                </c:pt>
                <c:pt idx="3">
                  <c:v>103.2</c:v>
                </c:pt>
                <c:pt idx="4">
                  <c:v>103.1</c:v>
                </c:pt>
                <c:pt idx="5">
                  <c:v>103.1</c:v>
                </c:pt>
                <c:pt idx="6">
                  <c:v>103.7</c:v>
                </c:pt>
              </c:numCache>
            </c:numRef>
          </c:yVal>
          <c:smooth val="0"/>
        </c:ser>
        <c:dLbls>
          <c:showLegendKey val="0"/>
          <c:showVal val="0"/>
          <c:showCatName val="0"/>
          <c:showSerName val="0"/>
          <c:showPercent val="0"/>
          <c:showBubbleSize val="0"/>
        </c:dLbls>
        <c:axId val="134381568"/>
        <c:axId val="134383488"/>
      </c:scatterChart>
      <c:valAx>
        <c:axId val="134381568"/>
        <c:scaling>
          <c:orientation val="minMax"/>
          <c:max val="220"/>
          <c:min val="0"/>
        </c:scaling>
        <c:delete val="0"/>
        <c:axPos val="b"/>
        <c:title>
          <c:tx>
            <c:rich>
              <a:bodyPr/>
              <a:lstStyle/>
              <a:p>
                <a:pPr>
                  <a:defRPr sz="1400">
                    <a:solidFill>
                      <a:srgbClr val="5A5A5A"/>
                    </a:solidFill>
                    <a:latin typeface="+mn-lt"/>
                  </a:defRPr>
                </a:pPr>
                <a:r>
                  <a:rPr lang="en-GB" sz="1400" dirty="0" smtClean="0">
                    <a:solidFill>
                      <a:srgbClr val="5A5A5A"/>
                    </a:solidFill>
                    <a:latin typeface="+mn-lt"/>
                  </a:rPr>
                  <a:t>Week</a:t>
                </a:r>
                <a:endParaRPr lang="en-GB" sz="1400" dirty="0">
                  <a:solidFill>
                    <a:srgbClr val="5A5A5A"/>
                  </a:solidFill>
                  <a:latin typeface="+mn-lt"/>
                </a:endParaRPr>
              </a:p>
            </c:rich>
          </c:tx>
          <c:layout>
            <c:manualLayout>
              <c:xMode val="edge"/>
              <c:yMode val="edge"/>
              <c:x val="0.45661691003961874"/>
              <c:y val="0.90591054898726031"/>
            </c:manualLayout>
          </c:layout>
          <c:overlay val="0"/>
        </c:title>
        <c:numFmt formatCode="0" sourceLinked="1"/>
        <c:majorTickMark val="none"/>
        <c:minorTickMark val="none"/>
        <c:tickLblPos val="none"/>
        <c:spPr>
          <a:noFill/>
          <a:ln w="6350" cap="flat" cmpd="sng" algn="ctr">
            <a:solidFill>
              <a:schemeClr val="bg1">
                <a:lumMod val="50000"/>
              </a:schemeClr>
            </a:solidFill>
            <a:round/>
          </a:ln>
          <a:effectLst/>
        </c:spPr>
        <c:txPr>
          <a:bodyPr rot="-60000000" vert="horz"/>
          <a:lstStyle/>
          <a:p>
            <a:pPr>
              <a:defRPr sz="1400">
                <a:latin typeface="+mn-lt"/>
              </a:defRPr>
            </a:pPr>
            <a:endParaRPr lang="en-US"/>
          </a:p>
        </c:txPr>
        <c:crossAx val="134383488"/>
        <c:crosses val="autoZero"/>
        <c:crossBetween val="midCat"/>
        <c:majorUnit val="20"/>
      </c:valAx>
      <c:valAx>
        <c:axId val="134383488"/>
        <c:scaling>
          <c:orientation val="minMax"/>
          <c:max val="107"/>
          <c:min val="101"/>
        </c:scaling>
        <c:delete val="0"/>
        <c:axPos val="l"/>
        <c:title>
          <c:tx>
            <c:rich>
              <a:bodyPr rot="-5400000" vert="horz"/>
              <a:lstStyle/>
              <a:p>
                <a:pPr>
                  <a:defRPr sz="1400">
                    <a:solidFill>
                      <a:srgbClr val="5A5A5A"/>
                    </a:solidFill>
                    <a:latin typeface="+mn-lt"/>
                  </a:defRPr>
                </a:pPr>
                <a:r>
                  <a:rPr lang="en-GB" sz="1400" dirty="0" smtClean="0">
                    <a:solidFill>
                      <a:srgbClr val="5A5A5A"/>
                    </a:solidFill>
                    <a:latin typeface="+mn-lt"/>
                  </a:rPr>
                  <a:t>Adjusted</a:t>
                </a:r>
                <a:r>
                  <a:rPr lang="en-GB" sz="1400" baseline="0" dirty="0" smtClean="0">
                    <a:solidFill>
                      <a:srgbClr val="5A5A5A"/>
                    </a:solidFill>
                    <a:latin typeface="+mn-lt"/>
                  </a:rPr>
                  <a:t> m</a:t>
                </a:r>
                <a:r>
                  <a:rPr lang="en-GB" sz="1400" dirty="0" smtClean="0">
                    <a:solidFill>
                      <a:srgbClr val="5A5A5A"/>
                    </a:solidFill>
                    <a:latin typeface="+mn-lt"/>
                  </a:rPr>
                  <a:t>ean </a:t>
                </a:r>
                <a:r>
                  <a:rPr lang="en-GB" sz="1400" dirty="0">
                    <a:solidFill>
                      <a:srgbClr val="5A5A5A"/>
                    </a:solidFill>
                    <a:latin typeface="+mn-lt"/>
                  </a:rPr>
                  <a:t>(</a:t>
                </a:r>
                <a:r>
                  <a:rPr lang="en-GB" sz="1400" dirty="0" smtClean="0">
                    <a:solidFill>
                      <a:srgbClr val="5A5A5A"/>
                    </a:solidFill>
                    <a:latin typeface="+mn-lt"/>
                  </a:rPr>
                  <a:t>SE) waist circumference (cm)</a:t>
                </a:r>
                <a:endParaRPr lang="en-GB" sz="1400" dirty="0">
                  <a:solidFill>
                    <a:srgbClr val="5A5A5A"/>
                  </a:solidFill>
                  <a:latin typeface="+mn-lt"/>
                </a:endParaRPr>
              </a:p>
            </c:rich>
          </c:tx>
          <c:layout>
            <c:manualLayout>
              <c:xMode val="edge"/>
              <c:yMode val="edge"/>
              <c:x val="0"/>
              <c:y val="0.21506805059114661"/>
            </c:manualLayout>
          </c:layout>
          <c:overlay val="0"/>
          <c:spPr>
            <a:noFill/>
            <a:ln>
              <a:noFill/>
            </a:ln>
            <a:effectLst/>
          </c:spPr>
        </c:title>
        <c:numFmt formatCode="#,##0" sourceLinked="0"/>
        <c:majorTickMark val="out"/>
        <c:minorTickMark val="none"/>
        <c:tickLblPos val="nextTo"/>
        <c:spPr>
          <a:noFill/>
          <a:ln w="6350">
            <a:solidFill>
              <a:schemeClr val="bg1">
                <a:lumMod val="50000"/>
              </a:schemeClr>
            </a:solidFill>
          </a:ln>
          <a:effectLst/>
        </c:spPr>
        <c:txPr>
          <a:bodyPr rot="-60000000" vert="horz"/>
          <a:lstStyle/>
          <a:p>
            <a:pPr>
              <a:defRPr sz="1400">
                <a:solidFill>
                  <a:srgbClr val="5A5A5A"/>
                </a:solidFill>
                <a:latin typeface="+mn-lt"/>
              </a:defRPr>
            </a:pPr>
            <a:endParaRPr lang="en-US"/>
          </a:p>
        </c:txPr>
        <c:crossAx val="134381568"/>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sz="110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13351430640109"/>
          <c:y val="0.12140912840252957"/>
          <c:w val="0.74260041677907451"/>
          <c:h val="0.7001141050316193"/>
        </c:manualLayout>
      </c:layout>
      <c:scatterChart>
        <c:scatterStyle val="lineMarker"/>
        <c:varyColors val="0"/>
        <c:ser>
          <c:idx val="0"/>
          <c:order val="0"/>
          <c:tx>
            <c:strRef>
              <c:f>Sheet1!$B$1</c:f>
              <c:strCache>
                <c:ptCount val="1"/>
                <c:pt idx="0">
                  <c:v>Placebo</c:v>
                </c:pt>
              </c:strCache>
            </c:strRef>
          </c:tx>
          <c:spPr>
            <a:ln w="28575" cap="rnd">
              <a:solidFill>
                <a:schemeClr val="tx2"/>
              </a:solidFill>
              <a:round/>
            </a:ln>
            <a:effectLst/>
          </c:spPr>
          <c:marker>
            <c:symbol val="circle"/>
            <c:size val="7"/>
            <c:spPr>
              <a:solidFill>
                <a:schemeClr val="tx2"/>
              </a:solidFill>
              <a:ln w="19050">
                <a:solidFill>
                  <a:schemeClr val="tx2"/>
                </a:solidFill>
              </a:ln>
              <a:effectLst/>
            </c:spPr>
          </c:marker>
          <c:errBars>
            <c:errDir val="y"/>
            <c:errBarType val="both"/>
            <c:errValType val="cust"/>
            <c:noEndCap val="0"/>
            <c:plus>
              <c:numRef>
                <c:f>Sheet1!$G$2:$G$20</c:f>
                <c:numCache>
                  <c:formatCode>General</c:formatCode>
                  <c:ptCount val="19"/>
                  <c:pt idx="0">
                    <c:v>0.36000000000000004</c:v>
                  </c:pt>
                  <c:pt idx="1">
                    <c:v>0.26</c:v>
                  </c:pt>
                  <c:pt idx="2">
                    <c:v>0.28000000000000008</c:v>
                  </c:pt>
                  <c:pt idx="3">
                    <c:v>0.28000000000000008</c:v>
                  </c:pt>
                  <c:pt idx="4">
                    <c:v>0.29000000000000004</c:v>
                  </c:pt>
                  <c:pt idx="5">
                    <c:v>0.29000000000000004</c:v>
                  </c:pt>
                  <c:pt idx="6">
                    <c:v>0.30000000000000004</c:v>
                  </c:pt>
                  <c:pt idx="7">
                    <c:v>0.30000000000000004</c:v>
                  </c:pt>
                  <c:pt idx="8">
                    <c:v>0.31000000000000005</c:v>
                  </c:pt>
                  <c:pt idx="9">
                    <c:v>0.31000000000000005</c:v>
                  </c:pt>
                  <c:pt idx="10">
                    <c:v>0.32000000000000006</c:v>
                  </c:pt>
                  <c:pt idx="11">
                    <c:v>0.33000000000000007</c:v>
                  </c:pt>
                  <c:pt idx="12">
                    <c:v>0.36000000000000004</c:v>
                  </c:pt>
                  <c:pt idx="13">
                    <c:v>0.38000000000000006</c:v>
                  </c:pt>
                  <c:pt idx="14">
                    <c:v>0.39000000000000007</c:v>
                  </c:pt>
                  <c:pt idx="15">
                    <c:v>0.42000000000000004</c:v>
                  </c:pt>
                  <c:pt idx="16">
                    <c:v>0.48000000000000004</c:v>
                  </c:pt>
                  <c:pt idx="17">
                    <c:v>0.6100000000000001</c:v>
                  </c:pt>
                  <c:pt idx="18">
                    <c:v>0.95000000000000007</c:v>
                  </c:pt>
                </c:numCache>
              </c:numRef>
            </c:plus>
            <c:minus>
              <c:numRef>
                <c:f>Sheet1!$G$2:$G$20</c:f>
                <c:numCache>
                  <c:formatCode>General</c:formatCode>
                  <c:ptCount val="19"/>
                  <c:pt idx="0">
                    <c:v>0.36000000000000004</c:v>
                  </c:pt>
                  <c:pt idx="1">
                    <c:v>0.26</c:v>
                  </c:pt>
                  <c:pt idx="2">
                    <c:v>0.28000000000000008</c:v>
                  </c:pt>
                  <c:pt idx="3">
                    <c:v>0.28000000000000008</c:v>
                  </c:pt>
                  <c:pt idx="4">
                    <c:v>0.29000000000000004</c:v>
                  </c:pt>
                  <c:pt idx="5">
                    <c:v>0.29000000000000004</c:v>
                  </c:pt>
                  <c:pt idx="6">
                    <c:v>0.30000000000000004</c:v>
                  </c:pt>
                  <c:pt idx="7">
                    <c:v>0.30000000000000004</c:v>
                  </c:pt>
                  <c:pt idx="8">
                    <c:v>0.31000000000000005</c:v>
                  </c:pt>
                  <c:pt idx="9">
                    <c:v>0.31000000000000005</c:v>
                  </c:pt>
                  <c:pt idx="10">
                    <c:v>0.32000000000000006</c:v>
                  </c:pt>
                  <c:pt idx="11">
                    <c:v>0.33000000000000007</c:v>
                  </c:pt>
                  <c:pt idx="12">
                    <c:v>0.36000000000000004</c:v>
                  </c:pt>
                  <c:pt idx="13">
                    <c:v>0.38000000000000006</c:v>
                  </c:pt>
                  <c:pt idx="14">
                    <c:v>0.39000000000000007</c:v>
                  </c:pt>
                  <c:pt idx="15">
                    <c:v>0.42000000000000004</c:v>
                  </c:pt>
                  <c:pt idx="16">
                    <c:v>0.48000000000000004</c:v>
                  </c:pt>
                  <c:pt idx="17">
                    <c:v>0.6100000000000001</c:v>
                  </c:pt>
                  <c:pt idx="18">
                    <c:v>0.95000000000000007</c:v>
                  </c:pt>
                </c:numCache>
              </c:numRef>
            </c:minus>
            <c:spPr>
              <a:ln w="6350"/>
            </c:spPr>
          </c:errBars>
          <c:xVal>
            <c:numRef>
              <c:f>Sheet1!$A$2:$A$20</c:f>
              <c:numCache>
                <c:formatCode>General</c:formatCode>
                <c:ptCount val="19"/>
                <c:pt idx="0">
                  <c:v>0</c:v>
                </c:pt>
                <c:pt idx="1">
                  <c:v>4</c:v>
                </c:pt>
                <c:pt idx="2">
                  <c:v>8</c:v>
                </c:pt>
                <c:pt idx="3">
                  <c:v>12</c:v>
                </c:pt>
                <c:pt idx="4">
                  <c:v>16</c:v>
                </c:pt>
                <c:pt idx="5">
                  <c:v>28</c:v>
                </c:pt>
                <c:pt idx="6">
                  <c:v>40</c:v>
                </c:pt>
                <c:pt idx="7">
                  <c:v>52</c:v>
                </c:pt>
                <c:pt idx="8">
                  <c:v>66</c:v>
                </c:pt>
                <c:pt idx="9">
                  <c:v>80</c:v>
                </c:pt>
                <c:pt idx="10">
                  <c:v>94</c:v>
                </c:pt>
                <c:pt idx="11">
                  <c:v>108</c:v>
                </c:pt>
                <c:pt idx="12">
                  <c:v>122</c:v>
                </c:pt>
                <c:pt idx="13">
                  <c:v>136</c:v>
                </c:pt>
                <c:pt idx="14">
                  <c:v>150</c:v>
                </c:pt>
                <c:pt idx="15">
                  <c:v>164</c:v>
                </c:pt>
                <c:pt idx="16">
                  <c:v>178</c:v>
                </c:pt>
                <c:pt idx="17">
                  <c:v>192</c:v>
                </c:pt>
                <c:pt idx="18">
                  <c:v>206</c:v>
                </c:pt>
              </c:numCache>
            </c:numRef>
          </c:xVal>
          <c:yVal>
            <c:numRef>
              <c:f>Sheet1!$B$2:$B$20</c:f>
              <c:numCache>
                <c:formatCode>0.00</c:formatCode>
                <c:ptCount val="19"/>
                <c:pt idx="0">
                  <c:v>135.79</c:v>
                </c:pt>
                <c:pt idx="1">
                  <c:v>135.28</c:v>
                </c:pt>
                <c:pt idx="2">
                  <c:v>134.60999999999999</c:v>
                </c:pt>
                <c:pt idx="3">
                  <c:v>134.36000000000001</c:v>
                </c:pt>
                <c:pt idx="4">
                  <c:v>133.65</c:v>
                </c:pt>
                <c:pt idx="5">
                  <c:v>135.35000000000002</c:v>
                </c:pt>
                <c:pt idx="6">
                  <c:v>134.72</c:v>
                </c:pt>
                <c:pt idx="7">
                  <c:v>134.97</c:v>
                </c:pt>
                <c:pt idx="8">
                  <c:v>134.66999999999999</c:v>
                </c:pt>
                <c:pt idx="9">
                  <c:v>135.13999999999999</c:v>
                </c:pt>
                <c:pt idx="10">
                  <c:v>134.80000000000001</c:v>
                </c:pt>
                <c:pt idx="11">
                  <c:v>135.13999999999999</c:v>
                </c:pt>
                <c:pt idx="12">
                  <c:v>135.08000000000001</c:v>
                </c:pt>
                <c:pt idx="13">
                  <c:v>135.25</c:v>
                </c:pt>
                <c:pt idx="14">
                  <c:v>135.16</c:v>
                </c:pt>
                <c:pt idx="15">
                  <c:v>134.99</c:v>
                </c:pt>
                <c:pt idx="16">
                  <c:v>135.05000000000001</c:v>
                </c:pt>
                <c:pt idx="17">
                  <c:v>136.84</c:v>
                </c:pt>
                <c:pt idx="18">
                  <c:v>136.43</c:v>
                </c:pt>
              </c:numCache>
            </c:numRef>
          </c:yVal>
          <c:smooth val="0"/>
        </c:ser>
        <c:ser>
          <c:idx val="1"/>
          <c:order val="1"/>
          <c:tx>
            <c:strRef>
              <c:f>Sheet1!$C$1</c:f>
              <c:strCache>
                <c:ptCount val="1"/>
                <c:pt idx="0">
                  <c:v>Empagliflozin 10 mg</c:v>
                </c:pt>
              </c:strCache>
            </c:strRef>
          </c:tx>
          <c:spPr>
            <a:ln w="28575" cap="rnd">
              <a:solidFill>
                <a:schemeClr val="accent4"/>
              </a:solidFill>
              <a:round/>
            </a:ln>
            <a:effectLst/>
          </c:spPr>
          <c:marker>
            <c:symbol val="circle"/>
            <c:size val="7"/>
            <c:spPr>
              <a:solidFill>
                <a:schemeClr val="accent4"/>
              </a:solidFill>
              <a:ln w="19050">
                <a:solidFill>
                  <a:schemeClr val="accent4"/>
                </a:solidFill>
              </a:ln>
              <a:effectLst/>
            </c:spPr>
          </c:marker>
          <c:errBars>
            <c:errDir val="y"/>
            <c:errBarType val="both"/>
            <c:errValType val="cust"/>
            <c:noEndCap val="0"/>
            <c:plus>
              <c:numRef>
                <c:f>Sheet1!$H$2:$H$20</c:f>
                <c:numCache>
                  <c:formatCode>General</c:formatCode>
                  <c:ptCount val="19"/>
                  <c:pt idx="0">
                    <c:v>0.35000000000000003</c:v>
                  </c:pt>
                  <c:pt idx="1">
                    <c:v>0.26</c:v>
                  </c:pt>
                  <c:pt idx="2">
                    <c:v>0.28000000000000008</c:v>
                  </c:pt>
                  <c:pt idx="3">
                    <c:v>0.28000000000000008</c:v>
                  </c:pt>
                  <c:pt idx="4">
                    <c:v>0.28000000000000008</c:v>
                  </c:pt>
                  <c:pt idx="5">
                    <c:v>0.29000000000000004</c:v>
                  </c:pt>
                  <c:pt idx="6">
                    <c:v>0.30000000000000004</c:v>
                  </c:pt>
                  <c:pt idx="7">
                    <c:v>0.30000000000000004</c:v>
                  </c:pt>
                  <c:pt idx="8">
                    <c:v>0.31000000000000005</c:v>
                  </c:pt>
                  <c:pt idx="9">
                    <c:v>0.31000000000000005</c:v>
                  </c:pt>
                  <c:pt idx="10">
                    <c:v>0.32000000000000006</c:v>
                  </c:pt>
                  <c:pt idx="11">
                    <c:v>0.33000000000000007</c:v>
                  </c:pt>
                  <c:pt idx="12">
                    <c:v>0.35000000000000003</c:v>
                  </c:pt>
                  <c:pt idx="13">
                    <c:v>0.37000000000000005</c:v>
                  </c:pt>
                  <c:pt idx="14">
                    <c:v>0.39000000000000007</c:v>
                  </c:pt>
                  <c:pt idx="15">
                    <c:v>0.41000000000000003</c:v>
                  </c:pt>
                  <c:pt idx="16">
                    <c:v>0.47000000000000003</c:v>
                  </c:pt>
                  <c:pt idx="17">
                    <c:v>0.56999999999999995</c:v>
                  </c:pt>
                  <c:pt idx="18">
                    <c:v>0.89</c:v>
                  </c:pt>
                </c:numCache>
              </c:numRef>
            </c:plus>
            <c:minus>
              <c:numRef>
                <c:f>Sheet1!$H$2:$H$20</c:f>
                <c:numCache>
                  <c:formatCode>General</c:formatCode>
                  <c:ptCount val="19"/>
                  <c:pt idx="0">
                    <c:v>0.35000000000000003</c:v>
                  </c:pt>
                  <c:pt idx="1">
                    <c:v>0.26</c:v>
                  </c:pt>
                  <c:pt idx="2">
                    <c:v>0.28000000000000008</c:v>
                  </c:pt>
                  <c:pt idx="3">
                    <c:v>0.28000000000000008</c:v>
                  </c:pt>
                  <c:pt idx="4">
                    <c:v>0.28000000000000008</c:v>
                  </c:pt>
                  <c:pt idx="5">
                    <c:v>0.29000000000000004</c:v>
                  </c:pt>
                  <c:pt idx="6">
                    <c:v>0.30000000000000004</c:v>
                  </c:pt>
                  <c:pt idx="7">
                    <c:v>0.30000000000000004</c:v>
                  </c:pt>
                  <c:pt idx="8">
                    <c:v>0.31000000000000005</c:v>
                  </c:pt>
                  <c:pt idx="9">
                    <c:v>0.31000000000000005</c:v>
                  </c:pt>
                  <c:pt idx="10">
                    <c:v>0.32000000000000006</c:v>
                  </c:pt>
                  <c:pt idx="11">
                    <c:v>0.33000000000000007</c:v>
                  </c:pt>
                  <c:pt idx="12">
                    <c:v>0.35000000000000003</c:v>
                  </c:pt>
                  <c:pt idx="13">
                    <c:v>0.37000000000000005</c:v>
                  </c:pt>
                  <c:pt idx="14">
                    <c:v>0.39000000000000007</c:v>
                  </c:pt>
                  <c:pt idx="15">
                    <c:v>0.41000000000000003</c:v>
                  </c:pt>
                  <c:pt idx="16">
                    <c:v>0.47000000000000003</c:v>
                  </c:pt>
                  <c:pt idx="17">
                    <c:v>0.56999999999999995</c:v>
                  </c:pt>
                  <c:pt idx="18">
                    <c:v>0.89</c:v>
                  </c:pt>
                </c:numCache>
              </c:numRef>
            </c:minus>
            <c:spPr>
              <a:ln w="6350"/>
            </c:spPr>
          </c:errBars>
          <c:xVal>
            <c:numRef>
              <c:f>Sheet1!$A$2:$A$20</c:f>
              <c:numCache>
                <c:formatCode>General</c:formatCode>
                <c:ptCount val="19"/>
                <c:pt idx="0">
                  <c:v>0</c:v>
                </c:pt>
                <c:pt idx="1">
                  <c:v>4</c:v>
                </c:pt>
                <c:pt idx="2">
                  <c:v>8</c:v>
                </c:pt>
                <c:pt idx="3">
                  <c:v>12</c:v>
                </c:pt>
                <c:pt idx="4">
                  <c:v>16</c:v>
                </c:pt>
                <c:pt idx="5">
                  <c:v>28</c:v>
                </c:pt>
                <c:pt idx="6">
                  <c:v>40</c:v>
                </c:pt>
                <c:pt idx="7">
                  <c:v>52</c:v>
                </c:pt>
                <c:pt idx="8">
                  <c:v>66</c:v>
                </c:pt>
                <c:pt idx="9">
                  <c:v>80</c:v>
                </c:pt>
                <c:pt idx="10">
                  <c:v>94</c:v>
                </c:pt>
                <c:pt idx="11">
                  <c:v>108</c:v>
                </c:pt>
                <c:pt idx="12">
                  <c:v>122</c:v>
                </c:pt>
                <c:pt idx="13">
                  <c:v>136</c:v>
                </c:pt>
                <c:pt idx="14">
                  <c:v>150</c:v>
                </c:pt>
                <c:pt idx="15">
                  <c:v>164</c:v>
                </c:pt>
                <c:pt idx="16">
                  <c:v>178</c:v>
                </c:pt>
                <c:pt idx="17">
                  <c:v>192</c:v>
                </c:pt>
                <c:pt idx="18">
                  <c:v>206</c:v>
                </c:pt>
              </c:numCache>
            </c:numRef>
          </c:xVal>
          <c:yVal>
            <c:numRef>
              <c:f>Sheet1!$C$2:$C$20</c:f>
              <c:numCache>
                <c:formatCode>0.00</c:formatCode>
                <c:ptCount val="19"/>
                <c:pt idx="0">
                  <c:v>134.91</c:v>
                </c:pt>
                <c:pt idx="1">
                  <c:v>131.47999999999999</c:v>
                </c:pt>
                <c:pt idx="2">
                  <c:v>130.65</c:v>
                </c:pt>
                <c:pt idx="3">
                  <c:v>130.35000000000002</c:v>
                </c:pt>
                <c:pt idx="4">
                  <c:v>129.76999999999998</c:v>
                </c:pt>
                <c:pt idx="5">
                  <c:v>131.22999999999999</c:v>
                </c:pt>
                <c:pt idx="6">
                  <c:v>131.13</c:v>
                </c:pt>
                <c:pt idx="7">
                  <c:v>131.62</c:v>
                </c:pt>
                <c:pt idx="8">
                  <c:v>131.62</c:v>
                </c:pt>
                <c:pt idx="9">
                  <c:v>131.66999999999999</c:v>
                </c:pt>
                <c:pt idx="10">
                  <c:v>131.81</c:v>
                </c:pt>
                <c:pt idx="11">
                  <c:v>132.25</c:v>
                </c:pt>
                <c:pt idx="12">
                  <c:v>131.70999999999998</c:v>
                </c:pt>
                <c:pt idx="13">
                  <c:v>132.06</c:v>
                </c:pt>
                <c:pt idx="14">
                  <c:v>132.31</c:v>
                </c:pt>
                <c:pt idx="15">
                  <c:v>131.66</c:v>
                </c:pt>
                <c:pt idx="16">
                  <c:v>131.82000000000002</c:v>
                </c:pt>
                <c:pt idx="17">
                  <c:v>133.5</c:v>
                </c:pt>
                <c:pt idx="18">
                  <c:v>133.49</c:v>
                </c:pt>
              </c:numCache>
            </c:numRef>
          </c:yVal>
          <c:smooth val="0"/>
        </c:ser>
        <c:ser>
          <c:idx val="2"/>
          <c:order val="2"/>
          <c:tx>
            <c:strRef>
              <c:f>Sheet1!$D$1</c:f>
              <c:strCache>
                <c:ptCount val="1"/>
                <c:pt idx="0">
                  <c:v>Empagliflozin 25 mg</c:v>
                </c:pt>
              </c:strCache>
            </c:strRef>
          </c:tx>
          <c:spPr>
            <a:ln w="28575" cap="rnd">
              <a:solidFill>
                <a:schemeClr val="accent2"/>
              </a:solidFill>
              <a:round/>
            </a:ln>
            <a:effectLst/>
          </c:spPr>
          <c:marker>
            <c:symbol val="circle"/>
            <c:size val="7"/>
            <c:spPr>
              <a:solidFill>
                <a:schemeClr val="accent2"/>
              </a:solidFill>
              <a:ln w="19050">
                <a:solidFill>
                  <a:schemeClr val="accent2"/>
                </a:solidFill>
              </a:ln>
              <a:effectLst/>
            </c:spPr>
          </c:marker>
          <c:errBars>
            <c:errDir val="y"/>
            <c:errBarType val="both"/>
            <c:errValType val="cust"/>
            <c:noEndCap val="0"/>
            <c:plus>
              <c:numRef>
                <c:f>Sheet1!$I$2:$I$20</c:f>
                <c:numCache>
                  <c:formatCode>General</c:formatCode>
                  <c:ptCount val="19"/>
                  <c:pt idx="0">
                    <c:v>0.35000000000000003</c:v>
                  </c:pt>
                  <c:pt idx="1">
                    <c:v>0.26</c:v>
                  </c:pt>
                  <c:pt idx="2">
                    <c:v>0.28000000000000008</c:v>
                  </c:pt>
                  <c:pt idx="3">
                    <c:v>0.28000000000000008</c:v>
                  </c:pt>
                  <c:pt idx="4">
                    <c:v>0.28000000000000008</c:v>
                  </c:pt>
                  <c:pt idx="5">
                    <c:v>0.29000000000000004</c:v>
                  </c:pt>
                  <c:pt idx="6">
                    <c:v>0.30000000000000004</c:v>
                  </c:pt>
                  <c:pt idx="7">
                    <c:v>0.30000000000000004</c:v>
                  </c:pt>
                  <c:pt idx="8">
                    <c:v>0.31000000000000005</c:v>
                  </c:pt>
                  <c:pt idx="9">
                    <c:v>0.31000000000000005</c:v>
                  </c:pt>
                  <c:pt idx="10">
                    <c:v>0.32000000000000006</c:v>
                  </c:pt>
                  <c:pt idx="11">
                    <c:v>0.33000000000000007</c:v>
                  </c:pt>
                  <c:pt idx="12">
                    <c:v>0.35000000000000003</c:v>
                  </c:pt>
                  <c:pt idx="13">
                    <c:v>0.37000000000000005</c:v>
                  </c:pt>
                  <c:pt idx="14">
                    <c:v>0.38000000000000006</c:v>
                  </c:pt>
                  <c:pt idx="15">
                    <c:v>0.4</c:v>
                  </c:pt>
                  <c:pt idx="16">
                    <c:v>0.46</c:v>
                  </c:pt>
                  <c:pt idx="17">
                    <c:v>0.56000000000000005</c:v>
                  </c:pt>
                  <c:pt idx="18">
                    <c:v>0.85000000000000009</c:v>
                  </c:pt>
                </c:numCache>
              </c:numRef>
            </c:plus>
            <c:minus>
              <c:numRef>
                <c:f>Sheet1!$I$2:$I$20</c:f>
                <c:numCache>
                  <c:formatCode>General</c:formatCode>
                  <c:ptCount val="19"/>
                  <c:pt idx="0">
                    <c:v>0.35000000000000003</c:v>
                  </c:pt>
                  <c:pt idx="1">
                    <c:v>0.26</c:v>
                  </c:pt>
                  <c:pt idx="2">
                    <c:v>0.28000000000000008</c:v>
                  </c:pt>
                  <c:pt idx="3">
                    <c:v>0.28000000000000008</c:v>
                  </c:pt>
                  <c:pt idx="4">
                    <c:v>0.28000000000000008</c:v>
                  </c:pt>
                  <c:pt idx="5">
                    <c:v>0.29000000000000004</c:v>
                  </c:pt>
                  <c:pt idx="6">
                    <c:v>0.30000000000000004</c:v>
                  </c:pt>
                  <c:pt idx="7">
                    <c:v>0.30000000000000004</c:v>
                  </c:pt>
                  <c:pt idx="8">
                    <c:v>0.31000000000000005</c:v>
                  </c:pt>
                  <c:pt idx="9">
                    <c:v>0.31000000000000005</c:v>
                  </c:pt>
                  <c:pt idx="10">
                    <c:v>0.32000000000000006</c:v>
                  </c:pt>
                  <c:pt idx="11">
                    <c:v>0.33000000000000007</c:v>
                  </c:pt>
                  <c:pt idx="12">
                    <c:v>0.35000000000000003</c:v>
                  </c:pt>
                  <c:pt idx="13">
                    <c:v>0.37000000000000005</c:v>
                  </c:pt>
                  <c:pt idx="14">
                    <c:v>0.38000000000000006</c:v>
                  </c:pt>
                  <c:pt idx="15">
                    <c:v>0.4</c:v>
                  </c:pt>
                  <c:pt idx="16">
                    <c:v>0.46</c:v>
                  </c:pt>
                  <c:pt idx="17">
                    <c:v>0.56000000000000005</c:v>
                  </c:pt>
                  <c:pt idx="18">
                    <c:v>0.85000000000000009</c:v>
                  </c:pt>
                </c:numCache>
              </c:numRef>
            </c:minus>
            <c:spPr>
              <a:ln w="6350"/>
            </c:spPr>
          </c:errBars>
          <c:xVal>
            <c:numRef>
              <c:f>Sheet1!$A$2:$A$20</c:f>
              <c:numCache>
                <c:formatCode>General</c:formatCode>
                <c:ptCount val="19"/>
                <c:pt idx="0">
                  <c:v>0</c:v>
                </c:pt>
                <c:pt idx="1">
                  <c:v>4</c:v>
                </c:pt>
                <c:pt idx="2">
                  <c:v>8</c:v>
                </c:pt>
                <c:pt idx="3">
                  <c:v>12</c:v>
                </c:pt>
                <c:pt idx="4">
                  <c:v>16</c:v>
                </c:pt>
                <c:pt idx="5">
                  <c:v>28</c:v>
                </c:pt>
                <c:pt idx="6">
                  <c:v>40</c:v>
                </c:pt>
                <c:pt idx="7">
                  <c:v>52</c:v>
                </c:pt>
                <c:pt idx="8">
                  <c:v>66</c:v>
                </c:pt>
                <c:pt idx="9">
                  <c:v>80</c:v>
                </c:pt>
                <c:pt idx="10">
                  <c:v>94</c:v>
                </c:pt>
                <c:pt idx="11">
                  <c:v>108</c:v>
                </c:pt>
                <c:pt idx="12">
                  <c:v>122</c:v>
                </c:pt>
                <c:pt idx="13">
                  <c:v>136</c:v>
                </c:pt>
                <c:pt idx="14">
                  <c:v>150</c:v>
                </c:pt>
                <c:pt idx="15">
                  <c:v>164</c:v>
                </c:pt>
                <c:pt idx="16">
                  <c:v>178</c:v>
                </c:pt>
                <c:pt idx="17">
                  <c:v>192</c:v>
                </c:pt>
                <c:pt idx="18">
                  <c:v>206</c:v>
                </c:pt>
              </c:numCache>
            </c:numRef>
          </c:xVal>
          <c:yVal>
            <c:numRef>
              <c:f>Sheet1!$D$2:$D$20</c:f>
              <c:numCache>
                <c:formatCode>0.00</c:formatCode>
                <c:ptCount val="19"/>
                <c:pt idx="0">
                  <c:v>135.65</c:v>
                </c:pt>
                <c:pt idx="1">
                  <c:v>131.41</c:v>
                </c:pt>
                <c:pt idx="2">
                  <c:v>130.85000000000002</c:v>
                </c:pt>
                <c:pt idx="3">
                  <c:v>130.63999999999999</c:v>
                </c:pt>
                <c:pt idx="4">
                  <c:v>130.13</c:v>
                </c:pt>
                <c:pt idx="5">
                  <c:v>130.79</c:v>
                </c:pt>
                <c:pt idx="6">
                  <c:v>130.69</c:v>
                </c:pt>
                <c:pt idx="7">
                  <c:v>131.59</c:v>
                </c:pt>
                <c:pt idx="8">
                  <c:v>131.20999999999998</c:v>
                </c:pt>
                <c:pt idx="9">
                  <c:v>131.63</c:v>
                </c:pt>
                <c:pt idx="10">
                  <c:v>131.68</c:v>
                </c:pt>
                <c:pt idx="11">
                  <c:v>131.72999999999999</c:v>
                </c:pt>
                <c:pt idx="12">
                  <c:v>131.02000000000001</c:v>
                </c:pt>
                <c:pt idx="13">
                  <c:v>132.06</c:v>
                </c:pt>
                <c:pt idx="14">
                  <c:v>132.06</c:v>
                </c:pt>
                <c:pt idx="15">
                  <c:v>132.4</c:v>
                </c:pt>
                <c:pt idx="16">
                  <c:v>132.32000000000002</c:v>
                </c:pt>
                <c:pt idx="17">
                  <c:v>133.19</c:v>
                </c:pt>
                <c:pt idx="18">
                  <c:v>134.41</c:v>
                </c:pt>
              </c:numCache>
            </c:numRef>
          </c:yVal>
          <c:smooth val="0"/>
        </c:ser>
        <c:dLbls>
          <c:showLegendKey val="0"/>
          <c:showVal val="0"/>
          <c:showCatName val="0"/>
          <c:showSerName val="0"/>
          <c:showPercent val="0"/>
          <c:showBubbleSize val="0"/>
        </c:dLbls>
        <c:axId val="134720896"/>
        <c:axId val="134727168"/>
      </c:scatterChart>
      <c:valAx>
        <c:axId val="134720896"/>
        <c:scaling>
          <c:orientation val="minMax"/>
          <c:max val="220"/>
          <c:min val="0"/>
        </c:scaling>
        <c:delete val="0"/>
        <c:axPos val="b"/>
        <c:title>
          <c:tx>
            <c:rich>
              <a:bodyPr/>
              <a:lstStyle/>
              <a:p>
                <a:pPr>
                  <a:defRPr sz="1400" b="0">
                    <a:solidFill>
                      <a:srgbClr val="5A5A5A"/>
                    </a:solidFill>
                    <a:latin typeface="+mn-lt"/>
                  </a:defRPr>
                </a:pPr>
                <a:r>
                  <a:rPr lang="en-GB" sz="1400" b="0" dirty="0" smtClean="0">
                    <a:solidFill>
                      <a:srgbClr val="5A5A5A"/>
                    </a:solidFill>
                    <a:latin typeface="+mn-lt"/>
                  </a:rPr>
                  <a:t>Week</a:t>
                </a:r>
                <a:endParaRPr lang="en-GB" sz="1400" b="0" dirty="0">
                  <a:solidFill>
                    <a:srgbClr val="5A5A5A"/>
                  </a:solidFill>
                  <a:latin typeface="+mn-lt"/>
                </a:endParaRPr>
              </a:p>
            </c:rich>
          </c:tx>
          <c:layout>
            <c:manualLayout>
              <c:xMode val="edge"/>
              <c:yMode val="edge"/>
              <c:x val="0.45661691003961874"/>
              <c:y val="0.90591054898726031"/>
            </c:manualLayout>
          </c:layout>
          <c:overlay val="0"/>
        </c:title>
        <c:numFmt formatCode="General" sourceLinked="1"/>
        <c:majorTickMark val="none"/>
        <c:minorTickMark val="none"/>
        <c:tickLblPos val="none"/>
        <c:spPr>
          <a:noFill/>
          <a:ln w="6350" cap="flat" cmpd="sng" algn="ctr">
            <a:solidFill>
              <a:schemeClr val="bg1">
                <a:lumMod val="50000"/>
              </a:schemeClr>
            </a:solidFill>
            <a:round/>
          </a:ln>
          <a:effectLst/>
        </c:spPr>
        <c:txPr>
          <a:bodyPr rot="-60000000" vert="horz"/>
          <a:lstStyle/>
          <a:p>
            <a:pPr>
              <a:defRPr sz="1400">
                <a:latin typeface="+mn-lt"/>
              </a:defRPr>
            </a:pPr>
            <a:endParaRPr lang="en-US"/>
          </a:p>
        </c:txPr>
        <c:crossAx val="134727168"/>
        <c:crosses val="autoZero"/>
        <c:crossBetween val="midCat"/>
        <c:majorUnit val="20"/>
      </c:valAx>
      <c:valAx>
        <c:axId val="134727168"/>
        <c:scaling>
          <c:orientation val="minMax"/>
          <c:max val="145"/>
          <c:min val="125"/>
        </c:scaling>
        <c:delete val="0"/>
        <c:axPos val="l"/>
        <c:title>
          <c:tx>
            <c:rich>
              <a:bodyPr rot="-5400000" vert="horz"/>
              <a:lstStyle/>
              <a:p>
                <a:pPr>
                  <a:defRPr sz="1400" b="0">
                    <a:solidFill>
                      <a:srgbClr val="5A5A5A"/>
                    </a:solidFill>
                    <a:latin typeface="+mn-lt"/>
                  </a:defRPr>
                </a:pPr>
                <a:r>
                  <a:rPr lang="en-GB" sz="1400" b="0" dirty="0" smtClean="0">
                    <a:solidFill>
                      <a:srgbClr val="5A5A5A"/>
                    </a:solidFill>
                    <a:latin typeface="+mn-lt"/>
                  </a:rPr>
                  <a:t>Adjusted mean (SE) systolic </a:t>
                </a:r>
                <a:br>
                  <a:rPr lang="en-GB" sz="1400" b="0" dirty="0" smtClean="0">
                    <a:solidFill>
                      <a:srgbClr val="5A5A5A"/>
                    </a:solidFill>
                    <a:latin typeface="+mn-lt"/>
                  </a:rPr>
                </a:br>
                <a:r>
                  <a:rPr lang="en-GB" sz="1400" b="0" dirty="0" smtClean="0">
                    <a:solidFill>
                      <a:srgbClr val="5A5A5A"/>
                    </a:solidFill>
                    <a:latin typeface="+mn-lt"/>
                  </a:rPr>
                  <a:t>blood pressure (mmHg)</a:t>
                </a:r>
                <a:endParaRPr lang="en-GB" sz="1400" b="0" dirty="0">
                  <a:solidFill>
                    <a:srgbClr val="5A5A5A"/>
                  </a:solidFill>
                  <a:latin typeface="+mn-lt"/>
                </a:endParaRPr>
              </a:p>
            </c:rich>
          </c:tx>
          <c:layout>
            <c:manualLayout>
              <c:xMode val="edge"/>
              <c:yMode val="edge"/>
              <c:x val="4.6425221397128676E-3"/>
              <c:y val="0.19178879112821923"/>
            </c:manualLayout>
          </c:layout>
          <c:overlay val="0"/>
          <c:spPr>
            <a:noFill/>
            <a:ln>
              <a:noFill/>
            </a:ln>
            <a:effectLst/>
          </c:spPr>
        </c:title>
        <c:numFmt formatCode="#,##0" sourceLinked="0"/>
        <c:majorTickMark val="out"/>
        <c:minorTickMark val="none"/>
        <c:tickLblPos val="nextTo"/>
        <c:spPr>
          <a:noFill/>
          <a:ln w="6350">
            <a:solidFill>
              <a:schemeClr val="bg1">
                <a:lumMod val="50000"/>
              </a:schemeClr>
            </a:solidFill>
          </a:ln>
          <a:effectLst/>
        </c:spPr>
        <c:txPr>
          <a:bodyPr rot="-60000000" vert="horz"/>
          <a:lstStyle/>
          <a:p>
            <a:pPr>
              <a:defRPr sz="1400">
                <a:solidFill>
                  <a:srgbClr val="5A5A5A"/>
                </a:solidFill>
                <a:latin typeface="+mn-lt"/>
              </a:defRPr>
            </a:pPr>
            <a:endParaRPr lang="en-US"/>
          </a:p>
        </c:txPr>
        <c:crossAx val="134720896"/>
        <c:crosses val="autoZero"/>
        <c:crossBetween val="midCat"/>
        <c:majorUnit val="2"/>
      </c:valAx>
      <c:spPr>
        <a:noFill/>
        <a:ln w="25400">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13351430640109"/>
          <c:y val="0.12140912840252957"/>
          <c:w val="0.74260041677907451"/>
          <c:h val="0.7001141050316193"/>
        </c:manualLayout>
      </c:layout>
      <c:scatterChart>
        <c:scatterStyle val="lineMarker"/>
        <c:varyColors val="0"/>
        <c:ser>
          <c:idx val="0"/>
          <c:order val="0"/>
          <c:tx>
            <c:strRef>
              <c:f>Sheet1!$B$1</c:f>
              <c:strCache>
                <c:ptCount val="1"/>
                <c:pt idx="0">
                  <c:v>Placebo</c:v>
                </c:pt>
              </c:strCache>
            </c:strRef>
          </c:tx>
          <c:spPr>
            <a:ln w="28575" cap="rnd">
              <a:solidFill>
                <a:schemeClr val="tx2"/>
              </a:solidFill>
              <a:round/>
            </a:ln>
            <a:effectLst/>
          </c:spPr>
          <c:marker>
            <c:symbol val="circle"/>
            <c:size val="7"/>
            <c:spPr>
              <a:solidFill>
                <a:schemeClr val="tx2"/>
              </a:solidFill>
              <a:ln w="19050">
                <a:solidFill>
                  <a:schemeClr val="tx2"/>
                </a:solidFill>
              </a:ln>
              <a:effectLst/>
            </c:spPr>
          </c:marker>
          <c:errBars>
            <c:errDir val="y"/>
            <c:errBarType val="both"/>
            <c:errValType val="cust"/>
            <c:noEndCap val="0"/>
            <c:plus>
              <c:numRef>
                <c:f>Sheet1!$G$2:$G$20</c:f>
                <c:numCache>
                  <c:formatCode>General</c:formatCode>
                  <c:ptCount val="19"/>
                  <c:pt idx="0">
                    <c:v>0.21000000000000002</c:v>
                  </c:pt>
                  <c:pt idx="1">
                    <c:v>0.15000000000000002</c:v>
                  </c:pt>
                  <c:pt idx="2">
                    <c:v>0.16</c:v>
                  </c:pt>
                  <c:pt idx="3">
                    <c:v>0.16</c:v>
                  </c:pt>
                  <c:pt idx="4">
                    <c:v>0.17</c:v>
                  </c:pt>
                  <c:pt idx="5">
                    <c:v>0.17</c:v>
                  </c:pt>
                  <c:pt idx="6">
                    <c:v>0.18000000000000002</c:v>
                  </c:pt>
                  <c:pt idx="7">
                    <c:v>0.17</c:v>
                  </c:pt>
                  <c:pt idx="8">
                    <c:v>0.18000000000000002</c:v>
                  </c:pt>
                  <c:pt idx="9">
                    <c:v>0.18000000000000002</c:v>
                  </c:pt>
                  <c:pt idx="10">
                    <c:v>0.18000000000000002</c:v>
                  </c:pt>
                  <c:pt idx="11">
                    <c:v>0.19</c:v>
                  </c:pt>
                  <c:pt idx="12">
                    <c:v>0.2</c:v>
                  </c:pt>
                  <c:pt idx="13">
                    <c:v>0.22</c:v>
                  </c:pt>
                  <c:pt idx="14">
                    <c:v>0.23</c:v>
                  </c:pt>
                  <c:pt idx="15">
                    <c:v>0.24000000000000002</c:v>
                  </c:pt>
                  <c:pt idx="16">
                    <c:v>0.28000000000000008</c:v>
                  </c:pt>
                  <c:pt idx="17">
                    <c:v>0.34</c:v>
                  </c:pt>
                  <c:pt idx="18">
                    <c:v>0.53</c:v>
                  </c:pt>
                </c:numCache>
              </c:numRef>
            </c:plus>
            <c:minus>
              <c:numRef>
                <c:f>Sheet1!$G$2:$G$20</c:f>
                <c:numCache>
                  <c:formatCode>General</c:formatCode>
                  <c:ptCount val="19"/>
                  <c:pt idx="0">
                    <c:v>0.21000000000000002</c:v>
                  </c:pt>
                  <c:pt idx="1">
                    <c:v>0.15000000000000002</c:v>
                  </c:pt>
                  <c:pt idx="2">
                    <c:v>0.16</c:v>
                  </c:pt>
                  <c:pt idx="3">
                    <c:v>0.16</c:v>
                  </c:pt>
                  <c:pt idx="4">
                    <c:v>0.17</c:v>
                  </c:pt>
                  <c:pt idx="5">
                    <c:v>0.17</c:v>
                  </c:pt>
                  <c:pt idx="6">
                    <c:v>0.18000000000000002</c:v>
                  </c:pt>
                  <c:pt idx="7">
                    <c:v>0.17</c:v>
                  </c:pt>
                  <c:pt idx="8">
                    <c:v>0.18000000000000002</c:v>
                  </c:pt>
                  <c:pt idx="9">
                    <c:v>0.18000000000000002</c:v>
                  </c:pt>
                  <c:pt idx="10">
                    <c:v>0.18000000000000002</c:v>
                  </c:pt>
                  <c:pt idx="11">
                    <c:v>0.19</c:v>
                  </c:pt>
                  <c:pt idx="12">
                    <c:v>0.2</c:v>
                  </c:pt>
                  <c:pt idx="13">
                    <c:v>0.22</c:v>
                  </c:pt>
                  <c:pt idx="14">
                    <c:v>0.23</c:v>
                  </c:pt>
                  <c:pt idx="15">
                    <c:v>0.24000000000000002</c:v>
                  </c:pt>
                  <c:pt idx="16">
                    <c:v>0.28000000000000008</c:v>
                  </c:pt>
                  <c:pt idx="17">
                    <c:v>0.34</c:v>
                  </c:pt>
                  <c:pt idx="18">
                    <c:v>0.53</c:v>
                  </c:pt>
                </c:numCache>
              </c:numRef>
            </c:minus>
            <c:spPr>
              <a:ln w="6350"/>
            </c:spPr>
          </c:errBars>
          <c:xVal>
            <c:numRef>
              <c:f>Sheet1!$A$2:$A$20</c:f>
              <c:numCache>
                <c:formatCode>General</c:formatCode>
                <c:ptCount val="19"/>
                <c:pt idx="0">
                  <c:v>0</c:v>
                </c:pt>
                <c:pt idx="1">
                  <c:v>4</c:v>
                </c:pt>
                <c:pt idx="2">
                  <c:v>8</c:v>
                </c:pt>
                <c:pt idx="3">
                  <c:v>12</c:v>
                </c:pt>
                <c:pt idx="4">
                  <c:v>16</c:v>
                </c:pt>
                <c:pt idx="5">
                  <c:v>28</c:v>
                </c:pt>
                <c:pt idx="6">
                  <c:v>40</c:v>
                </c:pt>
                <c:pt idx="7">
                  <c:v>52</c:v>
                </c:pt>
                <c:pt idx="8">
                  <c:v>66</c:v>
                </c:pt>
                <c:pt idx="9">
                  <c:v>80</c:v>
                </c:pt>
                <c:pt idx="10">
                  <c:v>94</c:v>
                </c:pt>
                <c:pt idx="11">
                  <c:v>108</c:v>
                </c:pt>
                <c:pt idx="12">
                  <c:v>122</c:v>
                </c:pt>
                <c:pt idx="13">
                  <c:v>136</c:v>
                </c:pt>
                <c:pt idx="14">
                  <c:v>150</c:v>
                </c:pt>
                <c:pt idx="15">
                  <c:v>164</c:v>
                </c:pt>
                <c:pt idx="16">
                  <c:v>178</c:v>
                </c:pt>
                <c:pt idx="17">
                  <c:v>192</c:v>
                </c:pt>
                <c:pt idx="18">
                  <c:v>206</c:v>
                </c:pt>
              </c:numCache>
            </c:numRef>
          </c:xVal>
          <c:yVal>
            <c:numRef>
              <c:f>Sheet1!$B$2:$B$20</c:f>
              <c:numCache>
                <c:formatCode>0.00</c:formatCode>
                <c:ptCount val="19"/>
                <c:pt idx="0">
                  <c:v>76.83</c:v>
                </c:pt>
                <c:pt idx="1">
                  <c:v>76.540000000000006</c:v>
                </c:pt>
                <c:pt idx="2">
                  <c:v>75.81</c:v>
                </c:pt>
                <c:pt idx="3">
                  <c:v>76.11999999999999</c:v>
                </c:pt>
                <c:pt idx="4">
                  <c:v>75.430000000000007</c:v>
                </c:pt>
                <c:pt idx="5">
                  <c:v>76.14</c:v>
                </c:pt>
                <c:pt idx="6">
                  <c:v>75.83</c:v>
                </c:pt>
                <c:pt idx="7">
                  <c:v>75.959999999999994</c:v>
                </c:pt>
                <c:pt idx="8">
                  <c:v>75.72</c:v>
                </c:pt>
                <c:pt idx="9">
                  <c:v>75.61</c:v>
                </c:pt>
                <c:pt idx="10">
                  <c:v>75.52</c:v>
                </c:pt>
                <c:pt idx="11">
                  <c:v>75.23</c:v>
                </c:pt>
                <c:pt idx="12">
                  <c:v>74.86</c:v>
                </c:pt>
                <c:pt idx="13">
                  <c:v>74.77</c:v>
                </c:pt>
                <c:pt idx="14">
                  <c:v>74.739999999999995</c:v>
                </c:pt>
                <c:pt idx="15">
                  <c:v>74.440000000000012</c:v>
                </c:pt>
                <c:pt idx="16">
                  <c:v>74.290000000000006</c:v>
                </c:pt>
                <c:pt idx="17">
                  <c:v>74.88</c:v>
                </c:pt>
                <c:pt idx="18">
                  <c:v>74.489999999999995</c:v>
                </c:pt>
              </c:numCache>
            </c:numRef>
          </c:yVal>
          <c:smooth val="0"/>
        </c:ser>
        <c:ser>
          <c:idx val="1"/>
          <c:order val="1"/>
          <c:tx>
            <c:strRef>
              <c:f>Sheet1!$C$1</c:f>
              <c:strCache>
                <c:ptCount val="1"/>
                <c:pt idx="0">
                  <c:v>Empagliflozin 10 mg</c:v>
                </c:pt>
              </c:strCache>
            </c:strRef>
          </c:tx>
          <c:spPr>
            <a:ln w="28575" cap="rnd">
              <a:solidFill>
                <a:schemeClr val="accent4"/>
              </a:solidFill>
              <a:round/>
            </a:ln>
            <a:effectLst/>
          </c:spPr>
          <c:marker>
            <c:symbol val="circle"/>
            <c:size val="7"/>
            <c:spPr>
              <a:solidFill>
                <a:schemeClr val="accent4"/>
              </a:solidFill>
              <a:ln w="19050">
                <a:solidFill>
                  <a:schemeClr val="accent4"/>
                </a:solidFill>
              </a:ln>
              <a:effectLst/>
            </c:spPr>
          </c:marker>
          <c:errBars>
            <c:errDir val="y"/>
            <c:errBarType val="both"/>
            <c:errValType val="cust"/>
            <c:noEndCap val="0"/>
            <c:plus>
              <c:numRef>
                <c:f>Sheet1!$H$2:$H$20</c:f>
                <c:numCache>
                  <c:formatCode>General</c:formatCode>
                  <c:ptCount val="19"/>
                  <c:pt idx="0">
                    <c:v>0.2</c:v>
                  </c:pt>
                  <c:pt idx="1">
                    <c:v>0.15000000000000002</c:v>
                  </c:pt>
                  <c:pt idx="2">
                    <c:v>0.16</c:v>
                  </c:pt>
                  <c:pt idx="3">
                    <c:v>0.16</c:v>
                  </c:pt>
                  <c:pt idx="4">
                    <c:v>0.17</c:v>
                  </c:pt>
                  <c:pt idx="5">
                    <c:v>0.17</c:v>
                  </c:pt>
                  <c:pt idx="6">
                    <c:v>0.17</c:v>
                  </c:pt>
                  <c:pt idx="7">
                    <c:v>0.17</c:v>
                  </c:pt>
                  <c:pt idx="8">
                    <c:v>0.17</c:v>
                  </c:pt>
                  <c:pt idx="9">
                    <c:v>0.18000000000000002</c:v>
                  </c:pt>
                  <c:pt idx="10">
                    <c:v>0.18000000000000002</c:v>
                  </c:pt>
                  <c:pt idx="11">
                    <c:v>0.19</c:v>
                  </c:pt>
                  <c:pt idx="12">
                    <c:v>0.2</c:v>
                  </c:pt>
                  <c:pt idx="13">
                    <c:v>0.22</c:v>
                  </c:pt>
                  <c:pt idx="14">
                    <c:v>0.22</c:v>
                  </c:pt>
                  <c:pt idx="15">
                    <c:v>0.24000000000000002</c:v>
                  </c:pt>
                  <c:pt idx="16">
                    <c:v>0.27</c:v>
                  </c:pt>
                  <c:pt idx="17">
                    <c:v>0.32000000000000006</c:v>
                  </c:pt>
                  <c:pt idx="18">
                    <c:v>0.49000000000000005</c:v>
                  </c:pt>
                </c:numCache>
              </c:numRef>
            </c:plus>
            <c:minus>
              <c:numRef>
                <c:f>Sheet1!$H$2:$H$20</c:f>
                <c:numCache>
                  <c:formatCode>General</c:formatCode>
                  <c:ptCount val="19"/>
                  <c:pt idx="0">
                    <c:v>0.2</c:v>
                  </c:pt>
                  <c:pt idx="1">
                    <c:v>0.15000000000000002</c:v>
                  </c:pt>
                  <c:pt idx="2">
                    <c:v>0.16</c:v>
                  </c:pt>
                  <c:pt idx="3">
                    <c:v>0.16</c:v>
                  </c:pt>
                  <c:pt idx="4">
                    <c:v>0.17</c:v>
                  </c:pt>
                  <c:pt idx="5">
                    <c:v>0.17</c:v>
                  </c:pt>
                  <c:pt idx="6">
                    <c:v>0.17</c:v>
                  </c:pt>
                  <c:pt idx="7">
                    <c:v>0.17</c:v>
                  </c:pt>
                  <c:pt idx="8">
                    <c:v>0.17</c:v>
                  </c:pt>
                  <c:pt idx="9">
                    <c:v>0.18000000000000002</c:v>
                  </c:pt>
                  <c:pt idx="10">
                    <c:v>0.18000000000000002</c:v>
                  </c:pt>
                  <c:pt idx="11">
                    <c:v>0.19</c:v>
                  </c:pt>
                  <c:pt idx="12">
                    <c:v>0.2</c:v>
                  </c:pt>
                  <c:pt idx="13">
                    <c:v>0.22</c:v>
                  </c:pt>
                  <c:pt idx="14">
                    <c:v>0.22</c:v>
                  </c:pt>
                  <c:pt idx="15">
                    <c:v>0.24000000000000002</c:v>
                  </c:pt>
                  <c:pt idx="16">
                    <c:v>0.27</c:v>
                  </c:pt>
                  <c:pt idx="17">
                    <c:v>0.32000000000000006</c:v>
                  </c:pt>
                  <c:pt idx="18">
                    <c:v>0.49000000000000005</c:v>
                  </c:pt>
                </c:numCache>
              </c:numRef>
            </c:minus>
            <c:spPr>
              <a:ln w="6350"/>
            </c:spPr>
          </c:errBars>
          <c:xVal>
            <c:numRef>
              <c:f>Sheet1!$A$2:$A$20</c:f>
              <c:numCache>
                <c:formatCode>General</c:formatCode>
                <c:ptCount val="19"/>
                <c:pt idx="0">
                  <c:v>0</c:v>
                </c:pt>
                <c:pt idx="1">
                  <c:v>4</c:v>
                </c:pt>
                <c:pt idx="2">
                  <c:v>8</c:v>
                </c:pt>
                <c:pt idx="3">
                  <c:v>12</c:v>
                </c:pt>
                <c:pt idx="4">
                  <c:v>16</c:v>
                </c:pt>
                <c:pt idx="5">
                  <c:v>28</c:v>
                </c:pt>
                <c:pt idx="6">
                  <c:v>40</c:v>
                </c:pt>
                <c:pt idx="7">
                  <c:v>52</c:v>
                </c:pt>
                <c:pt idx="8">
                  <c:v>66</c:v>
                </c:pt>
                <c:pt idx="9">
                  <c:v>80</c:v>
                </c:pt>
                <c:pt idx="10">
                  <c:v>94</c:v>
                </c:pt>
                <c:pt idx="11">
                  <c:v>108</c:v>
                </c:pt>
                <c:pt idx="12">
                  <c:v>122</c:v>
                </c:pt>
                <c:pt idx="13">
                  <c:v>136</c:v>
                </c:pt>
                <c:pt idx="14">
                  <c:v>150</c:v>
                </c:pt>
                <c:pt idx="15">
                  <c:v>164</c:v>
                </c:pt>
                <c:pt idx="16">
                  <c:v>178</c:v>
                </c:pt>
                <c:pt idx="17">
                  <c:v>192</c:v>
                </c:pt>
                <c:pt idx="18">
                  <c:v>206</c:v>
                </c:pt>
              </c:numCache>
            </c:numRef>
          </c:xVal>
          <c:yVal>
            <c:numRef>
              <c:f>Sheet1!$C$2:$C$20</c:f>
              <c:numCache>
                <c:formatCode>0.00</c:formatCode>
                <c:ptCount val="19"/>
                <c:pt idx="0">
                  <c:v>76.599999999999994</c:v>
                </c:pt>
                <c:pt idx="1">
                  <c:v>75.06</c:v>
                </c:pt>
                <c:pt idx="2">
                  <c:v>74.64</c:v>
                </c:pt>
                <c:pt idx="3">
                  <c:v>74.64</c:v>
                </c:pt>
                <c:pt idx="4">
                  <c:v>74.13</c:v>
                </c:pt>
                <c:pt idx="5">
                  <c:v>74.78</c:v>
                </c:pt>
                <c:pt idx="6">
                  <c:v>74.86</c:v>
                </c:pt>
                <c:pt idx="7">
                  <c:v>75.02</c:v>
                </c:pt>
                <c:pt idx="8">
                  <c:v>74.86</c:v>
                </c:pt>
                <c:pt idx="9">
                  <c:v>74.83</c:v>
                </c:pt>
                <c:pt idx="10">
                  <c:v>74.63</c:v>
                </c:pt>
                <c:pt idx="11">
                  <c:v>74.56</c:v>
                </c:pt>
                <c:pt idx="12">
                  <c:v>74.31</c:v>
                </c:pt>
                <c:pt idx="13">
                  <c:v>74.28</c:v>
                </c:pt>
                <c:pt idx="14">
                  <c:v>74.14</c:v>
                </c:pt>
                <c:pt idx="15">
                  <c:v>73.92</c:v>
                </c:pt>
                <c:pt idx="16">
                  <c:v>73.72</c:v>
                </c:pt>
                <c:pt idx="17">
                  <c:v>74.59</c:v>
                </c:pt>
                <c:pt idx="18">
                  <c:v>74.27</c:v>
                </c:pt>
              </c:numCache>
            </c:numRef>
          </c:yVal>
          <c:smooth val="0"/>
        </c:ser>
        <c:ser>
          <c:idx val="2"/>
          <c:order val="2"/>
          <c:tx>
            <c:strRef>
              <c:f>Sheet1!$D$1</c:f>
              <c:strCache>
                <c:ptCount val="1"/>
                <c:pt idx="0">
                  <c:v>Empagliflozin 25 mg</c:v>
                </c:pt>
              </c:strCache>
            </c:strRef>
          </c:tx>
          <c:spPr>
            <a:ln w="28575" cap="rnd">
              <a:solidFill>
                <a:schemeClr val="accent2"/>
              </a:solidFill>
              <a:round/>
            </a:ln>
            <a:effectLst/>
          </c:spPr>
          <c:marker>
            <c:symbol val="circle"/>
            <c:size val="7"/>
            <c:spPr>
              <a:solidFill>
                <a:schemeClr val="accent2"/>
              </a:solidFill>
              <a:ln w="19050">
                <a:solidFill>
                  <a:schemeClr val="accent2"/>
                </a:solidFill>
              </a:ln>
              <a:effectLst/>
            </c:spPr>
          </c:marker>
          <c:errBars>
            <c:errDir val="y"/>
            <c:errBarType val="both"/>
            <c:errValType val="cust"/>
            <c:noEndCap val="0"/>
            <c:plus>
              <c:numRef>
                <c:f>Sheet1!$I$2:$I$20</c:f>
                <c:numCache>
                  <c:formatCode>General</c:formatCode>
                  <c:ptCount val="19"/>
                  <c:pt idx="0">
                    <c:v>0.2</c:v>
                  </c:pt>
                  <c:pt idx="1">
                    <c:v>0.15000000000000002</c:v>
                  </c:pt>
                  <c:pt idx="2">
                    <c:v>0.16</c:v>
                  </c:pt>
                  <c:pt idx="3">
                    <c:v>0.16</c:v>
                  </c:pt>
                  <c:pt idx="4">
                    <c:v>0.17</c:v>
                  </c:pt>
                  <c:pt idx="5">
                    <c:v>0.17</c:v>
                  </c:pt>
                  <c:pt idx="6">
                    <c:v>0.17</c:v>
                  </c:pt>
                  <c:pt idx="7">
                    <c:v>0.17</c:v>
                  </c:pt>
                  <c:pt idx="8">
                    <c:v>0.17</c:v>
                  </c:pt>
                  <c:pt idx="9">
                    <c:v>0.18000000000000002</c:v>
                  </c:pt>
                  <c:pt idx="10">
                    <c:v>0.18000000000000002</c:v>
                  </c:pt>
                  <c:pt idx="11">
                    <c:v>0.19</c:v>
                  </c:pt>
                  <c:pt idx="12">
                    <c:v>0.2</c:v>
                  </c:pt>
                  <c:pt idx="13">
                    <c:v>0.22</c:v>
                  </c:pt>
                  <c:pt idx="14">
                    <c:v>0.22</c:v>
                  </c:pt>
                  <c:pt idx="15">
                    <c:v>0.24000000000000002</c:v>
                  </c:pt>
                  <c:pt idx="16">
                    <c:v>0.26</c:v>
                  </c:pt>
                  <c:pt idx="17">
                    <c:v>0.32000000000000006</c:v>
                  </c:pt>
                  <c:pt idx="18">
                    <c:v>0.47000000000000003</c:v>
                  </c:pt>
                </c:numCache>
              </c:numRef>
            </c:plus>
            <c:minus>
              <c:numRef>
                <c:f>Sheet1!$I$2:$I$20</c:f>
                <c:numCache>
                  <c:formatCode>General</c:formatCode>
                  <c:ptCount val="19"/>
                  <c:pt idx="0">
                    <c:v>0.2</c:v>
                  </c:pt>
                  <c:pt idx="1">
                    <c:v>0.15000000000000002</c:v>
                  </c:pt>
                  <c:pt idx="2">
                    <c:v>0.16</c:v>
                  </c:pt>
                  <c:pt idx="3">
                    <c:v>0.16</c:v>
                  </c:pt>
                  <c:pt idx="4">
                    <c:v>0.17</c:v>
                  </c:pt>
                  <c:pt idx="5">
                    <c:v>0.17</c:v>
                  </c:pt>
                  <c:pt idx="6">
                    <c:v>0.17</c:v>
                  </c:pt>
                  <c:pt idx="7">
                    <c:v>0.17</c:v>
                  </c:pt>
                  <c:pt idx="8">
                    <c:v>0.17</c:v>
                  </c:pt>
                  <c:pt idx="9">
                    <c:v>0.18000000000000002</c:v>
                  </c:pt>
                  <c:pt idx="10">
                    <c:v>0.18000000000000002</c:v>
                  </c:pt>
                  <c:pt idx="11">
                    <c:v>0.19</c:v>
                  </c:pt>
                  <c:pt idx="12">
                    <c:v>0.2</c:v>
                  </c:pt>
                  <c:pt idx="13">
                    <c:v>0.22</c:v>
                  </c:pt>
                  <c:pt idx="14">
                    <c:v>0.22</c:v>
                  </c:pt>
                  <c:pt idx="15">
                    <c:v>0.24000000000000002</c:v>
                  </c:pt>
                  <c:pt idx="16">
                    <c:v>0.26</c:v>
                  </c:pt>
                  <c:pt idx="17">
                    <c:v>0.32000000000000006</c:v>
                  </c:pt>
                  <c:pt idx="18">
                    <c:v>0.47000000000000003</c:v>
                  </c:pt>
                </c:numCache>
              </c:numRef>
            </c:minus>
            <c:spPr>
              <a:ln w="6350"/>
            </c:spPr>
          </c:errBars>
          <c:xVal>
            <c:numRef>
              <c:f>Sheet1!$A$2:$A$20</c:f>
              <c:numCache>
                <c:formatCode>General</c:formatCode>
                <c:ptCount val="19"/>
                <c:pt idx="0">
                  <c:v>0</c:v>
                </c:pt>
                <c:pt idx="1">
                  <c:v>4</c:v>
                </c:pt>
                <c:pt idx="2">
                  <c:v>8</c:v>
                </c:pt>
                <c:pt idx="3">
                  <c:v>12</c:v>
                </c:pt>
                <c:pt idx="4">
                  <c:v>16</c:v>
                </c:pt>
                <c:pt idx="5">
                  <c:v>28</c:v>
                </c:pt>
                <c:pt idx="6">
                  <c:v>40</c:v>
                </c:pt>
                <c:pt idx="7">
                  <c:v>52</c:v>
                </c:pt>
                <c:pt idx="8">
                  <c:v>66</c:v>
                </c:pt>
                <c:pt idx="9">
                  <c:v>80</c:v>
                </c:pt>
                <c:pt idx="10">
                  <c:v>94</c:v>
                </c:pt>
                <c:pt idx="11">
                  <c:v>108</c:v>
                </c:pt>
                <c:pt idx="12">
                  <c:v>122</c:v>
                </c:pt>
                <c:pt idx="13">
                  <c:v>136</c:v>
                </c:pt>
                <c:pt idx="14">
                  <c:v>150</c:v>
                </c:pt>
                <c:pt idx="15">
                  <c:v>164</c:v>
                </c:pt>
                <c:pt idx="16">
                  <c:v>178</c:v>
                </c:pt>
                <c:pt idx="17">
                  <c:v>192</c:v>
                </c:pt>
                <c:pt idx="18">
                  <c:v>206</c:v>
                </c:pt>
              </c:numCache>
            </c:numRef>
          </c:xVal>
          <c:yVal>
            <c:numRef>
              <c:f>Sheet1!$D$2:$D$20</c:f>
              <c:numCache>
                <c:formatCode>0.00</c:formatCode>
                <c:ptCount val="19"/>
                <c:pt idx="0">
                  <c:v>76.679999999999993</c:v>
                </c:pt>
                <c:pt idx="1">
                  <c:v>74.75</c:v>
                </c:pt>
                <c:pt idx="2">
                  <c:v>74.55</c:v>
                </c:pt>
                <c:pt idx="3">
                  <c:v>74.88</c:v>
                </c:pt>
                <c:pt idx="4">
                  <c:v>74.260000000000005</c:v>
                </c:pt>
                <c:pt idx="5">
                  <c:v>74.72</c:v>
                </c:pt>
                <c:pt idx="6">
                  <c:v>74.42</c:v>
                </c:pt>
                <c:pt idx="7">
                  <c:v>74.940000000000012</c:v>
                </c:pt>
                <c:pt idx="8">
                  <c:v>74.569999999999993</c:v>
                </c:pt>
                <c:pt idx="9">
                  <c:v>74.53</c:v>
                </c:pt>
                <c:pt idx="10">
                  <c:v>74.510000000000005</c:v>
                </c:pt>
                <c:pt idx="11">
                  <c:v>74.33</c:v>
                </c:pt>
                <c:pt idx="12">
                  <c:v>74.11</c:v>
                </c:pt>
                <c:pt idx="13">
                  <c:v>74.459999999999994</c:v>
                </c:pt>
                <c:pt idx="14">
                  <c:v>74.239999999999995</c:v>
                </c:pt>
                <c:pt idx="15">
                  <c:v>74.25</c:v>
                </c:pt>
                <c:pt idx="16">
                  <c:v>73.849999999999994</c:v>
                </c:pt>
                <c:pt idx="17">
                  <c:v>74.25</c:v>
                </c:pt>
                <c:pt idx="18">
                  <c:v>74.61</c:v>
                </c:pt>
              </c:numCache>
            </c:numRef>
          </c:yVal>
          <c:smooth val="0"/>
        </c:ser>
        <c:dLbls>
          <c:showLegendKey val="0"/>
          <c:showVal val="0"/>
          <c:showCatName val="0"/>
          <c:showSerName val="0"/>
          <c:showPercent val="0"/>
          <c:showBubbleSize val="0"/>
        </c:dLbls>
        <c:axId val="115930240"/>
        <c:axId val="115932160"/>
      </c:scatterChart>
      <c:valAx>
        <c:axId val="115930240"/>
        <c:scaling>
          <c:orientation val="minMax"/>
          <c:max val="220"/>
          <c:min val="0"/>
        </c:scaling>
        <c:delete val="0"/>
        <c:axPos val="b"/>
        <c:title>
          <c:tx>
            <c:rich>
              <a:bodyPr/>
              <a:lstStyle/>
              <a:p>
                <a:pPr>
                  <a:defRPr sz="1400">
                    <a:solidFill>
                      <a:schemeClr val="tx2"/>
                    </a:solidFill>
                    <a:latin typeface="+mn-lt"/>
                  </a:defRPr>
                </a:pPr>
                <a:r>
                  <a:rPr lang="en-GB" sz="1400" dirty="0" smtClean="0">
                    <a:solidFill>
                      <a:schemeClr val="tx2"/>
                    </a:solidFill>
                    <a:latin typeface="+mn-lt"/>
                  </a:rPr>
                  <a:t>Week</a:t>
                </a:r>
                <a:endParaRPr lang="en-GB" sz="1400" dirty="0">
                  <a:solidFill>
                    <a:schemeClr val="tx2"/>
                  </a:solidFill>
                  <a:latin typeface="+mn-lt"/>
                </a:endParaRPr>
              </a:p>
            </c:rich>
          </c:tx>
          <c:layout>
            <c:manualLayout>
              <c:xMode val="edge"/>
              <c:yMode val="edge"/>
              <c:x val="0.45623003319464261"/>
              <c:y val="0.90591054898726031"/>
            </c:manualLayout>
          </c:layout>
          <c:overlay val="0"/>
        </c:title>
        <c:numFmt formatCode="General" sourceLinked="1"/>
        <c:majorTickMark val="none"/>
        <c:minorTickMark val="none"/>
        <c:tickLblPos val="none"/>
        <c:spPr>
          <a:noFill/>
          <a:ln w="6350" cap="flat" cmpd="sng" algn="ctr">
            <a:solidFill>
              <a:schemeClr val="bg1">
                <a:lumMod val="50000"/>
              </a:schemeClr>
            </a:solidFill>
            <a:round/>
          </a:ln>
          <a:effectLst/>
        </c:spPr>
        <c:txPr>
          <a:bodyPr rot="-60000000" vert="horz"/>
          <a:lstStyle/>
          <a:p>
            <a:pPr>
              <a:defRPr sz="1400">
                <a:latin typeface="+mn-lt"/>
              </a:defRPr>
            </a:pPr>
            <a:endParaRPr lang="en-US"/>
          </a:p>
        </c:txPr>
        <c:crossAx val="115932160"/>
        <c:crosses val="autoZero"/>
        <c:crossBetween val="midCat"/>
        <c:majorUnit val="20"/>
      </c:valAx>
      <c:valAx>
        <c:axId val="115932160"/>
        <c:scaling>
          <c:orientation val="minMax"/>
          <c:max val="80"/>
          <c:min val="70"/>
        </c:scaling>
        <c:delete val="0"/>
        <c:axPos val="l"/>
        <c:title>
          <c:tx>
            <c:rich>
              <a:bodyPr rot="-5400000" vert="horz"/>
              <a:lstStyle/>
              <a:p>
                <a:pPr>
                  <a:defRPr sz="1400">
                    <a:solidFill>
                      <a:srgbClr val="5A5A5A"/>
                    </a:solidFill>
                    <a:latin typeface="+mn-lt"/>
                  </a:defRPr>
                </a:pPr>
                <a:r>
                  <a:rPr lang="en-GB" sz="1400" dirty="0">
                    <a:solidFill>
                      <a:srgbClr val="5A5A5A"/>
                    </a:solidFill>
                    <a:latin typeface="+mn-lt"/>
                  </a:rPr>
                  <a:t>Adjusted mean (</a:t>
                </a:r>
                <a:r>
                  <a:rPr lang="en-GB" sz="1400" dirty="0" smtClean="0">
                    <a:solidFill>
                      <a:srgbClr val="5A5A5A"/>
                    </a:solidFill>
                    <a:latin typeface="+mn-lt"/>
                  </a:rPr>
                  <a:t>SE) diastolic </a:t>
                </a:r>
                <a:br>
                  <a:rPr lang="en-GB" sz="1400" dirty="0" smtClean="0">
                    <a:solidFill>
                      <a:srgbClr val="5A5A5A"/>
                    </a:solidFill>
                    <a:latin typeface="+mn-lt"/>
                  </a:rPr>
                </a:br>
                <a:r>
                  <a:rPr lang="en-GB" sz="1400" dirty="0" smtClean="0">
                    <a:solidFill>
                      <a:srgbClr val="5A5A5A"/>
                    </a:solidFill>
                    <a:latin typeface="+mn-lt"/>
                  </a:rPr>
                  <a:t>blood pressure (mmHg)</a:t>
                </a:r>
                <a:endParaRPr lang="en-GB" sz="1400" dirty="0">
                  <a:solidFill>
                    <a:srgbClr val="5A5A5A"/>
                  </a:solidFill>
                  <a:latin typeface="+mn-lt"/>
                </a:endParaRPr>
              </a:p>
            </c:rich>
          </c:tx>
          <c:layout>
            <c:manualLayout>
              <c:xMode val="edge"/>
              <c:yMode val="edge"/>
              <c:x val="4.6425221397128676E-3"/>
              <c:y val="0.1801491613967556"/>
            </c:manualLayout>
          </c:layout>
          <c:overlay val="0"/>
          <c:spPr>
            <a:noFill/>
            <a:ln>
              <a:noFill/>
            </a:ln>
            <a:effectLst/>
          </c:spPr>
        </c:title>
        <c:numFmt formatCode="#,##0" sourceLinked="0"/>
        <c:majorTickMark val="out"/>
        <c:minorTickMark val="none"/>
        <c:tickLblPos val="nextTo"/>
        <c:spPr>
          <a:noFill/>
          <a:ln w="6350">
            <a:solidFill>
              <a:schemeClr val="bg1">
                <a:lumMod val="50000"/>
              </a:schemeClr>
            </a:solidFill>
          </a:ln>
          <a:effectLst/>
        </c:spPr>
        <c:txPr>
          <a:bodyPr rot="-60000000" vert="horz"/>
          <a:lstStyle/>
          <a:p>
            <a:pPr>
              <a:defRPr sz="1400">
                <a:solidFill>
                  <a:schemeClr val="tx2"/>
                </a:solidFill>
                <a:latin typeface="+mn-lt"/>
              </a:defRPr>
            </a:pPr>
            <a:endParaRPr lang="en-US"/>
          </a:p>
        </c:txPr>
        <c:crossAx val="115930240"/>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sz="110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13351430640109"/>
          <c:y val="0.12140912840252957"/>
          <c:w val="0.74260041677907451"/>
          <c:h val="0.69720419759875363"/>
        </c:manualLayout>
      </c:layout>
      <c:scatterChart>
        <c:scatterStyle val="lineMarker"/>
        <c:varyColors val="0"/>
        <c:ser>
          <c:idx val="0"/>
          <c:order val="0"/>
          <c:tx>
            <c:strRef>
              <c:f>Sheet1!$B$1</c:f>
              <c:strCache>
                <c:ptCount val="1"/>
                <c:pt idx="0">
                  <c:v>Placebo</c:v>
                </c:pt>
              </c:strCache>
            </c:strRef>
          </c:tx>
          <c:spPr>
            <a:ln w="28575" cap="rnd">
              <a:solidFill>
                <a:schemeClr val="tx2"/>
              </a:solidFill>
              <a:round/>
            </a:ln>
            <a:effectLst/>
          </c:spPr>
          <c:marker>
            <c:symbol val="circle"/>
            <c:size val="7"/>
            <c:spPr>
              <a:solidFill>
                <a:schemeClr val="tx2"/>
              </a:solidFill>
              <a:ln w="19050">
                <a:solidFill>
                  <a:schemeClr val="tx2"/>
                </a:solidFill>
              </a:ln>
              <a:effectLst/>
            </c:spPr>
          </c:marker>
          <c:errBars>
            <c:errDir val="y"/>
            <c:errBarType val="both"/>
            <c:errValType val="cust"/>
            <c:noEndCap val="0"/>
            <c:plus>
              <c:numRef>
                <c:f>Sheet1!$G$2:$G$10</c:f>
                <c:numCache>
                  <c:formatCode>General</c:formatCode>
                  <c:ptCount val="9"/>
                  <c:pt idx="0">
                    <c:v>0.7400000000000001</c:v>
                  </c:pt>
                  <c:pt idx="1">
                    <c:v>0.45</c:v>
                  </c:pt>
                  <c:pt idx="2">
                    <c:v>0.58000000000000007</c:v>
                  </c:pt>
                  <c:pt idx="3">
                    <c:v>0.62000000000000011</c:v>
                  </c:pt>
                  <c:pt idx="4">
                    <c:v>0.65000000000000013</c:v>
                  </c:pt>
                  <c:pt idx="5">
                    <c:v>0.67000000000000015</c:v>
                  </c:pt>
                  <c:pt idx="6">
                    <c:v>0.78</c:v>
                  </c:pt>
                  <c:pt idx="7">
                    <c:v>0.87000000000000011</c:v>
                  </c:pt>
                  <c:pt idx="8">
                    <c:v>1.0900000000000001</c:v>
                  </c:pt>
                </c:numCache>
              </c:numRef>
            </c:plus>
            <c:minus>
              <c:numRef>
                <c:f>Sheet1!$G$2:$G$10</c:f>
                <c:numCache>
                  <c:formatCode>General</c:formatCode>
                  <c:ptCount val="9"/>
                  <c:pt idx="0">
                    <c:v>0.7400000000000001</c:v>
                  </c:pt>
                  <c:pt idx="1">
                    <c:v>0.45</c:v>
                  </c:pt>
                  <c:pt idx="2">
                    <c:v>0.58000000000000007</c:v>
                  </c:pt>
                  <c:pt idx="3">
                    <c:v>0.62000000000000011</c:v>
                  </c:pt>
                  <c:pt idx="4">
                    <c:v>0.65000000000000013</c:v>
                  </c:pt>
                  <c:pt idx="5">
                    <c:v>0.67000000000000015</c:v>
                  </c:pt>
                  <c:pt idx="6">
                    <c:v>0.78</c:v>
                  </c:pt>
                  <c:pt idx="7">
                    <c:v>0.87000000000000011</c:v>
                  </c:pt>
                  <c:pt idx="8">
                    <c:v>1.0900000000000001</c:v>
                  </c:pt>
                </c:numCache>
              </c:numRef>
            </c:minus>
            <c:spPr>
              <a:ln w="6350"/>
            </c:spPr>
          </c:errBars>
          <c:xVal>
            <c:numRef>
              <c:f>Sheet1!$A$2:$A$10</c:f>
              <c:numCache>
                <c:formatCode>General</c:formatCode>
                <c:ptCount val="9"/>
                <c:pt idx="0">
                  <c:v>0</c:v>
                </c:pt>
                <c:pt idx="1">
                  <c:v>4</c:v>
                </c:pt>
                <c:pt idx="2">
                  <c:v>28</c:v>
                </c:pt>
                <c:pt idx="3">
                  <c:v>52</c:v>
                </c:pt>
                <c:pt idx="4">
                  <c:v>80</c:v>
                </c:pt>
                <c:pt idx="5">
                  <c:v>108</c:v>
                </c:pt>
                <c:pt idx="6">
                  <c:v>136</c:v>
                </c:pt>
                <c:pt idx="7">
                  <c:v>164</c:v>
                </c:pt>
                <c:pt idx="8">
                  <c:v>192</c:v>
                </c:pt>
              </c:numCache>
            </c:numRef>
          </c:xVal>
          <c:yVal>
            <c:numRef>
              <c:f>Sheet1!$B$2:$B$11</c:f>
              <c:numCache>
                <c:formatCode>0.00</c:formatCode>
                <c:ptCount val="10"/>
                <c:pt idx="0">
                  <c:v>84.8</c:v>
                </c:pt>
                <c:pt idx="1">
                  <c:v>86.31</c:v>
                </c:pt>
                <c:pt idx="2">
                  <c:v>87.04</c:v>
                </c:pt>
                <c:pt idx="3">
                  <c:v>87.08</c:v>
                </c:pt>
                <c:pt idx="4">
                  <c:v>88.210000000000008</c:v>
                </c:pt>
                <c:pt idx="5">
                  <c:v>86.76</c:v>
                </c:pt>
                <c:pt idx="6">
                  <c:v>86.679999999999993</c:v>
                </c:pt>
                <c:pt idx="7">
                  <c:v>87.649999999999991</c:v>
                </c:pt>
                <c:pt idx="8">
                  <c:v>89.03</c:v>
                </c:pt>
              </c:numCache>
            </c:numRef>
          </c:yVal>
          <c:smooth val="0"/>
        </c:ser>
        <c:ser>
          <c:idx val="1"/>
          <c:order val="1"/>
          <c:tx>
            <c:strRef>
              <c:f>Sheet1!$C$1</c:f>
              <c:strCache>
                <c:ptCount val="1"/>
                <c:pt idx="0">
                  <c:v>Empagliflozin 10 mg</c:v>
                </c:pt>
              </c:strCache>
            </c:strRef>
          </c:tx>
          <c:spPr>
            <a:ln w="28575" cap="rnd">
              <a:solidFill>
                <a:schemeClr val="accent4"/>
              </a:solidFill>
              <a:round/>
            </a:ln>
            <a:effectLst/>
          </c:spPr>
          <c:marker>
            <c:symbol val="circle"/>
            <c:size val="7"/>
            <c:spPr>
              <a:solidFill>
                <a:schemeClr val="accent4"/>
              </a:solidFill>
              <a:ln w="19050">
                <a:solidFill>
                  <a:schemeClr val="accent4"/>
                </a:solidFill>
              </a:ln>
              <a:effectLst/>
            </c:spPr>
          </c:marker>
          <c:errBars>
            <c:errDir val="y"/>
            <c:errBarType val="both"/>
            <c:errValType val="cust"/>
            <c:noEndCap val="0"/>
            <c:plus>
              <c:numRef>
                <c:f>Sheet1!$H$2:$H$10</c:f>
                <c:numCache>
                  <c:formatCode>General</c:formatCode>
                  <c:ptCount val="9"/>
                  <c:pt idx="0">
                    <c:v>0.77000000000000013</c:v>
                  </c:pt>
                  <c:pt idx="1">
                    <c:v>0.45</c:v>
                  </c:pt>
                  <c:pt idx="2">
                    <c:v>0.58000000000000007</c:v>
                  </c:pt>
                  <c:pt idx="3">
                    <c:v>0.6100000000000001</c:v>
                  </c:pt>
                  <c:pt idx="4">
                    <c:v>0.65000000000000013</c:v>
                  </c:pt>
                  <c:pt idx="5">
                    <c:v>0.66000000000000014</c:v>
                  </c:pt>
                  <c:pt idx="6">
                    <c:v>0.76000000000000012</c:v>
                  </c:pt>
                  <c:pt idx="7">
                    <c:v>0.8600000000000001</c:v>
                  </c:pt>
                  <c:pt idx="8">
                    <c:v>1.06</c:v>
                  </c:pt>
                </c:numCache>
              </c:numRef>
            </c:plus>
            <c:minus>
              <c:numRef>
                <c:f>Sheet1!$H$2:$H$10</c:f>
                <c:numCache>
                  <c:formatCode>General</c:formatCode>
                  <c:ptCount val="9"/>
                  <c:pt idx="0">
                    <c:v>0.77000000000000013</c:v>
                  </c:pt>
                  <c:pt idx="1">
                    <c:v>0.45</c:v>
                  </c:pt>
                  <c:pt idx="2">
                    <c:v>0.58000000000000007</c:v>
                  </c:pt>
                  <c:pt idx="3">
                    <c:v>0.6100000000000001</c:v>
                  </c:pt>
                  <c:pt idx="4">
                    <c:v>0.65000000000000013</c:v>
                  </c:pt>
                  <c:pt idx="5">
                    <c:v>0.66000000000000014</c:v>
                  </c:pt>
                  <c:pt idx="6">
                    <c:v>0.76000000000000012</c:v>
                  </c:pt>
                  <c:pt idx="7">
                    <c:v>0.8600000000000001</c:v>
                  </c:pt>
                  <c:pt idx="8">
                    <c:v>1.06</c:v>
                  </c:pt>
                </c:numCache>
              </c:numRef>
            </c:minus>
            <c:spPr>
              <a:ln w="6350"/>
            </c:spPr>
          </c:errBars>
          <c:xVal>
            <c:numRef>
              <c:f>Sheet1!$A$2:$A$10</c:f>
              <c:numCache>
                <c:formatCode>General</c:formatCode>
                <c:ptCount val="9"/>
                <c:pt idx="0">
                  <c:v>0</c:v>
                </c:pt>
                <c:pt idx="1">
                  <c:v>4</c:v>
                </c:pt>
                <c:pt idx="2">
                  <c:v>28</c:v>
                </c:pt>
                <c:pt idx="3">
                  <c:v>52</c:v>
                </c:pt>
                <c:pt idx="4">
                  <c:v>80</c:v>
                </c:pt>
                <c:pt idx="5">
                  <c:v>108</c:v>
                </c:pt>
                <c:pt idx="6">
                  <c:v>136</c:v>
                </c:pt>
                <c:pt idx="7">
                  <c:v>164</c:v>
                </c:pt>
                <c:pt idx="8">
                  <c:v>192</c:v>
                </c:pt>
              </c:numCache>
            </c:numRef>
          </c:xVal>
          <c:yVal>
            <c:numRef>
              <c:f>Sheet1!$C$2:$C$11</c:f>
              <c:numCache>
                <c:formatCode>0.00</c:formatCode>
                <c:ptCount val="10"/>
                <c:pt idx="0">
                  <c:v>86.29</c:v>
                </c:pt>
                <c:pt idx="1">
                  <c:v>86.72</c:v>
                </c:pt>
                <c:pt idx="2">
                  <c:v>89.22</c:v>
                </c:pt>
                <c:pt idx="3">
                  <c:v>89.97</c:v>
                </c:pt>
                <c:pt idx="4">
                  <c:v>88.48</c:v>
                </c:pt>
                <c:pt idx="5">
                  <c:v>87.72</c:v>
                </c:pt>
                <c:pt idx="6">
                  <c:v>88.14</c:v>
                </c:pt>
                <c:pt idx="7">
                  <c:v>88.14</c:v>
                </c:pt>
                <c:pt idx="8">
                  <c:v>86.97</c:v>
                </c:pt>
              </c:numCache>
            </c:numRef>
          </c:yVal>
          <c:smooth val="0"/>
        </c:ser>
        <c:ser>
          <c:idx val="2"/>
          <c:order val="2"/>
          <c:tx>
            <c:strRef>
              <c:f>Sheet1!$D$1</c:f>
              <c:strCache>
                <c:ptCount val="1"/>
                <c:pt idx="0">
                  <c:v>Empagliflozin 25 mg</c:v>
                </c:pt>
              </c:strCache>
            </c:strRef>
          </c:tx>
          <c:spPr>
            <a:ln w="28575" cap="rnd">
              <a:solidFill>
                <a:schemeClr val="accent2"/>
              </a:solidFill>
              <a:round/>
            </a:ln>
            <a:effectLst/>
          </c:spPr>
          <c:marker>
            <c:symbol val="circle"/>
            <c:size val="7"/>
            <c:spPr>
              <a:solidFill>
                <a:schemeClr val="accent2"/>
              </a:solidFill>
              <a:ln w="19050">
                <a:solidFill>
                  <a:schemeClr val="accent2"/>
                </a:solidFill>
              </a:ln>
              <a:effectLst/>
            </c:spPr>
          </c:marker>
          <c:errBars>
            <c:errDir val="y"/>
            <c:errBarType val="both"/>
            <c:errValType val="cust"/>
            <c:noEndCap val="0"/>
            <c:plus>
              <c:numRef>
                <c:f>Sheet1!$I$2:$I$10</c:f>
                <c:numCache>
                  <c:formatCode>General</c:formatCode>
                  <c:ptCount val="9"/>
                  <c:pt idx="0">
                    <c:v>0.7400000000000001</c:v>
                  </c:pt>
                  <c:pt idx="1">
                    <c:v>0.45</c:v>
                  </c:pt>
                  <c:pt idx="2">
                    <c:v>0.58000000000000007</c:v>
                  </c:pt>
                  <c:pt idx="3">
                    <c:v>0.6100000000000001</c:v>
                  </c:pt>
                  <c:pt idx="4">
                    <c:v>0.65000000000000013</c:v>
                  </c:pt>
                  <c:pt idx="5">
                    <c:v>0.66000000000000014</c:v>
                  </c:pt>
                  <c:pt idx="6">
                    <c:v>0.76000000000000012</c:v>
                  </c:pt>
                  <c:pt idx="7">
                    <c:v>0.85000000000000009</c:v>
                  </c:pt>
                  <c:pt idx="8">
                    <c:v>1.03</c:v>
                  </c:pt>
                </c:numCache>
              </c:numRef>
            </c:plus>
            <c:minus>
              <c:numRef>
                <c:f>Sheet1!$I$2:$I$10</c:f>
                <c:numCache>
                  <c:formatCode>General</c:formatCode>
                  <c:ptCount val="9"/>
                  <c:pt idx="0">
                    <c:v>0.7400000000000001</c:v>
                  </c:pt>
                  <c:pt idx="1">
                    <c:v>0.45</c:v>
                  </c:pt>
                  <c:pt idx="2">
                    <c:v>0.58000000000000007</c:v>
                  </c:pt>
                  <c:pt idx="3">
                    <c:v>0.6100000000000001</c:v>
                  </c:pt>
                  <c:pt idx="4">
                    <c:v>0.65000000000000013</c:v>
                  </c:pt>
                  <c:pt idx="5">
                    <c:v>0.66000000000000014</c:v>
                  </c:pt>
                  <c:pt idx="6">
                    <c:v>0.76000000000000012</c:v>
                  </c:pt>
                  <c:pt idx="7">
                    <c:v>0.85000000000000009</c:v>
                  </c:pt>
                  <c:pt idx="8">
                    <c:v>1.03</c:v>
                  </c:pt>
                </c:numCache>
              </c:numRef>
            </c:minus>
            <c:spPr>
              <a:ln w="6350"/>
            </c:spPr>
          </c:errBars>
          <c:xVal>
            <c:numRef>
              <c:f>Sheet1!$A$2:$A$10</c:f>
              <c:numCache>
                <c:formatCode>General</c:formatCode>
                <c:ptCount val="9"/>
                <c:pt idx="0">
                  <c:v>0</c:v>
                </c:pt>
                <c:pt idx="1">
                  <c:v>4</c:v>
                </c:pt>
                <c:pt idx="2">
                  <c:v>28</c:v>
                </c:pt>
                <c:pt idx="3">
                  <c:v>52</c:v>
                </c:pt>
                <c:pt idx="4">
                  <c:v>80</c:v>
                </c:pt>
                <c:pt idx="5">
                  <c:v>108</c:v>
                </c:pt>
                <c:pt idx="6">
                  <c:v>136</c:v>
                </c:pt>
                <c:pt idx="7">
                  <c:v>164</c:v>
                </c:pt>
                <c:pt idx="8">
                  <c:v>192</c:v>
                </c:pt>
              </c:numCache>
            </c:numRef>
          </c:xVal>
          <c:yVal>
            <c:numRef>
              <c:f>Sheet1!$D$2:$D$11</c:f>
              <c:numCache>
                <c:formatCode>0.00</c:formatCode>
                <c:ptCount val="10"/>
                <c:pt idx="0">
                  <c:v>85.460000000000008</c:v>
                </c:pt>
                <c:pt idx="1">
                  <c:v>87.23</c:v>
                </c:pt>
                <c:pt idx="2">
                  <c:v>90.31</c:v>
                </c:pt>
                <c:pt idx="3">
                  <c:v>90.86</c:v>
                </c:pt>
                <c:pt idx="4">
                  <c:v>90.36</c:v>
                </c:pt>
                <c:pt idx="5">
                  <c:v>89.57</c:v>
                </c:pt>
                <c:pt idx="6">
                  <c:v>90.33</c:v>
                </c:pt>
                <c:pt idx="7">
                  <c:v>89.31</c:v>
                </c:pt>
                <c:pt idx="8">
                  <c:v>87.990000000000009</c:v>
                </c:pt>
              </c:numCache>
            </c:numRef>
          </c:yVal>
          <c:smooth val="0"/>
        </c:ser>
        <c:dLbls>
          <c:showLegendKey val="0"/>
          <c:showVal val="0"/>
          <c:showCatName val="0"/>
          <c:showSerName val="0"/>
          <c:showPercent val="0"/>
          <c:showBubbleSize val="0"/>
        </c:dLbls>
        <c:axId val="134457984"/>
        <c:axId val="134468352"/>
      </c:scatterChart>
      <c:valAx>
        <c:axId val="134457984"/>
        <c:scaling>
          <c:orientation val="minMax"/>
          <c:max val="220"/>
          <c:min val="0"/>
        </c:scaling>
        <c:delete val="0"/>
        <c:axPos val="b"/>
        <c:title>
          <c:tx>
            <c:rich>
              <a:bodyPr/>
              <a:lstStyle/>
              <a:p>
                <a:pPr>
                  <a:defRPr sz="1400">
                    <a:solidFill>
                      <a:schemeClr val="tx2"/>
                    </a:solidFill>
                    <a:latin typeface="+mn-lt"/>
                  </a:defRPr>
                </a:pPr>
                <a:r>
                  <a:rPr lang="en-GB" sz="1400" dirty="0" smtClean="0">
                    <a:solidFill>
                      <a:schemeClr val="tx2"/>
                    </a:solidFill>
                    <a:latin typeface="+mn-lt"/>
                  </a:rPr>
                  <a:t>Week</a:t>
                </a:r>
                <a:endParaRPr lang="en-GB" sz="1400" dirty="0">
                  <a:solidFill>
                    <a:schemeClr val="tx2"/>
                  </a:solidFill>
                  <a:latin typeface="+mn-lt"/>
                </a:endParaRPr>
              </a:p>
            </c:rich>
          </c:tx>
          <c:layout>
            <c:manualLayout>
              <c:xMode val="edge"/>
              <c:yMode val="edge"/>
              <c:x val="0.45661691003961874"/>
              <c:y val="0.90591054898726031"/>
            </c:manualLayout>
          </c:layout>
          <c:overlay val="0"/>
        </c:title>
        <c:numFmt formatCode="General" sourceLinked="1"/>
        <c:majorTickMark val="none"/>
        <c:minorTickMark val="none"/>
        <c:tickLblPos val="none"/>
        <c:spPr>
          <a:noFill/>
          <a:ln w="6350" cap="flat" cmpd="sng" algn="ctr">
            <a:solidFill>
              <a:schemeClr val="bg1">
                <a:lumMod val="50000"/>
              </a:schemeClr>
            </a:solidFill>
            <a:round/>
          </a:ln>
          <a:effectLst/>
        </c:spPr>
        <c:txPr>
          <a:bodyPr rot="-60000000" vert="horz"/>
          <a:lstStyle/>
          <a:p>
            <a:pPr>
              <a:defRPr sz="1400">
                <a:latin typeface="+mn-lt"/>
              </a:defRPr>
            </a:pPr>
            <a:endParaRPr lang="en-US"/>
          </a:p>
        </c:txPr>
        <c:crossAx val="134468352"/>
        <c:crosses val="autoZero"/>
        <c:crossBetween val="midCat"/>
        <c:majorUnit val="20"/>
      </c:valAx>
      <c:valAx>
        <c:axId val="134468352"/>
        <c:scaling>
          <c:orientation val="minMax"/>
          <c:max val="100"/>
          <c:min val="80"/>
        </c:scaling>
        <c:delete val="0"/>
        <c:axPos val="l"/>
        <c:title>
          <c:tx>
            <c:rich>
              <a:bodyPr rot="-5400000" vert="horz"/>
              <a:lstStyle/>
              <a:p>
                <a:pPr>
                  <a:defRPr sz="1400">
                    <a:solidFill>
                      <a:schemeClr val="tx2"/>
                    </a:solidFill>
                    <a:latin typeface="+mn-lt"/>
                  </a:defRPr>
                </a:pPr>
                <a:r>
                  <a:rPr lang="en-GB" sz="1400" dirty="0">
                    <a:solidFill>
                      <a:schemeClr val="tx2"/>
                    </a:solidFill>
                    <a:latin typeface="+mn-lt"/>
                  </a:rPr>
                  <a:t>Adjusted mean (SE) </a:t>
                </a:r>
                <a:r>
                  <a:rPr lang="en-GB" sz="1400" dirty="0" smtClean="0">
                    <a:solidFill>
                      <a:schemeClr val="tx2"/>
                    </a:solidFill>
                    <a:latin typeface="+mn-lt"/>
                  </a:rPr>
                  <a:t/>
                </a:r>
                <a:br>
                  <a:rPr lang="en-GB" sz="1400" dirty="0" smtClean="0">
                    <a:solidFill>
                      <a:schemeClr val="tx2"/>
                    </a:solidFill>
                    <a:latin typeface="+mn-lt"/>
                  </a:rPr>
                </a:br>
                <a:r>
                  <a:rPr lang="en-GB" sz="1400" b="0" i="0" u="none" strike="noStrike" baseline="0" dirty="0" smtClean="0">
                    <a:solidFill>
                      <a:schemeClr val="tx2"/>
                    </a:solidFill>
                    <a:effectLst/>
                    <a:latin typeface="+mn-lt"/>
                  </a:rPr>
                  <a:t>LDL cholesterol</a:t>
                </a:r>
                <a:r>
                  <a:rPr lang="en-GB" sz="1400" dirty="0" smtClean="0">
                    <a:solidFill>
                      <a:schemeClr val="tx2"/>
                    </a:solidFill>
                    <a:latin typeface="+mn-lt"/>
                  </a:rPr>
                  <a:t> </a:t>
                </a:r>
                <a:r>
                  <a:rPr lang="en-GB" sz="1400" dirty="0">
                    <a:solidFill>
                      <a:schemeClr val="tx2"/>
                    </a:solidFill>
                    <a:latin typeface="+mn-lt"/>
                  </a:rPr>
                  <a:t>(mg/dL)</a:t>
                </a:r>
              </a:p>
            </c:rich>
          </c:tx>
          <c:layout>
            <c:manualLayout>
              <c:xMode val="edge"/>
              <c:yMode val="edge"/>
              <c:x val="1.9106232847952205E-4"/>
              <c:y val="0.22088786545687839"/>
            </c:manualLayout>
          </c:layout>
          <c:overlay val="0"/>
          <c:spPr>
            <a:noFill/>
            <a:ln>
              <a:noFill/>
            </a:ln>
            <a:effectLst/>
          </c:spPr>
        </c:title>
        <c:numFmt formatCode="#,##0" sourceLinked="0"/>
        <c:majorTickMark val="out"/>
        <c:minorTickMark val="none"/>
        <c:tickLblPos val="nextTo"/>
        <c:spPr>
          <a:noFill/>
          <a:ln w="6350">
            <a:solidFill>
              <a:schemeClr val="bg1">
                <a:lumMod val="50000"/>
              </a:schemeClr>
            </a:solidFill>
          </a:ln>
          <a:effectLst/>
        </c:spPr>
        <c:txPr>
          <a:bodyPr rot="-60000000" vert="horz"/>
          <a:lstStyle/>
          <a:p>
            <a:pPr>
              <a:defRPr sz="1400">
                <a:solidFill>
                  <a:schemeClr val="tx2"/>
                </a:solidFill>
                <a:latin typeface="+mn-lt"/>
              </a:defRPr>
            </a:pPr>
            <a:endParaRPr lang="en-US"/>
          </a:p>
        </c:txPr>
        <c:crossAx val="134457984"/>
        <c:crosses val="autoZero"/>
        <c:crossBetween val="midCat"/>
        <c:majorUnit val="2"/>
      </c:valAx>
      <c:spPr>
        <a:noFill/>
        <a:ln>
          <a:noFill/>
        </a:ln>
        <a:effectLst/>
      </c:spPr>
    </c:plotArea>
    <c:plotVisOnly val="1"/>
    <c:dispBlanksAs val="gap"/>
    <c:showDLblsOverMax val="0"/>
  </c:chart>
  <c:spPr>
    <a:noFill/>
    <a:ln>
      <a:noFill/>
    </a:ln>
    <a:effectLst/>
  </c:spPr>
  <c:txPr>
    <a:bodyPr/>
    <a:lstStyle/>
    <a:p>
      <a:pPr>
        <a:defRPr sz="110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drawings/drawing1.xml><?xml version="1.0" encoding="utf-8"?>
<c:userShapes xmlns:c="http://schemas.openxmlformats.org/drawingml/2006/chart">
  <cdr:relSizeAnchor xmlns:cdr="http://schemas.openxmlformats.org/drawingml/2006/chartDrawing">
    <cdr:from>
      <cdr:x>0.80603</cdr:x>
      <cdr:y>0.27935</cdr:y>
    </cdr:from>
    <cdr:to>
      <cdr:x>0.9641</cdr:x>
      <cdr:y>0.33929</cdr:y>
    </cdr:to>
    <cdr:sp macro="" textlink="">
      <cdr:nvSpPr>
        <cdr:cNvPr id="2" name="TextBox 77"/>
        <cdr:cNvSpPr txBox="1"/>
      </cdr:nvSpPr>
      <cdr:spPr>
        <a:xfrm xmlns:a="http://schemas.openxmlformats.org/drawingml/2006/main">
          <a:off x="6614889" y="1219200"/>
          <a:ext cx="1297241" cy="26160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en-GB" sz="1100" b="1" dirty="0" smtClean="0">
              <a:solidFill>
                <a:schemeClr val="tx2"/>
              </a:solidFill>
            </a:rPr>
            <a:t>Placebo</a:t>
          </a:r>
        </a:p>
      </cdr:txBody>
    </cdr:sp>
  </cdr:relSizeAnchor>
  <cdr:relSizeAnchor xmlns:cdr="http://schemas.openxmlformats.org/drawingml/2006/chartDrawing">
    <cdr:from>
      <cdr:x>0.80684</cdr:x>
      <cdr:y>0.33173</cdr:y>
    </cdr:from>
    <cdr:to>
      <cdr:x>1</cdr:x>
      <cdr:y>0.39168</cdr:y>
    </cdr:to>
    <cdr:sp macro="" textlink="">
      <cdr:nvSpPr>
        <cdr:cNvPr id="3" name="TextBox 76"/>
        <cdr:cNvSpPr txBox="1"/>
      </cdr:nvSpPr>
      <cdr:spPr>
        <a:xfrm xmlns:a="http://schemas.openxmlformats.org/drawingml/2006/main">
          <a:off x="6621531" y="1447802"/>
          <a:ext cx="1585215" cy="2616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b="1" dirty="0" smtClean="0">
              <a:solidFill>
                <a:srgbClr val="962891"/>
              </a:solidFill>
            </a:rPr>
            <a:t>Empagliflozin 10 mg</a:t>
          </a:r>
        </a:p>
      </cdr:txBody>
    </cdr:sp>
  </cdr:relSizeAnchor>
  <cdr:relSizeAnchor xmlns:cdr="http://schemas.openxmlformats.org/drawingml/2006/chartDrawing">
    <cdr:from>
      <cdr:x>0.80603</cdr:x>
      <cdr:y>0.38411</cdr:y>
    </cdr:from>
    <cdr:to>
      <cdr:x>0.99704</cdr:x>
      <cdr:y>0.44405</cdr:y>
    </cdr:to>
    <cdr:sp macro="" textlink="">
      <cdr:nvSpPr>
        <cdr:cNvPr id="4" name="TextBox 78"/>
        <cdr:cNvSpPr txBox="1"/>
      </cdr:nvSpPr>
      <cdr:spPr>
        <a:xfrm xmlns:a="http://schemas.openxmlformats.org/drawingml/2006/main">
          <a:off x="6614889" y="1676400"/>
          <a:ext cx="1567571" cy="26160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b="1" dirty="0">
              <a:solidFill>
                <a:schemeClr val="bg1"/>
              </a:solidFill>
            </a:rPr>
            <a:t>Empagliflozin </a:t>
          </a:r>
          <a:r>
            <a:rPr lang="en-GB" sz="1100" b="1" dirty="0" smtClean="0">
              <a:solidFill>
                <a:schemeClr val="bg1"/>
              </a:solidFill>
            </a:rPr>
            <a:t>25 </a:t>
          </a:r>
          <a:r>
            <a:rPr lang="en-GB" sz="1100" b="1" dirty="0">
              <a:solidFill>
                <a:schemeClr val="bg1"/>
              </a:solidFill>
            </a:rPr>
            <a:t>mg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D9F49-6FF1-480D-8A02-E880165792CB}" type="datetimeFigureOut">
              <a:rPr lang="en-AU" smtClean="0"/>
              <a:t>29/08/2016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C3727-CAF6-4EF6-B73B-6B0E3C7595D5}" type="slidenum">
              <a:rPr lang="en-AU" smtClean="0"/>
              <a:t>‹#›</a:t>
            </a:fld>
            <a:endParaRPr lang="en-AU"/>
          </a:p>
        </p:txBody>
      </p:sp>
    </p:spTree>
    <p:extLst>
      <p:ext uri="{BB962C8B-B14F-4D97-AF65-F5344CB8AC3E}">
        <p14:creationId xmlns:p14="http://schemas.microsoft.com/office/powerpoint/2010/main" val="283735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10133ED7-18D5-448F-927F-97231D30C164}" type="slidenum">
              <a:rPr lang="en-US" altLang="en-US" sz="1200">
                <a:latin typeface="Calibri" panose="020F0502020204030204" pitchFamily="34" charset="0"/>
              </a:rPr>
              <a:pPr algn="r" eaLnBrk="1" hangingPunct="1"/>
              <a:t>9</a:t>
            </a:fld>
            <a:endParaRPr lang="en-US" altLang="en-US" sz="1200">
              <a:latin typeface="Calibri" panose="020F050202020403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481215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anose="020B0603020102020204" pitchFamily="34" charset="0"/>
                <a:cs typeface="Arial" panose="020B0604020202020204" pitchFamily="34" charset="0"/>
              </a:defRPr>
            </a:lvl1pPr>
            <a:lvl2pPr marL="742950" indent="-285750" eaLnBrk="0" hangingPunct="0">
              <a:defRPr>
                <a:solidFill>
                  <a:schemeClr val="tx1"/>
                </a:solidFill>
                <a:latin typeface="Franklin Gothic Medium" panose="020B0603020102020204" pitchFamily="34" charset="0"/>
                <a:cs typeface="Arial" panose="020B0604020202020204" pitchFamily="34" charset="0"/>
              </a:defRPr>
            </a:lvl2pPr>
            <a:lvl3pPr marL="1143000" indent="-228600" eaLnBrk="0" hangingPunct="0">
              <a:defRPr>
                <a:solidFill>
                  <a:schemeClr val="tx1"/>
                </a:solidFill>
                <a:latin typeface="Franklin Gothic Medium" panose="020B0603020102020204" pitchFamily="34" charset="0"/>
                <a:cs typeface="Arial" panose="020B0604020202020204" pitchFamily="34" charset="0"/>
              </a:defRPr>
            </a:lvl3pPr>
            <a:lvl4pPr marL="1600200" indent="-228600" eaLnBrk="0" hangingPunct="0">
              <a:defRPr>
                <a:solidFill>
                  <a:schemeClr val="tx1"/>
                </a:solidFill>
                <a:latin typeface="Franklin Gothic Medium" panose="020B0603020102020204" pitchFamily="34" charset="0"/>
                <a:cs typeface="Arial" panose="020B0604020202020204" pitchFamily="34" charset="0"/>
              </a:defRPr>
            </a:lvl4pPr>
            <a:lvl5pPr marL="2057400" indent="-228600" eaLnBrk="0" hangingPunct="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pPr eaLnBrk="1" hangingPunct="1"/>
            <a:fld id="{1C6F8441-6533-4BCA-9249-E3348B1F742D}" type="slidenum">
              <a:rPr lang="en-AU" altLang="en-US">
                <a:latin typeface="Calibri" panose="020F0502020204030204" pitchFamily="34" charset="0"/>
              </a:rPr>
              <a:pPr eaLnBrk="1" hangingPunct="1"/>
              <a:t>39</a:t>
            </a:fld>
            <a:endParaRPr lang="en-AU" altLang="en-US">
              <a:latin typeface="Calibri" panose="020F0502020204030204" pitchFamily="34" charset="0"/>
            </a:endParaRPr>
          </a:p>
        </p:txBody>
      </p:sp>
      <p:sp>
        <p:nvSpPr>
          <p:cNvPr id="1177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Franklin Gothic Medium" panose="020B0603020102020204" pitchFamily="34" charset="0"/>
                <a:cs typeface="Arial" panose="020B0604020202020204" pitchFamily="34" charset="0"/>
              </a:defRPr>
            </a:lvl1pPr>
            <a:lvl2pPr marL="742950" indent="-285750" eaLnBrk="0" hangingPunct="0">
              <a:defRPr>
                <a:solidFill>
                  <a:schemeClr val="tx1"/>
                </a:solidFill>
                <a:latin typeface="Franklin Gothic Medium" panose="020B0603020102020204" pitchFamily="34" charset="0"/>
                <a:cs typeface="Arial" panose="020B0604020202020204" pitchFamily="34" charset="0"/>
              </a:defRPr>
            </a:lvl2pPr>
            <a:lvl3pPr marL="1143000" indent="-228600" eaLnBrk="0" hangingPunct="0">
              <a:defRPr>
                <a:solidFill>
                  <a:schemeClr val="tx1"/>
                </a:solidFill>
                <a:latin typeface="Franklin Gothic Medium" panose="020B0603020102020204" pitchFamily="34" charset="0"/>
                <a:cs typeface="Arial" panose="020B0604020202020204" pitchFamily="34" charset="0"/>
              </a:defRPr>
            </a:lvl3pPr>
            <a:lvl4pPr marL="1600200" indent="-228600" eaLnBrk="0" hangingPunct="0">
              <a:defRPr>
                <a:solidFill>
                  <a:schemeClr val="tx1"/>
                </a:solidFill>
                <a:latin typeface="Franklin Gothic Medium" panose="020B0603020102020204" pitchFamily="34" charset="0"/>
                <a:cs typeface="Arial" panose="020B0604020202020204" pitchFamily="34" charset="0"/>
              </a:defRPr>
            </a:lvl4pPr>
            <a:lvl5pPr marL="2057400" indent="-228600" eaLnBrk="0" hangingPunct="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pPr algn="r" eaLnBrk="1" hangingPunct="1"/>
            <a:fld id="{19C9633A-B619-483D-97CC-55FC201BCB7E}" type="slidenum">
              <a:rPr lang="en-AU" altLang="en-US" sz="1200">
                <a:latin typeface="Calibri" panose="020F0502020204030204" pitchFamily="34" charset="0"/>
              </a:rPr>
              <a:pPr algn="r" eaLnBrk="1" hangingPunct="1"/>
              <a:t>39</a:t>
            </a:fld>
            <a:endParaRPr lang="en-AU" altLang="en-US" sz="1200">
              <a:latin typeface="Calibri" panose="020F0502020204030204" pitchFamily="34" charset="0"/>
            </a:endParaRPr>
          </a:p>
        </p:txBody>
      </p:sp>
      <p:sp>
        <p:nvSpPr>
          <p:cNvPr id="117764" name="Rectangle 2"/>
          <p:cNvSpPr>
            <a:spLocks noGrp="1" noRot="1" noChangeAspect="1" noChangeArrowheads="1" noTextEdit="1"/>
          </p:cNvSpPr>
          <p:nvPr>
            <p:ph type="sldImg"/>
          </p:nvPr>
        </p:nvSpPr>
        <p:spPr bwMode="auto">
          <a:xfrm>
            <a:off x="360363" y="881063"/>
            <a:ext cx="6121400" cy="3443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5" name="Rectangle 3"/>
          <p:cNvSpPr>
            <a:spLocks noGrp="1" noChangeArrowheads="1"/>
          </p:cNvSpPr>
          <p:nvPr>
            <p:ph type="body" idx="1"/>
          </p:nvPr>
        </p:nvSpPr>
        <p:spPr bwMode="auto">
          <a:xfrm>
            <a:off x="1095375" y="4572000"/>
            <a:ext cx="4668838" cy="3543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AU" smtClean="0"/>
              <a:t>Mimicking nature: basal–bolus insulin concept</a:t>
            </a:r>
            <a:endParaRPr lang="en-AU" altLang="en-AU" smtClean="0"/>
          </a:p>
          <a:p>
            <a:pPr eaLnBrk="1" hangingPunct="1">
              <a:spcBef>
                <a:spcPct val="0"/>
              </a:spcBef>
            </a:pPr>
            <a:r>
              <a:rPr lang="en-AU" altLang="en-AU" smtClean="0"/>
              <a:t>The ‘basal–bolus insulin’ approach combines long- and short-acting insulin or analogue preparations to emulate as closely as possible physiological insulin secretory patterns. Ideally, the basal insulin is supplied as an injection once a day, which is then supplemented at times when the blood glucose is expected to peak (e.g. meal times). In this way, basal–bolus insulin therapy is designed to deliver the correct amount of insulin as and when needed, thereby attaining near-normal glycaemia day and night. By necessity, this requires multiple injections and frequent self-monitoring of blood glucose.</a:t>
            </a:r>
          </a:p>
          <a:p>
            <a:pPr eaLnBrk="1" hangingPunct="1">
              <a:spcBef>
                <a:spcPct val="0"/>
              </a:spcBef>
            </a:pPr>
            <a:r>
              <a:rPr lang="en-AU" altLang="en-AU" smtClean="0"/>
              <a:t>Diabetes education is a core element of basal–bolus insulin therapy and includes specific instructions on how to regulate nutritional intake, techniques such as ‘carbohydrate counting’ to help determine optimal insulin dosages and related meal-planning strategies. This approach also reduces the risk of hypoglycaemia, especially in those with erratic schedules or more labile diabetes due to greater insulin deficiency. </a:t>
            </a:r>
          </a:p>
        </p:txBody>
      </p:sp>
    </p:spTree>
    <p:extLst>
      <p:ext uri="{BB962C8B-B14F-4D97-AF65-F5344CB8AC3E}">
        <p14:creationId xmlns:p14="http://schemas.microsoft.com/office/powerpoint/2010/main" val="169521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132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anose="020B0603020102020204" pitchFamily="34" charset="0"/>
                <a:cs typeface="Arial" panose="020B0604020202020204" pitchFamily="34" charset="0"/>
              </a:defRPr>
            </a:lvl1pPr>
            <a:lvl2pPr marL="742950" indent="-285750" eaLnBrk="0" hangingPunct="0">
              <a:defRPr>
                <a:solidFill>
                  <a:schemeClr val="tx1"/>
                </a:solidFill>
                <a:latin typeface="Franklin Gothic Medium" panose="020B0603020102020204" pitchFamily="34" charset="0"/>
                <a:cs typeface="Arial" panose="020B0604020202020204" pitchFamily="34" charset="0"/>
              </a:defRPr>
            </a:lvl2pPr>
            <a:lvl3pPr marL="1143000" indent="-228600" eaLnBrk="0" hangingPunct="0">
              <a:defRPr>
                <a:solidFill>
                  <a:schemeClr val="tx1"/>
                </a:solidFill>
                <a:latin typeface="Franklin Gothic Medium" panose="020B0603020102020204" pitchFamily="34" charset="0"/>
                <a:cs typeface="Arial" panose="020B0604020202020204" pitchFamily="34" charset="0"/>
              </a:defRPr>
            </a:lvl3pPr>
            <a:lvl4pPr marL="1600200" indent="-228600" eaLnBrk="0" hangingPunct="0">
              <a:defRPr>
                <a:solidFill>
                  <a:schemeClr val="tx1"/>
                </a:solidFill>
                <a:latin typeface="Franklin Gothic Medium" panose="020B0603020102020204" pitchFamily="34" charset="0"/>
                <a:cs typeface="Arial" panose="020B0604020202020204" pitchFamily="34" charset="0"/>
              </a:defRPr>
            </a:lvl4pPr>
            <a:lvl5pPr marL="2057400" indent="-228600" eaLnBrk="0" hangingPunct="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pPr eaLnBrk="1" hangingPunct="1"/>
            <a:fld id="{2DC416E3-CCF3-4E78-8332-F060813B7B9E}" type="slidenum">
              <a:rPr lang="en-AU" altLang="en-US">
                <a:latin typeface="Calibri" panose="020F0502020204030204" pitchFamily="34" charset="0"/>
              </a:rPr>
              <a:pPr eaLnBrk="1" hangingPunct="1"/>
              <a:t>40</a:t>
            </a:fld>
            <a:endParaRPr lang="en-AU" altLang="en-US">
              <a:latin typeface="Calibri" panose="020F0502020204030204" pitchFamily="34" charset="0"/>
            </a:endParaRPr>
          </a:p>
        </p:txBody>
      </p:sp>
    </p:spTree>
    <p:extLst>
      <p:ext uri="{BB962C8B-B14F-4D97-AF65-F5344CB8AC3E}">
        <p14:creationId xmlns:p14="http://schemas.microsoft.com/office/powerpoint/2010/main" val="2353603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133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anose="020B0603020102020204" pitchFamily="34" charset="0"/>
                <a:cs typeface="Arial" panose="020B0604020202020204" pitchFamily="34" charset="0"/>
              </a:defRPr>
            </a:lvl1pPr>
            <a:lvl2pPr marL="742950" indent="-285750" eaLnBrk="0" hangingPunct="0">
              <a:defRPr>
                <a:solidFill>
                  <a:schemeClr val="tx1"/>
                </a:solidFill>
                <a:latin typeface="Franklin Gothic Medium" panose="020B0603020102020204" pitchFamily="34" charset="0"/>
                <a:cs typeface="Arial" panose="020B0604020202020204" pitchFamily="34" charset="0"/>
              </a:defRPr>
            </a:lvl2pPr>
            <a:lvl3pPr marL="1143000" indent="-228600" eaLnBrk="0" hangingPunct="0">
              <a:defRPr>
                <a:solidFill>
                  <a:schemeClr val="tx1"/>
                </a:solidFill>
                <a:latin typeface="Franklin Gothic Medium" panose="020B0603020102020204" pitchFamily="34" charset="0"/>
                <a:cs typeface="Arial" panose="020B0604020202020204" pitchFamily="34" charset="0"/>
              </a:defRPr>
            </a:lvl3pPr>
            <a:lvl4pPr marL="1600200" indent="-228600" eaLnBrk="0" hangingPunct="0">
              <a:defRPr>
                <a:solidFill>
                  <a:schemeClr val="tx1"/>
                </a:solidFill>
                <a:latin typeface="Franklin Gothic Medium" panose="020B0603020102020204" pitchFamily="34" charset="0"/>
                <a:cs typeface="Arial" panose="020B0604020202020204" pitchFamily="34" charset="0"/>
              </a:defRPr>
            </a:lvl4pPr>
            <a:lvl5pPr marL="2057400" indent="-228600" eaLnBrk="0" hangingPunct="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pPr eaLnBrk="1" hangingPunct="1"/>
            <a:fld id="{543DADF2-CD74-49DE-89E2-6AB850BA8C03}" type="slidenum">
              <a:rPr lang="en-AU" altLang="en-US">
                <a:latin typeface="Calibri" panose="020F0502020204030204" pitchFamily="34" charset="0"/>
              </a:rPr>
              <a:pPr eaLnBrk="1" hangingPunct="1"/>
              <a:t>41</a:t>
            </a:fld>
            <a:endParaRPr lang="en-AU" altLang="en-US">
              <a:latin typeface="Calibri" panose="020F0502020204030204" pitchFamily="34" charset="0"/>
            </a:endParaRPr>
          </a:p>
        </p:txBody>
      </p:sp>
    </p:spTree>
    <p:extLst>
      <p:ext uri="{BB962C8B-B14F-4D97-AF65-F5344CB8AC3E}">
        <p14:creationId xmlns:p14="http://schemas.microsoft.com/office/powerpoint/2010/main" val="2232951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0E4572C-69B1-48D6-9FDF-BED1CA0D6935}" type="slidenum">
              <a:rPr lang="en-US" smtClean="0">
                <a:latin typeface="Arial" pitchFamily="34" charset="0"/>
                <a:ea typeface="ＭＳ Ｐゴシック"/>
                <a:cs typeface="ＭＳ Ｐゴシック"/>
              </a:rPr>
              <a:pPr/>
              <a:t>43</a:t>
            </a:fld>
            <a:endParaRPr lang="en-US" smtClean="0">
              <a:latin typeface="Arial" pitchFamily="34" charset="0"/>
              <a:ea typeface="ＭＳ Ｐゴシック"/>
              <a:cs typeface="ＭＳ Ｐゴシック"/>
            </a:endParaRPr>
          </a:p>
        </p:txBody>
      </p:sp>
      <p:sp>
        <p:nvSpPr>
          <p:cNvPr id="63491" name="Rectangle 2"/>
          <p:cNvSpPr>
            <a:spLocks noGrp="1" noRot="1" noChangeAspect="1" noChangeArrowheads="1" noTextEdit="1"/>
          </p:cNvSpPr>
          <p:nvPr>
            <p:ph type="sldImg"/>
          </p:nvPr>
        </p:nvSpPr>
        <p:spPr bwMode="auto">
          <a:xfrm>
            <a:off x="493713" y="239713"/>
            <a:ext cx="5870575" cy="3303587"/>
          </a:xfrm>
          <a:solidFill>
            <a:srgbClr val="FFFFFF"/>
          </a:solidFill>
          <a:ln>
            <a:solidFill>
              <a:srgbClr val="000000"/>
            </a:solidFill>
            <a:miter lim="800000"/>
            <a:headEnd/>
            <a:tailEnd/>
          </a:ln>
        </p:spPr>
      </p:sp>
      <p:sp>
        <p:nvSpPr>
          <p:cNvPr id="63492" name="Rectangle 3"/>
          <p:cNvSpPr>
            <a:spLocks noGrp="1" noChangeArrowheads="1"/>
          </p:cNvSpPr>
          <p:nvPr>
            <p:ph type="body" idx="1"/>
          </p:nvPr>
        </p:nvSpPr>
        <p:spPr bwMode="auto">
          <a:xfrm>
            <a:off x="112713" y="3713164"/>
            <a:ext cx="6630987" cy="5210175"/>
          </a:xfrm>
          <a:solidFill>
            <a:srgbClr val="FFFFFF"/>
          </a:solidFill>
          <a:ln>
            <a:solidFill>
              <a:srgbClr val="000000"/>
            </a:solidFill>
            <a:miter lim="800000"/>
            <a:headEnd/>
            <a:tailEnd/>
          </a:ln>
        </p:spPr>
        <p:txBody>
          <a:bodyPr wrap="square" lIns="90624" tIns="45311" rIns="90624" bIns="45311"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975138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a:ln/>
        </p:spPr>
      </p:sp>
      <p:sp>
        <p:nvSpPr>
          <p:cNvPr id="460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When plasma glucose concentrations exceed 10-11 mmol/L (180-200 mg/dL), glucose starts to escape in the urine.</a:t>
            </a:r>
          </a:p>
        </p:txBody>
      </p:sp>
    </p:spTree>
    <p:extLst>
      <p:ext uri="{BB962C8B-B14F-4D97-AF65-F5344CB8AC3E}">
        <p14:creationId xmlns:p14="http://schemas.microsoft.com/office/powerpoint/2010/main" val="707017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a:ln/>
        </p:spPr>
      </p:sp>
      <p:sp>
        <p:nvSpPr>
          <p:cNvPr id="471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836531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4C0B2A28-4996-47B4-AC2C-288A394EC056}" type="slidenum">
              <a:rPr lang="en-GB" smtClean="0">
                <a:solidFill>
                  <a:prstClr val="black"/>
                </a:solidFill>
              </a:rPr>
              <a:pPr/>
              <a:t>48</a:t>
            </a:fld>
            <a:endParaRPr lang="en-GB" dirty="0">
              <a:solidFill>
                <a:prstClr val="black"/>
              </a:solidFill>
            </a:endParaRPr>
          </a:p>
        </p:txBody>
      </p:sp>
    </p:spTree>
    <p:extLst>
      <p:ext uri="{BB962C8B-B14F-4D97-AF65-F5344CB8AC3E}">
        <p14:creationId xmlns:p14="http://schemas.microsoft.com/office/powerpoint/2010/main" val="446783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0B2A28-4996-47B4-AC2C-288A394EC056}" type="slidenum">
              <a:rPr lang="en-GB" smtClean="0"/>
              <a:pPr/>
              <a:t>49</a:t>
            </a:fld>
            <a:endParaRPr lang="en-GB" dirty="0"/>
          </a:p>
        </p:txBody>
      </p:sp>
    </p:spTree>
    <p:extLst>
      <p:ext uri="{BB962C8B-B14F-4D97-AF65-F5344CB8AC3E}">
        <p14:creationId xmlns:p14="http://schemas.microsoft.com/office/powerpoint/2010/main" val="1669391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55CF5D-EFED-4911-972C-905BD70294F8}" type="slidenum">
              <a:rPr lang="en-GB" smtClean="0">
                <a:solidFill>
                  <a:prstClr val="black"/>
                </a:solidFill>
              </a:rPr>
              <a:pPr/>
              <a:t>50</a:t>
            </a:fld>
            <a:endParaRPr lang="en-GB" dirty="0">
              <a:solidFill>
                <a:prstClr val="black"/>
              </a:solidFill>
            </a:endParaRPr>
          </a:p>
        </p:txBody>
      </p:sp>
    </p:spTree>
    <p:extLst>
      <p:ext uri="{BB962C8B-B14F-4D97-AF65-F5344CB8AC3E}">
        <p14:creationId xmlns:p14="http://schemas.microsoft.com/office/powerpoint/2010/main" val="477333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55CF5D-EFED-4911-972C-905BD70294F8}" type="slidenum">
              <a:rPr lang="en-GB" smtClean="0">
                <a:solidFill>
                  <a:prstClr val="black"/>
                </a:solidFill>
              </a:rPr>
              <a:pPr/>
              <a:t>51</a:t>
            </a:fld>
            <a:endParaRPr lang="en-GB" dirty="0">
              <a:solidFill>
                <a:prstClr val="black"/>
              </a:solidFill>
            </a:endParaRPr>
          </a:p>
        </p:txBody>
      </p:sp>
    </p:spTree>
    <p:extLst>
      <p:ext uri="{BB962C8B-B14F-4D97-AF65-F5344CB8AC3E}">
        <p14:creationId xmlns:p14="http://schemas.microsoft.com/office/powerpoint/2010/main" val="477333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6620E72-4062-4368-B382-E1E08212D574}" type="slidenum">
              <a:rPr lang="en-US" altLang="en-US" sz="1200">
                <a:latin typeface="Calibri" panose="020F0502020204030204" pitchFamily="34" charset="0"/>
              </a:rPr>
              <a:pPr algn="r" eaLnBrk="1" hangingPunct="1"/>
              <a:t>10</a:t>
            </a:fld>
            <a:endParaRPr lang="en-US" altLang="en-US" sz="1200">
              <a:latin typeface="Calibri" panose="020F0502020204030204"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981136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0B2A28-4996-47B4-AC2C-288A394EC056}" type="slidenum">
              <a:rPr lang="en-GB" smtClean="0"/>
              <a:pPr/>
              <a:t>52</a:t>
            </a:fld>
            <a:endParaRPr lang="en-GB" dirty="0"/>
          </a:p>
        </p:txBody>
      </p:sp>
    </p:spTree>
    <p:extLst>
      <p:ext uri="{BB962C8B-B14F-4D97-AF65-F5344CB8AC3E}">
        <p14:creationId xmlns:p14="http://schemas.microsoft.com/office/powerpoint/2010/main" val="351998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0B2A28-4996-47B4-AC2C-288A394EC056}" type="slidenum">
              <a:rPr lang="en-GB" smtClean="0"/>
              <a:pPr/>
              <a:t>53</a:t>
            </a:fld>
            <a:endParaRPr lang="en-GB" dirty="0"/>
          </a:p>
        </p:txBody>
      </p:sp>
    </p:spTree>
    <p:extLst>
      <p:ext uri="{BB962C8B-B14F-4D97-AF65-F5344CB8AC3E}">
        <p14:creationId xmlns:p14="http://schemas.microsoft.com/office/powerpoint/2010/main" val="3301515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0B2A28-4996-47B4-AC2C-288A394EC056}" type="slidenum">
              <a:rPr lang="en-GB" smtClean="0"/>
              <a:pPr/>
              <a:t>54</a:t>
            </a:fld>
            <a:endParaRPr lang="en-GB" dirty="0"/>
          </a:p>
        </p:txBody>
      </p:sp>
    </p:spTree>
    <p:extLst>
      <p:ext uri="{BB962C8B-B14F-4D97-AF65-F5344CB8AC3E}">
        <p14:creationId xmlns:p14="http://schemas.microsoft.com/office/powerpoint/2010/main" val="807868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0B2A28-4996-47B4-AC2C-288A394EC056}" type="slidenum">
              <a:rPr lang="en-GB" smtClean="0"/>
              <a:pPr/>
              <a:t>55</a:t>
            </a:fld>
            <a:endParaRPr lang="en-GB" dirty="0"/>
          </a:p>
        </p:txBody>
      </p:sp>
    </p:spTree>
    <p:extLst>
      <p:ext uri="{BB962C8B-B14F-4D97-AF65-F5344CB8AC3E}">
        <p14:creationId xmlns:p14="http://schemas.microsoft.com/office/powerpoint/2010/main" val="248975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0B2A28-4996-47B4-AC2C-288A394EC056}" type="slidenum">
              <a:rPr lang="en-GB" smtClean="0"/>
              <a:pPr/>
              <a:t>56</a:t>
            </a:fld>
            <a:endParaRPr lang="en-GB" dirty="0"/>
          </a:p>
        </p:txBody>
      </p:sp>
    </p:spTree>
    <p:extLst>
      <p:ext uri="{BB962C8B-B14F-4D97-AF65-F5344CB8AC3E}">
        <p14:creationId xmlns:p14="http://schemas.microsoft.com/office/powerpoint/2010/main" val="4262592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0B2A28-4996-47B4-AC2C-288A394EC056}" type="slidenum">
              <a:rPr lang="en-GB" smtClean="0"/>
              <a:pPr/>
              <a:t>57</a:t>
            </a:fld>
            <a:endParaRPr lang="en-GB" dirty="0"/>
          </a:p>
        </p:txBody>
      </p:sp>
    </p:spTree>
    <p:extLst>
      <p:ext uri="{BB962C8B-B14F-4D97-AF65-F5344CB8AC3E}">
        <p14:creationId xmlns:p14="http://schemas.microsoft.com/office/powerpoint/2010/main" val="2531502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tlr-1245_0025final—01-1501. Table 15.1.4.1: 1 Demographic data − treated set.</a:t>
            </a:r>
            <a:endParaRPr lang="en-US" dirty="0"/>
          </a:p>
        </p:txBody>
      </p:sp>
      <p:sp>
        <p:nvSpPr>
          <p:cNvPr id="4" name="Slide Number Placeholder 3"/>
          <p:cNvSpPr>
            <a:spLocks noGrp="1"/>
          </p:cNvSpPr>
          <p:nvPr>
            <p:ph type="sldNum" sz="quarter" idx="10"/>
          </p:nvPr>
        </p:nvSpPr>
        <p:spPr/>
        <p:txBody>
          <a:bodyPr/>
          <a:lstStyle/>
          <a:p>
            <a:fld id="{7E7D6502-C9D2-401C-BD59-BE1670F28621}"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808277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Table 15.1.4.1: 1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Table 15.2.4.3.8: 5 but updated by MM (awaiting final PDF).</a:t>
            </a:r>
            <a:endParaRPr lang="en-US" dirty="0"/>
          </a:p>
        </p:txBody>
      </p:sp>
      <p:sp>
        <p:nvSpPr>
          <p:cNvPr id="4" name="Slide Number Placeholder 3"/>
          <p:cNvSpPr>
            <a:spLocks noGrp="1"/>
          </p:cNvSpPr>
          <p:nvPr>
            <p:ph type="sldNum" sz="quarter" idx="10"/>
          </p:nvPr>
        </p:nvSpPr>
        <p:spPr/>
        <p:txBody>
          <a:bodyPr/>
          <a:lstStyle/>
          <a:p>
            <a:fld id="{7E7D6502-C9D2-401C-BD59-BE1670F28621}"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808277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1245_0025final--01-1502--study-report-body</a:t>
            </a:r>
            <a:r>
              <a:rPr lang="en-GB"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Table 15.2.4.3.1.3: 1 HbA1c (%) change from baseline MMRM results over time − FAS (OC−AD)</a:t>
            </a:r>
            <a:endParaRPr lang="en-US" dirty="0"/>
          </a:p>
        </p:txBody>
      </p:sp>
      <p:sp>
        <p:nvSpPr>
          <p:cNvPr id="4" name="Slide Number Placeholder 3"/>
          <p:cNvSpPr>
            <a:spLocks noGrp="1"/>
          </p:cNvSpPr>
          <p:nvPr>
            <p:ph type="sldNum" sz="quarter" idx="10"/>
          </p:nvPr>
        </p:nvSpPr>
        <p:spPr/>
        <p:txBody>
          <a:bodyPr/>
          <a:lstStyle/>
          <a:p>
            <a:fld id="{F2132771-112F-4852-8F69-781120FDF4B8}"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611963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1245_0025final--01-1502--study-report-body</a:t>
            </a:r>
            <a:r>
              <a:rPr lang="en-GB"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Table 15.2.4.3.3.3: 1 Weight (kg) change from baseline MMRM results over time − treated set (OC−AD)</a:t>
            </a:r>
            <a:endParaRPr lang="en-US" dirty="0"/>
          </a:p>
        </p:txBody>
      </p:sp>
      <p:sp>
        <p:nvSpPr>
          <p:cNvPr id="4" name="Slide Number Placeholder 3"/>
          <p:cNvSpPr>
            <a:spLocks noGrp="1"/>
          </p:cNvSpPr>
          <p:nvPr>
            <p:ph type="sldNum" sz="quarter" idx="10"/>
          </p:nvPr>
        </p:nvSpPr>
        <p:spPr/>
        <p:txBody>
          <a:bodyPr/>
          <a:lstStyle/>
          <a:p>
            <a:fld id="{F2132771-112F-4852-8F69-781120FDF4B8}"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161196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5AD28D4-4A37-4F79-9BFD-CC130A48AE98}" type="slidenum">
              <a:rPr lang="en-US" altLang="en-US" sz="1200">
                <a:latin typeface="Calibri" panose="020F0502020204030204" pitchFamily="34" charset="0"/>
              </a:rPr>
              <a:pPr algn="r" eaLnBrk="1" hangingPunct="1"/>
              <a:t>11</a:t>
            </a:fld>
            <a:endParaRPr lang="en-US" altLang="en-US" sz="1200">
              <a:latin typeface="Calibri" panose="020F050202020403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001084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1245_0025final--01-1502--study-report-body. </a:t>
            </a:r>
            <a:r>
              <a:rPr lang="en-US" sz="1200" b="0" i="0" u="none" strike="noStrike" kern="1200" baseline="0" dirty="0" smtClean="0">
                <a:solidFill>
                  <a:schemeClr val="tx1"/>
                </a:solidFill>
                <a:latin typeface="+mn-lt"/>
                <a:ea typeface="+mn-ea"/>
                <a:cs typeface="+mn-cs"/>
              </a:rPr>
              <a:t>Table 15.2.4.3.4.3: 1 Waist circumference (cm) change from baseline MMRM results over time − treated set (OC−AD)</a:t>
            </a:r>
            <a:endParaRPr lang="en-US" dirty="0" smtClean="0"/>
          </a:p>
          <a:p>
            <a:endParaRPr lang="en-US" dirty="0"/>
          </a:p>
        </p:txBody>
      </p:sp>
      <p:sp>
        <p:nvSpPr>
          <p:cNvPr id="4" name="Slide Number Placeholder 3"/>
          <p:cNvSpPr>
            <a:spLocks noGrp="1"/>
          </p:cNvSpPr>
          <p:nvPr>
            <p:ph type="sldNum" sz="quarter" idx="10"/>
          </p:nvPr>
        </p:nvSpPr>
        <p:spPr/>
        <p:txBody>
          <a:bodyPr/>
          <a:lstStyle/>
          <a:p>
            <a:fld id="{F2132771-112F-4852-8F69-781120FDF4B8}"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1611963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1245_0025final--01-1502--study-report-body</a:t>
            </a:r>
            <a:r>
              <a:rPr lang="en-GB"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Table 15.2.4.3.5.3: 1 SBP (mmHg) change from baseline MMRM results over time − treated set (OC−AD)</a:t>
            </a:r>
            <a:endParaRPr lang="en-US" dirty="0"/>
          </a:p>
        </p:txBody>
      </p:sp>
      <p:sp>
        <p:nvSpPr>
          <p:cNvPr id="4" name="Slide Number Placeholder 3"/>
          <p:cNvSpPr>
            <a:spLocks noGrp="1"/>
          </p:cNvSpPr>
          <p:nvPr>
            <p:ph type="sldNum" sz="quarter" idx="10"/>
          </p:nvPr>
        </p:nvSpPr>
        <p:spPr/>
        <p:txBody>
          <a:bodyPr/>
          <a:lstStyle/>
          <a:p>
            <a:fld id="{F2132771-112F-4852-8F69-781120FDF4B8}"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611963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1245_0025final--01-1502--study-report-body</a:t>
            </a:r>
            <a:r>
              <a:rPr lang="en-GB"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Table 15.2.4.3.6.3: 1 DBP (mmHg) change from baseline MMRM results over time − treated set (OC−AD)</a:t>
            </a:r>
            <a:endParaRPr lang="en-US" dirty="0"/>
          </a:p>
        </p:txBody>
      </p:sp>
      <p:sp>
        <p:nvSpPr>
          <p:cNvPr id="4" name="Slide Number Placeholder 3"/>
          <p:cNvSpPr>
            <a:spLocks noGrp="1"/>
          </p:cNvSpPr>
          <p:nvPr>
            <p:ph type="sldNum" sz="quarter" idx="10"/>
          </p:nvPr>
        </p:nvSpPr>
        <p:spPr/>
        <p:txBody>
          <a:bodyPr/>
          <a:lstStyle/>
          <a:p>
            <a:fld id="{F2132771-112F-4852-8F69-781120FDF4B8}"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611963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1245_0025final--01-1503--study-report-body (1)</a:t>
            </a:r>
            <a:r>
              <a:rPr lang="en-GB"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Table 15.3.2.4.3.3: 1 LDL cholesterol (mg/dL) change from baseline MMRM results over time − treated set (OC−AD)</a:t>
            </a:r>
            <a:endParaRPr lang="en-US" dirty="0"/>
          </a:p>
        </p:txBody>
      </p:sp>
      <p:sp>
        <p:nvSpPr>
          <p:cNvPr id="4" name="Slide Number Placeholder 3"/>
          <p:cNvSpPr>
            <a:spLocks noGrp="1"/>
          </p:cNvSpPr>
          <p:nvPr>
            <p:ph type="sldNum" sz="quarter" idx="10"/>
          </p:nvPr>
        </p:nvSpPr>
        <p:spPr/>
        <p:txBody>
          <a:bodyPr/>
          <a:lstStyle/>
          <a:p>
            <a:fld id="{F2132771-112F-4852-8F69-781120FDF4B8}"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1611963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1245_0025final--01-1503--study-report-body (1)</a:t>
            </a:r>
            <a:r>
              <a:rPr lang="en-GB"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Table 15.3.2.4.2.3: 1 HDL cholesterol (mg/dL) change from baseline MMRM results over time − treated set (OC−AD)</a:t>
            </a:r>
            <a:endParaRPr lang="en-US" dirty="0"/>
          </a:p>
        </p:txBody>
      </p:sp>
      <p:sp>
        <p:nvSpPr>
          <p:cNvPr id="4" name="Slide Number Placeholder 3"/>
          <p:cNvSpPr>
            <a:spLocks noGrp="1"/>
          </p:cNvSpPr>
          <p:nvPr>
            <p:ph type="sldNum" sz="quarter" idx="10"/>
          </p:nvPr>
        </p:nvSpPr>
        <p:spPr/>
        <p:txBody>
          <a:bodyPr/>
          <a:lstStyle/>
          <a:p>
            <a:fld id="{F2132771-112F-4852-8F69-781120FDF4B8}"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1611963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55CF5D-EFED-4911-972C-905BD70294F8}" type="slidenum">
              <a:rPr lang="en-GB" smtClean="0">
                <a:solidFill>
                  <a:prstClr val="black"/>
                </a:solidFill>
              </a:rPr>
              <a:pPr/>
              <a:t>67</a:t>
            </a:fld>
            <a:endParaRPr lang="en-GB" dirty="0">
              <a:solidFill>
                <a:prstClr val="black"/>
              </a:solidFill>
            </a:endParaRPr>
          </a:p>
        </p:txBody>
      </p:sp>
    </p:spTree>
    <p:extLst>
      <p:ext uri="{BB962C8B-B14F-4D97-AF65-F5344CB8AC3E}">
        <p14:creationId xmlns:p14="http://schemas.microsoft.com/office/powerpoint/2010/main" val="3305998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55CF5D-EFED-4911-972C-905BD70294F8}" type="slidenum">
              <a:rPr lang="en-GB" smtClean="0">
                <a:solidFill>
                  <a:prstClr val="black"/>
                </a:solidFill>
              </a:rPr>
              <a:pPr/>
              <a:t>68</a:t>
            </a:fld>
            <a:endParaRPr lang="en-GB" dirty="0">
              <a:solidFill>
                <a:prstClr val="black"/>
              </a:solidFill>
            </a:endParaRPr>
          </a:p>
        </p:txBody>
      </p:sp>
    </p:spTree>
    <p:extLst>
      <p:ext uri="{BB962C8B-B14F-4D97-AF65-F5344CB8AC3E}">
        <p14:creationId xmlns:p14="http://schemas.microsoft.com/office/powerpoint/2010/main" val="3305998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ITT: Table 15.2.1.1: 2</a:t>
            </a:r>
          </a:p>
          <a:p>
            <a:r>
              <a:rPr lang="en-US" sz="1200" b="0" i="0" u="none" strike="noStrike" kern="1200" baseline="0" dirty="0" smtClean="0">
                <a:solidFill>
                  <a:schemeClr val="tx1"/>
                </a:solidFill>
                <a:latin typeface="+mn-lt"/>
                <a:ea typeface="+mn-ea"/>
                <a:cs typeface="+mn-cs"/>
              </a:rPr>
              <a:t>OS: Table 15.2.1.2: 1</a:t>
            </a:r>
          </a:p>
          <a:p>
            <a:r>
              <a:rPr lang="en-GB" sz="1200" b="0" i="0" u="none" strike="noStrike" kern="1200" baseline="0" dirty="0" smtClean="0">
                <a:solidFill>
                  <a:schemeClr val="tx1"/>
                </a:solidFill>
                <a:latin typeface="+mn-lt"/>
                <a:ea typeface="+mn-ea"/>
                <a:cs typeface="+mn-cs"/>
              </a:rPr>
              <a:t>PPS: Table 15.2.1.2: 3</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A55CF5D-EFED-4911-972C-905BD70294F8}" type="slidenum">
              <a:rPr lang="en-GB" smtClean="0">
                <a:solidFill>
                  <a:prstClr val="black"/>
                </a:solidFill>
              </a:rPr>
              <a:pPr/>
              <a:t>69</a:t>
            </a:fld>
            <a:endParaRPr lang="en-GB" dirty="0">
              <a:solidFill>
                <a:prstClr val="black"/>
              </a:solidFill>
            </a:endParaRPr>
          </a:p>
        </p:txBody>
      </p:sp>
    </p:spTree>
    <p:extLst>
      <p:ext uri="{BB962C8B-B14F-4D97-AF65-F5344CB8AC3E}">
        <p14:creationId xmlns:p14="http://schemas.microsoft.com/office/powerpoint/2010/main" val="477333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55CF5D-EFED-4911-972C-905BD70294F8}" type="slidenum">
              <a:rPr lang="en-GB" smtClean="0">
                <a:solidFill>
                  <a:prstClr val="black"/>
                </a:solidFill>
              </a:rPr>
              <a:pPr/>
              <a:t>70</a:t>
            </a:fld>
            <a:endParaRPr lang="en-GB" dirty="0">
              <a:solidFill>
                <a:prstClr val="black"/>
              </a:solidFill>
            </a:endParaRPr>
          </a:p>
        </p:txBody>
      </p:sp>
    </p:spTree>
    <p:extLst>
      <p:ext uri="{BB962C8B-B14F-4D97-AF65-F5344CB8AC3E}">
        <p14:creationId xmlns:p14="http://schemas.microsoft.com/office/powerpoint/2010/main" val="3305998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55CF5D-EFED-4911-972C-905BD70294F8}" type="slidenum">
              <a:rPr lang="en-GB" smtClean="0">
                <a:solidFill>
                  <a:prstClr val="black"/>
                </a:solidFill>
              </a:rPr>
              <a:pPr/>
              <a:t>71</a:t>
            </a:fld>
            <a:endParaRPr lang="en-GB" dirty="0">
              <a:solidFill>
                <a:prstClr val="black"/>
              </a:solidFill>
            </a:endParaRPr>
          </a:p>
        </p:txBody>
      </p:sp>
    </p:spTree>
    <p:extLst>
      <p:ext uri="{BB962C8B-B14F-4D97-AF65-F5344CB8AC3E}">
        <p14:creationId xmlns:p14="http://schemas.microsoft.com/office/powerpoint/2010/main" val="330599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DE602C8-5242-4DC3-8DF4-06B96379F350}" type="slidenum">
              <a:rPr lang="en-AU"/>
              <a:pPr/>
              <a:t>24</a:t>
            </a:fld>
            <a:endParaRPr lang="en-AU"/>
          </a:p>
        </p:txBody>
      </p:sp>
      <p:sp>
        <p:nvSpPr>
          <p:cNvPr id="88066" name="Rectangle 2"/>
          <p:cNvSpPr>
            <a:spLocks noGrp="1" noRot="1" noChangeAspect="1" noChangeArrowheads="1" noTextEdit="1"/>
          </p:cNvSpPr>
          <p:nvPr>
            <p:ph type="sldImg"/>
          </p:nvPr>
        </p:nvSpPr>
        <p:spPr>
          <a:xfrm>
            <a:off x="-257175" y="288925"/>
            <a:ext cx="4643438" cy="2613025"/>
          </a:xfrm>
          <a:ln/>
          <a:extLst>
            <a:ext uri="{909E8E84-426E-40DD-AFC4-6F175D3DCCD1}">
              <a14:hiddenFill xmlns:a14="http://schemas.microsoft.com/office/drawing/2010/main">
                <a:noFill/>
              </a14:hiddenFill>
            </a:ext>
          </a:extLst>
        </p:spPr>
      </p:sp>
      <p:sp>
        <p:nvSpPr>
          <p:cNvPr id="88067" name="Rectangle 3"/>
          <p:cNvSpPr>
            <a:spLocks noGrp="1" noChangeArrowheads="1"/>
          </p:cNvSpPr>
          <p:nvPr>
            <p:ph type="body" idx="1"/>
          </p:nvPr>
        </p:nvSpPr>
        <p:spPr>
          <a:xfrm>
            <a:off x="338138" y="3048000"/>
            <a:ext cx="6091237" cy="5645150"/>
          </a:xfrm>
        </p:spPr>
        <p:txBody>
          <a:bodyPr lIns="88176" tIns="44090" rIns="88176" bIns="44090"/>
          <a:lstStyle/>
          <a:p>
            <a:pPr marL="180975" indent="-180975"/>
            <a:endParaRPr lang="en-US"/>
          </a:p>
        </p:txBody>
      </p:sp>
      <p:sp>
        <p:nvSpPr>
          <p:cNvPr id="88068"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76" tIns="44090" rIns="88176" bIns="44090" anchor="b"/>
          <a:lstStyle>
            <a:lvl1pPr defTabSz="879475">
              <a:defRPr>
                <a:solidFill>
                  <a:schemeClr val="tx1"/>
                </a:solidFill>
                <a:latin typeface="Arial" pitchFamily="34" charset="0"/>
              </a:defRPr>
            </a:lvl1pPr>
            <a:lvl2pPr marL="37931725" indent="-37474525" defTabSz="87947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r"/>
            <a:fld id="{770606B3-B4DD-4D71-8845-92953F6D1B0C}" type="slidenum">
              <a:rPr lang="en-US" sz="1200">
                <a:ea typeface="ヒラギノ角ゴ Pro W3" pitchFamily="-112" charset="-128"/>
                <a:cs typeface="Arial" pitchFamily="34" charset="0"/>
              </a:rPr>
              <a:pPr algn="r"/>
              <a:t>24</a:t>
            </a:fld>
            <a:endParaRPr lang="en-US" sz="1200">
              <a:ea typeface="ヒラギノ角ゴ Pro W3" pitchFamily="-112" charset="-128"/>
              <a:cs typeface="Arial" pitchFamily="34" charset="0"/>
            </a:endParaRPr>
          </a:p>
        </p:txBody>
      </p:sp>
    </p:spTree>
    <p:extLst>
      <p:ext uri="{BB962C8B-B14F-4D97-AF65-F5344CB8AC3E}">
        <p14:creationId xmlns:p14="http://schemas.microsoft.com/office/powerpoint/2010/main" val="26577515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Table 15.2.1.1: 2</a:t>
            </a:r>
          </a:p>
          <a:p>
            <a:r>
              <a:rPr lang="en-US" sz="1200" dirty="0" smtClean="0">
                <a:solidFill>
                  <a:schemeClr val="tx2"/>
                </a:solidFill>
              </a:rPr>
              <a:t>On-treatment per protocol analysis (</a:t>
            </a:r>
            <a:r>
              <a:rPr lang="en-US" sz="1200" b="0" i="0" u="none" strike="noStrike" kern="1200" baseline="0" dirty="0" smtClean="0">
                <a:solidFill>
                  <a:schemeClr val="tx1"/>
                </a:solidFill>
                <a:latin typeface="+mn-lt"/>
                <a:ea typeface="+mn-ea"/>
                <a:cs typeface="+mn-cs"/>
              </a:rPr>
              <a:t>OS): </a:t>
            </a:r>
            <a:r>
              <a:rPr lang="en-GB" sz="1200" b="0" i="0" u="none" strike="noStrike" kern="1200" baseline="0" dirty="0" smtClean="0">
                <a:solidFill>
                  <a:schemeClr val="tx1"/>
                </a:solidFill>
                <a:latin typeface="+mn-lt"/>
                <a:ea typeface="+mn-ea"/>
                <a:cs typeface="+mn-cs"/>
              </a:rPr>
              <a:t>Table 15.2.4.1.3: 3</a:t>
            </a:r>
          </a:p>
          <a:p>
            <a:r>
              <a:rPr lang="en-GB" sz="1200" b="0" i="0" u="none" strike="noStrike" kern="1200" baseline="0" dirty="0" smtClean="0">
                <a:solidFill>
                  <a:schemeClr val="tx1"/>
                </a:solidFill>
                <a:latin typeface="+mn-lt"/>
                <a:ea typeface="+mn-ea"/>
                <a:cs typeface="+mn-cs"/>
              </a:rPr>
              <a:t>On-treatment set (up to treat. </a:t>
            </a:r>
            <a:r>
              <a:rPr lang="en-US" sz="1200" b="0" i="0" u="none" strike="noStrike" kern="1200" baseline="0" dirty="0" smtClean="0">
                <a:solidFill>
                  <a:schemeClr val="tx1"/>
                </a:solidFill>
                <a:latin typeface="+mn-lt"/>
                <a:ea typeface="+mn-ea"/>
                <a:cs typeface="+mn-cs"/>
              </a:rPr>
              <a:t>stop + 30 days/</a:t>
            </a:r>
            <a:r>
              <a:rPr lang="en-US" sz="1200" b="0" i="0" u="none" strike="noStrike" kern="1200" baseline="0" dirty="0" err="1" smtClean="0">
                <a:solidFill>
                  <a:schemeClr val="tx1"/>
                </a:solidFill>
                <a:latin typeface="+mn-lt"/>
                <a:ea typeface="+mn-ea"/>
                <a:cs typeface="+mn-cs"/>
              </a:rPr>
              <a:t>indiv</a:t>
            </a:r>
            <a:r>
              <a:rPr lang="en-US" sz="1200" b="0" i="0" u="none" strike="noStrike" kern="1200" baseline="0" dirty="0" smtClean="0">
                <a:solidFill>
                  <a:schemeClr val="tx1"/>
                </a:solidFill>
                <a:latin typeface="+mn-lt"/>
                <a:ea typeface="+mn-ea"/>
                <a:cs typeface="+mn-cs"/>
              </a:rPr>
              <a:t>. trial </a:t>
            </a:r>
            <a:r>
              <a:rPr lang="en-US" sz="1200" b="0" i="0" u="none" strike="noStrike" kern="1200" baseline="0" dirty="0" err="1" smtClean="0">
                <a:solidFill>
                  <a:schemeClr val="tx1"/>
                </a:solidFill>
                <a:latin typeface="+mn-lt"/>
                <a:ea typeface="+mn-ea"/>
                <a:cs typeface="+mn-cs"/>
              </a:rPr>
              <a:t>compl</a:t>
            </a:r>
            <a:r>
              <a:rPr lang="en-US" sz="1200" b="0" i="0" u="none" strike="noStrike" kern="1200" baseline="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Table 15.2.4.1.3: 5</a:t>
            </a:r>
            <a:endParaRPr lang="en-US" dirty="0"/>
          </a:p>
        </p:txBody>
      </p:sp>
      <p:sp>
        <p:nvSpPr>
          <p:cNvPr id="4" name="Slide Number Placeholder 3"/>
          <p:cNvSpPr>
            <a:spLocks noGrp="1"/>
          </p:cNvSpPr>
          <p:nvPr>
            <p:ph type="sldNum" sz="quarter" idx="10"/>
          </p:nvPr>
        </p:nvSpPr>
        <p:spPr/>
        <p:txBody>
          <a:bodyPr/>
          <a:lstStyle/>
          <a:p>
            <a:fld id="{2A55CF5D-EFED-4911-972C-905BD70294F8}" type="slidenum">
              <a:rPr lang="en-GB" smtClean="0">
                <a:solidFill>
                  <a:prstClr val="black"/>
                </a:solidFill>
              </a:rPr>
              <a:pPr/>
              <a:t>72</a:t>
            </a:fld>
            <a:endParaRPr lang="en-GB" dirty="0">
              <a:solidFill>
                <a:prstClr val="black"/>
              </a:solidFill>
            </a:endParaRPr>
          </a:p>
        </p:txBody>
      </p:sp>
    </p:spTree>
    <p:extLst>
      <p:ext uri="{BB962C8B-B14F-4D97-AF65-F5344CB8AC3E}">
        <p14:creationId xmlns:p14="http://schemas.microsoft.com/office/powerpoint/2010/main" val="477333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Table 15.2.4.1.1: 1</a:t>
            </a:r>
          </a:p>
          <a:p>
            <a:r>
              <a:rPr lang="en-US" sz="1200" b="0" i="0" u="none" strike="noStrike" kern="1200" baseline="0" dirty="0" smtClean="0">
                <a:solidFill>
                  <a:schemeClr val="tx1"/>
                </a:solidFill>
                <a:latin typeface="+mn-lt"/>
                <a:ea typeface="+mn-ea"/>
                <a:cs typeface="+mn-cs"/>
              </a:rPr>
              <a:t>Table 15.2.4.1.2: 1</a:t>
            </a:r>
          </a:p>
          <a:p>
            <a:r>
              <a:rPr lang="en-US" sz="1200" b="0" i="0" u="none" strike="noStrike" kern="1200" baseline="0" dirty="0" smtClean="0">
                <a:solidFill>
                  <a:schemeClr val="tx1"/>
                </a:solidFill>
                <a:latin typeface="+mn-lt"/>
                <a:ea typeface="+mn-ea"/>
                <a:cs typeface="+mn-cs"/>
              </a:rPr>
              <a:t>Table 15.2.4.1.3: 1</a:t>
            </a:r>
          </a:p>
          <a:p>
            <a:r>
              <a:rPr lang="en-US" sz="1200" b="0" i="0" u="none" strike="noStrike" kern="1200" baseline="0" dirty="0" smtClean="0">
                <a:solidFill>
                  <a:schemeClr val="tx1"/>
                </a:solidFill>
                <a:latin typeface="+mn-lt"/>
                <a:ea typeface="+mn-ea"/>
                <a:cs typeface="+mn-cs"/>
              </a:rPr>
              <a:t>Table 15.2.4.1.5: 1</a:t>
            </a:r>
          </a:p>
          <a:p>
            <a:r>
              <a:rPr lang="en-US" sz="1200" b="0" i="0" u="none" strike="noStrike" kern="1200" baseline="0" dirty="0" smtClean="0">
                <a:solidFill>
                  <a:schemeClr val="tx1"/>
                </a:solidFill>
                <a:latin typeface="+mn-lt"/>
                <a:ea typeface="+mn-ea"/>
                <a:cs typeface="+mn-cs"/>
              </a:rPr>
              <a:t>Table 15.2.4.1.8: 1</a:t>
            </a:r>
          </a:p>
          <a:p>
            <a:r>
              <a:rPr lang="en-US" sz="1200" b="0" i="0" u="none" strike="noStrike" kern="1200" baseline="0" dirty="0" smtClean="0">
                <a:solidFill>
                  <a:schemeClr val="tx1"/>
                </a:solidFill>
                <a:latin typeface="+mn-lt"/>
                <a:ea typeface="+mn-ea"/>
                <a:cs typeface="+mn-cs"/>
              </a:rPr>
              <a:t>Table 15.2.4.1.9: 1</a:t>
            </a:r>
            <a:endParaRPr lang="en-US" dirty="0"/>
          </a:p>
        </p:txBody>
      </p:sp>
      <p:sp>
        <p:nvSpPr>
          <p:cNvPr id="4" name="Slide Number Placeholder 3"/>
          <p:cNvSpPr>
            <a:spLocks noGrp="1"/>
          </p:cNvSpPr>
          <p:nvPr>
            <p:ph type="sldNum" sz="quarter" idx="10"/>
          </p:nvPr>
        </p:nvSpPr>
        <p:spPr/>
        <p:txBody>
          <a:bodyPr/>
          <a:lstStyle/>
          <a:p>
            <a:fld id="{2A55CF5D-EFED-4911-972C-905BD70294F8}" type="slidenum">
              <a:rPr lang="en-GB" smtClean="0">
                <a:solidFill>
                  <a:prstClr val="black"/>
                </a:solidFill>
              </a:rPr>
              <a:pPr/>
              <a:t>73</a:t>
            </a:fld>
            <a:endParaRPr lang="en-GB" dirty="0">
              <a:solidFill>
                <a:prstClr val="black"/>
              </a:solidFill>
            </a:endParaRPr>
          </a:p>
        </p:txBody>
      </p:sp>
    </p:spTree>
    <p:extLst>
      <p:ext uri="{BB962C8B-B14F-4D97-AF65-F5344CB8AC3E}">
        <p14:creationId xmlns:p14="http://schemas.microsoft.com/office/powerpoint/2010/main" val="477333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Table 15.2.4.1.1: 1</a:t>
            </a:r>
          </a:p>
          <a:p>
            <a:r>
              <a:rPr lang="en-US" sz="1200" b="0" i="0" u="none" strike="noStrike" kern="1200" baseline="0" dirty="0" smtClean="0">
                <a:solidFill>
                  <a:schemeClr val="tx1"/>
                </a:solidFill>
                <a:latin typeface="+mn-lt"/>
                <a:ea typeface="+mn-ea"/>
                <a:cs typeface="+mn-cs"/>
              </a:rPr>
              <a:t>Table 15.2.4.1.2: 1</a:t>
            </a:r>
          </a:p>
          <a:p>
            <a:r>
              <a:rPr lang="en-US" sz="1200" b="0" i="0" u="none" strike="noStrike" kern="1200" baseline="0" dirty="0" smtClean="0">
                <a:solidFill>
                  <a:schemeClr val="tx1"/>
                </a:solidFill>
                <a:latin typeface="+mn-lt"/>
                <a:ea typeface="+mn-ea"/>
                <a:cs typeface="+mn-cs"/>
              </a:rPr>
              <a:t>Table 15.2.4.1.3: 1</a:t>
            </a:r>
          </a:p>
          <a:p>
            <a:r>
              <a:rPr lang="en-US" sz="1200" b="0" i="0" u="none" strike="noStrike" kern="1200" baseline="0" dirty="0" smtClean="0">
                <a:solidFill>
                  <a:schemeClr val="tx1"/>
                </a:solidFill>
                <a:latin typeface="+mn-lt"/>
                <a:ea typeface="+mn-ea"/>
                <a:cs typeface="+mn-cs"/>
              </a:rPr>
              <a:t>Table 15.2.4.1.5: 1</a:t>
            </a:r>
          </a:p>
          <a:p>
            <a:r>
              <a:rPr lang="en-US" sz="1200" b="0" i="0" u="none" strike="noStrike" kern="1200" baseline="0" dirty="0" smtClean="0">
                <a:solidFill>
                  <a:schemeClr val="tx1"/>
                </a:solidFill>
                <a:latin typeface="+mn-lt"/>
                <a:ea typeface="+mn-ea"/>
                <a:cs typeface="+mn-cs"/>
              </a:rPr>
              <a:t>Table 15.2.4.1.8: 1</a:t>
            </a:r>
          </a:p>
          <a:p>
            <a:r>
              <a:rPr lang="en-US" sz="1200" b="0" i="0" u="none" strike="noStrike" kern="1200" baseline="0" dirty="0" smtClean="0">
                <a:solidFill>
                  <a:schemeClr val="tx1"/>
                </a:solidFill>
                <a:latin typeface="+mn-lt"/>
                <a:ea typeface="+mn-ea"/>
                <a:cs typeface="+mn-cs"/>
              </a:rPr>
              <a:t>Table 15.2.4.1.9: 1</a:t>
            </a:r>
            <a:endParaRPr lang="en-US" dirty="0"/>
          </a:p>
        </p:txBody>
      </p:sp>
      <p:sp>
        <p:nvSpPr>
          <p:cNvPr id="4" name="Slide Number Placeholder 3"/>
          <p:cNvSpPr>
            <a:spLocks noGrp="1"/>
          </p:cNvSpPr>
          <p:nvPr>
            <p:ph type="sldNum" sz="quarter" idx="10"/>
          </p:nvPr>
        </p:nvSpPr>
        <p:spPr/>
        <p:txBody>
          <a:bodyPr/>
          <a:lstStyle/>
          <a:p>
            <a:fld id="{2A55CF5D-EFED-4911-972C-905BD70294F8}" type="slidenum">
              <a:rPr lang="en-GB" smtClean="0">
                <a:solidFill>
                  <a:prstClr val="black"/>
                </a:solidFill>
              </a:rPr>
              <a:pPr/>
              <a:t>74</a:t>
            </a:fld>
            <a:endParaRPr lang="en-GB" dirty="0">
              <a:solidFill>
                <a:prstClr val="black"/>
              </a:solidFill>
            </a:endParaRPr>
          </a:p>
        </p:txBody>
      </p:sp>
    </p:spTree>
    <p:extLst>
      <p:ext uri="{BB962C8B-B14F-4D97-AF65-F5344CB8AC3E}">
        <p14:creationId xmlns:p14="http://schemas.microsoft.com/office/powerpoint/2010/main" val="477333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55CF5D-EFED-4911-972C-905BD70294F8}" type="slidenum">
              <a:rPr lang="en-GB" smtClean="0">
                <a:solidFill>
                  <a:prstClr val="black"/>
                </a:solidFill>
              </a:rPr>
              <a:pPr/>
              <a:t>75</a:t>
            </a:fld>
            <a:endParaRPr lang="en-GB" dirty="0">
              <a:solidFill>
                <a:prstClr val="black"/>
              </a:solidFill>
            </a:endParaRPr>
          </a:p>
        </p:txBody>
      </p:sp>
    </p:spTree>
    <p:extLst>
      <p:ext uri="{BB962C8B-B14F-4D97-AF65-F5344CB8AC3E}">
        <p14:creationId xmlns:p14="http://schemas.microsoft.com/office/powerpoint/2010/main" val="3305998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55CF5D-EFED-4911-972C-905BD70294F8}" type="slidenum">
              <a:rPr lang="en-GB" smtClean="0">
                <a:solidFill>
                  <a:prstClr val="black"/>
                </a:solidFill>
              </a:rPr>
              <a:pPr/>
              <a:t>76</a:t>
            </a:fld>
            <a:endParaRPr lang="en-GB" dirty="0">
              <a:solidFill>
                <a:prstClr val="black"/>
              </a:solidFill>
            </a:endParaRPr>
          </a:p>
        </p:txBody>
      </p:sp>
    </p:spTree>
    <p:extLst>
      <p:ext uri="{BB962C8B-B14F-4D97-AF65-F5344CB8AC3E}">
        <p14:creationId xmlns:p14="http://schemas.microsoft.com/office/powerpoint/2010/main" val="3305998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55CF5D-EFED-4911-972C-905BD70294F8}" type="slidenum">
              <a:rPr lang="en-GB" smtClean="0">
                <a:solidFill>
                  <a:prstClr val="black"/>
                </a:solidFill>
              </a:rPr>
              <a:pPr/>
              <a:t>77</a:t>
            </a:fld>
            <a:endParaRPr lang="en-GB" dirty="0">
              <a:solidFill>
                <a:prstClr val="black"/>
              </a:solidFill>
            </a:endParaRPr>
          </a:p>
        </p:txBody>
      </p:sp>
    </p:spTree>
    <p:extLst>
      <p:ext uri="{BB962C8B-B14F-4D97-AF65-F5344CB8AC3E}">
        <p14:creationId xmlns:p14="http://schemas.microsoft.com/office/powerpoint/2010/main" val="3305998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tlr-1245_0025final—01-1501. Table 15.1.4.1: 1 Demographic data − treated set.</a:t>
            </a:r>
            <a:endParaRPr lang="en-US" dirty="0"/>
          </a:p>
        </p:txBody>
      </p:sp>
      <p:sp>
        <p:nvSpPr>
          <p:cNvPr id="4" name="Slide Number Placeholder 3"/>
          <p:cNvSpPr>
            <a:spLocks noGrp="1"/>
          </p:cNvSpPr>
          <p:nvPr>
            <p:ph type="sldNum" sz="quarter" idx="10"/>
          </p:nvPr>
        </p:nvSpPr>
        <p:spPr/>
        <p:txBody>
          <a:bodyPr/>
          <a:lstStyle/>
          <a:p>
            <a:fld id="{7E7D6502-C9D2-401C-BD59-BE1670F28621}"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8082778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kern="1200" dirty="0" smtClean="0">
                <a:solidFill>
                  <a:schemeClr val="tx1"/>
                </a:solidFill>
                <a:latin typeface="+mn-lt"/>
                <a:ea typeface="+mn-ea"/>
                <a:cs typeface="+mn-cs"/>
              </a:rPr>
              <a:t>Total:</a:t>
            </a:r>
            <a:r>
              <a:rPr lang="en-GB" sz="1200" kern="1200" baseline="0" dirty="0" smtClean="0">
                <a:solidFill>
                  <a:schemeClr val="tx1"/>
                </a:solidFill>
                <a:latin typeface="+mn-lt"/>
                <a:ea typeface="+mn-ea"/>
                <a:cs typeface="+mn-cs"/>
              </a:rPr>
              <a:t> T</a:t>
            </a:r>
            <a:r>
              <a:rPr lang="en-GB" sz="1200" kern="1200" dirty="0" smtClean="0">
                <a:solidFill>
                  <a:schemeClr val="tx1"/>
                </a:solidFill>
                <a:latin typeface="+mn-lt"/>
                <a:ea typeface="+mn-ea"/>
                <a:cs typeface="+mn-cs"/>
              </a:rPr>
              <a:t>able 15.3.1.6: 1</a:t>
            </a:r>
          </a:p>
        </p:txBody>
      </p:sp>
      <p:sp>
        <p:nvSpPr>
          <p:cNvPr id="4" name="Slide Number Placeholder 3"/>
          <p:cNvSpPr>
            <a:spLocks noGrp="1"/>
          </p:cNvSpPr>
          <p:nvPr>
            <p:ph type="sldNum" sz="quarter" idx="10"/>
          </p:nvPr>
        </p:nvSpPr>
        <p:spPr/>
        <p:txBody>
          <a:bodyPr/>
          <a:lstStyle/>
          <a:p>
            <a:fld id="{1951BB8B-1BBC-441B-887C-4793EA845657}" type="slidenum">
              <a:rPr lang="en-GB" smtClean="0">
                <a:solidFill>
                  <a:prstClr val="black"/>
                </a:solidFill>
              </a:rPr>
              <a:pPr/>
              <a:t>79</a:t>
            </a:fld>
            <a:endParaRPr lang="en-GB" dirty="0">
              <a:solidFill>
                <a:prstClr val="black"/>
              </a:solidFill>
            </a:endParaRPr>
          </a:p>
        </p:txBody>
      </p:sp>
    </p:spTree>
    <p:extLst>
      <p:ext uri="{BB962C8B-B14F-4D97-AF65-F5344CB8AC3E}">
        <p14:creationId xmlns:p14="http://schemas.microsoft.com/office/powerpoint/2010/main" val="3124954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0B2A28-4996-47B4-AC2C-288A394EC056}" type="slidenum">
              <a:rPr lang="en-GB" smtClean="0"/>
              <a:pPr/>
              <a:t>80</a:t>
            </a:fld>
            <a:endParaRPr lang="en-GB" dirty="0"/>
          </a:p>
        </p:txBody>
      </p:sp>
    </p:spTree>
    <p:extLst>
      <p:ext uri="{BB962C8B-B14F-4D97-AF65-F5344CB8AC3E}">
        <p14:creationId xmlns:p14="http://schemas.microsoft.com/office/powerpoint/2010/main" val="27847014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0B2A28-4996-47B4-AC2C-288A394EC056}" type="slidenum">
              <a:rPr lang="en-GB" smtClean="0"/>
              <a:pPr/>
              <a:t>81</a:t>
            </a:fld>
            <a:endParaRPr lang="en-GB" dirty="0"/>
          </a:p>
        </p:txBody>
      </p:sp>
    </p:spTree>
    <p:extLst>
      <p:ext uri="{BB962C8B-B14F-4D97-AF65-F5344CB8AC3E}">
        <p14:creationId xmlns:p14="http://schemas.microsoft.com/office/powerpoint/2010/main" val="3095296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0DCCD27-2715-41FD-B295-2326EC651AF2}" type="slidenum">
              <a:rPr lang="en-AU"/>
              <a:pPr/>
              <a:t>25</a:t>
            </a:fld>
            <a:endParaRPr lang="en-AU"/>
          </a:p>
        </p:txBody>
      </p:sp>
      <p:sp>
        <p:nvSpPr>
          <p:cNvPr id="100354"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nchor="b"/>
          <a:lstStyle>
            <a:lvl1pPr defTabSz="928688">
              <a:defRPr>
                <a:solidFill>
                  <a:schemeClr val="tx1"/>
                </a:solidFill>
                <a:latin typeface="Arial" pitchFamily="34" charset="0"/>
              </a:defRPr>
            </a:lvl1pPr>
            <a:lvl2pPr marL="37931725" indent="-37474525" defTabSz="928688">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r"/>
            <a:fld id="{3F635722-37D3-40FD-A05B-7C44A4355570}" type="slidenum">
              <a:rPr lang="en-GB" sz="1300">
                <a:cs typeface="Arial" pitchFamily="34" charset="0"/>
              </a:rPr>
              <a:pPr algn="r"/>
              <a:t>25</a:t>
            </a:fld>
            <a:endParaRPr lang="en-GB" sz="1300">
              <a:cs typeface="Arial" pitchFamily="34" charset="0"/>
            </a:endParaRPr>
          </a:p>
        </p:txBody>
      </p:sp>
      <p:sp>
        <p:nvSpPr>
          <p:cNvPr id="100355" name="Rectangle 2"/>
          <p:cNvSpPr>
            <a:spLocks noGrp="1" noRot="1" noChangeAspect="1" noChangeArrowheads="1" noTextEdit="1"/>
          </p:cNvSpPr>
          <p:nvPr>
            <p:ph type="sldImg"/>
          </p:nvPr>
        </p:nvSpPr>
        <p:spPr>
          <a:xfrm>
            <a:off x="385763" y="688975"/>
            <a:ext cx="6091237" cy="3427413"/>
          </a:xfrm>
          <a:ln/>
          <a:extLst>
            <a:ext uri="{909E8E84-426E-40DD-AFC4-6F175D3DCCD1}">
              <a14:hiddenFill xmlns:a14="http://schemas.microsoft.com/office/drawing/2010/main">
                <a:noFill/>
              </a14:hiddenFill>
            </a:ext>
          </a:extLst>
        </p:spPr>
      </p:sp>
      <p:sp>
        <p:nvSpPr>
          <p:cNvPr id="100356" name="Rectangle 3"/>
          <p:cNvSpPr>
            <a:spLocks noGrp="1" noChangeArrowheads="1"/>
          </p:cNvSpPr>
          <p:nvPr>
            <p:ph type="body" idx="1"/>
          </p:nvPr>
        </p:nvSpPr>
        <p:spPr>
          <a:xfrm>
            <a:off x="685800" y="4343400"/>
            <a:ext cx="5486400" cy="4111625"/>
          </a:xfrm>
        </p:spPr>
        <p:txBody>
          <a:bodyPr lIns="93032" tIns="46516" rIns="93032" bIns="46516"/>
          <a:lstStyle/>
          <a:p>
            <a:endParaRPr lang="en-GB"/>
          </a:p>
        </p:txBody>
      </p:sp>
    </p:spTree>
    <p:extLst>
      <p:ext uri="{BB962C8B-B14F-4D97-AF65-F5344CB8AC3E}">
        <p14:creationId xmlns:p14="http://schemas.microsoft.com/office/powerpoint/2010/main" val="9700811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0B2A28-4996-47B4-AC2C-288A394EC056}" type="slidenum">
              <a:rPr lang="en-GB" smtClean="0"/>
              <a:pPr/>
              <a:t>82</a:t>
            </a:fld>
            <a:endParaRPr lang="en-GB" dirty="0"/>
          </a:p>
        </p:txBody>
      </p:sp>
    </p:spTree>
    <p:extLst>
      <p:ext uri="{BB962C8B-B14F-4D97-AF65-F5344CB8AC3E}">
        <p14:creationId xmlns:p14="http://schemas.microsoft.com/office/powerpoint/2010/main" val="8379221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cause death	</a:t>
            </a:r>
          </a:p>
          <a:p>
            <a:r>
              <a:rPr lang="en-US" dirty="0" smtClean="0"/>
              <a:t>Simva: 182 / 2221 (8,2%),</a:t>
            </a:r>
            <a:r>
              <a:rPr lang="en-US" baseline="0" dirty="0" smtClean="0"/>
              <a:t> placebo :</a:t>
            </a:r>
            <a:r>
              <a:rPr lang="en-US" dirty="0" smtClean="0"/>
              <a:t>256 / 2223 (11,5%)             HR= 0,71[0,59;0,85]</a:t>
            </a:r>
          </a:p>
          <a:p>
            <a:r>
              <a:rPr lang="en-US" sz="1200" b="0" i="0" u="none" strike="noStrike" kern="1200" baseline="0" dirty="0" smtClean="0">
                <a:solidFill>
                  <a:schemeClr val="tx1"/>
                </a:solidFill>
                <a:latin typeface="+mn-lt"/>
                <a:ea typeface="+mn-ea"/>
                <a:cs typeface="+mn-cs"/>
              </a:rPr>
              <a:t>pooled empa : 269 (5.7%)/2333, placebo : 194 (8.3%)/4687       </a:t>
            </a:r>
            <a:r>
              <a:rPr lang="en-US" dirty="0" smtClean="0"/>
              <a:t>HR= 0.68 </a:t>
            </a:r>
            <a:r>
              <a:rPr lang="en-US" sz="1200" b="0" i="0" u="none" strike="noStrike" kern="1200" baseline="0" dirty="0" smtClean="0">
                <a:solidFill>
                  <a:schemeClr val="tx1"/>
                </a:solidFill>
                <a:latin typeface="+mn-lt"/>
                <a:ea typeface="+mn-ea"/>
                <a:cs typeface="+mn-cs"/>
              </a:rPr>
              <a:t>(0.57,0.82)</a:t>
            </a:r>
          </a:p>
          <a:p>
            <a:r>
              <a:rPr lang="en-US" sz="1200" kern="1200" dirty="0" smtClean="0">
                <a:solidFill>
                  <a:schemeClr val="tx1"/>
                </a:solidFill>
                <a:effectLst/>
                <a:latin typeface="+mn-lt"/>
                <a:ea typeface="+mn-ea"/>
                <a:cs typeface="+mn-cs"/>
              </a:rPr>
              <a:t>Ramipril: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482 / 4645 (10,4%), placebo</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569 / 4652 (12,2%)       HR=0,85[0,76;0,95]</a:t>
            </a:r>
            <a:endParaRPr lang="en-US" dirty="0"/>
          </a:p>
        </p:txBody>
      </p:sp>
      <p:sp>
        <p:nvSpPr>
          <p:cNvPr id="4" name="Slide Number Placeholder 3"/>
          <p:cNvSpPr>
            <a:spLocks noGrp="1"/>
          </p:cNvSpPr>
          <p:nvPr>
            <p:ph type="sldNum" sz="quarter" idx="10"/>
          </p:nvPr>
        </p:nvSpPr>
        <p:spPr/>
        <p:txBody>
          <a:bodyPr/>
          <a:lstStyle/>
          <a:p>
            <a:fld id="{2A55CF5D-EFED-4911-972C-905BD70294F8}" type="slidenum">
              <a:rPr lang="en-GB">
                <a:solidFill>
                  <a:prstClr val="black"/>
                </a:solidFill>
              </a:rPr>
              <a:pPr/>
              <a:t>83</a:t>
            </a:fld>
            <a:endParaRPr lang="en-GB" dirty="0">
              <a:solidFill>
                <a:prstClr val="black"/>
              </a:solidFill>
            </a:endParaRPr>
          </a:p>
        </p:txBody>
      </p:sp>
    </p:spTree>
    <p:extLst>
      <p:ext uri="{BB962C8B-B14F-4D97-AF65-F5344CB8AC3E}">
        <p14:creationId xmlns:p14="http://schemas.microsoft.com/office/powerpoint/2010/main" val="10462543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0B2A28-4996-47B4-AC2C-288A394EC056}" type="slidenum">
              <a:rPr lang="en-GB" smtClean="0"/>
              <a:pPr/>
              <a:t>84</a:t>
            </a:fld>
            <a:endParaRPr lang="en-GB" dirty="0"/>
          </a:p>
        </p:txBody>
      </p:sp>
    </p:spTree>
    <p:extLst>
      <p:ext uri="{BB962C8B-B14F-4D97-AF65-F5344CB8AC3E}">
        <p14:creationId xmlns:p14="http://schemas.microsoft.com/office/powerpoint/2010/main" val="2223039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3834B18-7724-48D3-8423-E637E2DC2D7D}" type="slidenum">
              <a:rPr lang="en-AU"/>
              <a:pPr/>
              <a:t>26</a:t>
            </a:fld>
            <a:endParaRPr lang="en-AU"/>
          </a:p>
        </p:txBody>
      </p:sp>
      <p:sp>
        <p:nvSpPr>
          <p:cNvPr id="92162" name="Rectangle 2"/>
          <p:cNvSpPr>
            <a:spLocks noGrp="1" noRot="1" noChangeAspect="1" noChangeArrowheads="1" noTextEdit="1"/>
          </p:cNvSpPr>
          <p:nvPr>
            <p:ph type="sldImg"/>
          </p:nvPr>
        </p:nvSpPr>
        <p:spPr>
          <a:xfrm>
            <a:off x="-257175" y="288925"/>
            <a:ext cx="4643438" cy="2613025"/>
          </a:xfrm>
          <a:ln/>
          <a:extLst>
            <a:ext uri="{909E8E84-426E-40DD-AFC4-6F175D3DCCD1}">
              <a14:hiddenFill xmlns:a14="http://schemas.microsoft.com/office/drawing/2010/main">
                <a:noFill/>
              </a14:hiddenFill>
            </a:ext>
          </a:extLst>
        </p:spPr>
      </p:sp>
      <p:sp>
        <p:nvSpPr>
          <p:cNvPr id="92163" name="Rectangle 3"/>
          <p:cNvSpPr>
            <a:spLocks noGrp="1" noChangeArrowheads="1"/>
          </p:cNvSpPr>
          <p:nvPr>
            <p:ph type="body" idx="1"/>
          </p:nvPr>
        </p:nvSpPr>
        <p:spPr>
          <a:xfrm>
            <a:off x="338138" y="3048000"/>
            <a:ext cx="6091237" cy="5645150"/>
          </a:xfrm>
        </p:spPr>
        <p:txBody>
          <a:bodyPr lIns="88176" tIns="44090" rIns="88176" bIns="44090"/>
          <a:lstStyle/>
          <a:p>
            <a:pPr marL="180975" indent="-180975"/>
            <a:endParaRPr lang="en-US"/>
          </a:p>
        </p:txBody>
      </p:sp>
      <p:sp>
        <p:nvSpPr>
          <p:cNvPr id="92164"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76" tIns="44090" rIns="88176" bIns="44090" anchor="b"/>
          <a:lstStyle>
            <a:lvl1pPr defTabSz="879475">
              <a:defRPr>
                <a:solidFill>
                  <a:schemeClr val="tx1"/>
                </a:solidFill>
                <a:latin typeface="Arial" pitchFamily="34" charset="0"/>
              </a:defRPr>
            </a:lvl1pPr>
            <a:lvl2pPr marL="37931725" indent="-37474525" defTabSz="87947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r"/>
            <a:fld id="{A34E3AAB-8452-44F6-8124-8D9FA9DC0CBD}" type="slidenum">
              <a:rPr lang="en-US" sz="1200">
                <a:ea typeface="ヒラギノ角ゴ Pro W3" pitchFamily="-112" charset="-128"/>
                <a:cs typeface="Arial" pitchFamily="34" charset="0"/>
              </a:rPr>
              <a:pPr algn="r"/>
              <a:t>26</a:t>
            </a:fld>
            <a:endParaRPr lang="en-US" sz="1200">
              <a:ea typeface="ヒラギノ角ゴ Pro W3" pitchFamily="-112" charset="-128"/>
              <a:cs typeface="Arial" pitchFamily="34" charset="0"/>
            </a:endParaRPr>
          </a:p>
        </p:txBody>
      </p:sp>
    </p:spTree>
    <p:extLst>
      <p:ext uri="{BB962C8B-B14F-4D97-AF65-F5344CB8AC3E}">
        <p14:creationId xmlns:p14="http://schemas.microsoft.com/office/powerpoint/2010/main" val="125520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5558EE4-5EFC-4366-AFB4-6886DDB4273A}" type="slidenum">
              <a:rPr lang="en-AU"/>
              <a:pPr/>
              <a:t>27</a:t>
            </a:fld>
            <a:endParaRPr lang="en-AU"/>
          </a:p>
        </p:txBody>
      </p:sp>
      <p:sp>
        <p:nvSpPr>
          <p:cNvPr id="104450"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04451" name="Notes Placeholder 2"/>
          <p:cNvSpPr>
            <a:spLocks noGrp="1"/>
          </p:cNvSpPr>
          <p:nvPr>
            <p:ph type="body" idx="1"/>
          </p:nvPr>
        </p:nvSpPr>
        <p:spPr/>
        <p:txBody>
          <a:bodyPr/>
          <a:lstStyle/>
          <a:p>
            <a:endParaRPr lang="en-US"/>
          </a:p>
        </p:txBody>
      </p:sp>
      <p:sp>
        <p:nvSpPr>
          <p:cNvPr id="1044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r"/>
            <a:fld id="{07AA8942-8EA1-4EDA-93F0-7462E643E5D5}" type="slidenum">
              <a:rPr lang="en-US" sz="1200">
                <a:latin typeface="Calibri" pitchFamily="34" charset="0"/>
                <a:cs typeface="Arial" pitchFamily="34" charset="0"/>
              </a:rPr>
              <a:pPr algn="r"/>
              <a:t>27</a:t>
            </a:fld>
            <a:endParaRPr lang="en-US" sz="1200">
              <a:latin typeface="Calibri" pitchFamily="34" charset="0"/>
              <a:cs typeface="Arial" pitchFamily="34" charset="0"/>
            </a:endParaRPr>
          </a:p>
        </p:txBody>
      </p:sp>
    </p:spTree>
    <p:extLst>
      <p:ext uri="{BB962C8B-B14F-4D97-AF65-F5344CB8AC3E}">
        <p14:creationId xmlns:p14="http://schemas.microsoft.com/office/powerpoint/2010/main" val="358227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A88F1E7-22E1-4F5F-89FD-2640CCEF7BCA}" type="slidenum">
              <a:rPr lang="en-AU"/>
              <a:pPr/>
              <a:t>31</a:t>
            </a:fld>
            <a:endParaRPr lang="en-AU"/>
          </a:p>
        </p:txBody>
      </p:sp>
      <p:sp>
        <p:nvSpPr>
          <p:cNvPr id="90114" name="Rectangle 2"/>
          <p:cNvSpPr>
            <a:spLocks noGrp="1" noRot="1" noChangeAspect="1" noChangeArrowheads="1" noTextEdit="1"/>
          </p:cNvSpPr>
          <p:nvPr>
            <p:ph type="sldImg"/>
          </p:nvPr>
        </p:nvSpPr>
        <p:spPr>
          <a:xfrm>
            <a:off x="-257175" y="288925"/>
            <a:ext cx="4643438" cy="2613025"/>
          </a:xfrm>
          <a:ln/>
          <a:extLst>
            <a:ext uri="{909E8E84-426E-40DD-AFC4-6F175D3DCCD1}">
              <a14:hiddenFill xmlns:a14="http://schemas.microsoft.com/office/drawing/2010/main">
                <a:noFill/>
              </a14:hiddenFill>
            </a:ext>
          </a:extLst>
        </p:spPr>
      </p:sp>
      <p:sp>
        <p:nvSpPr>
          <p:cNvPr id="90115" name="Rectangle 3"/>
          <p:cNvSpPr>
            <a:spLocks noGrp="1" noChangeArrowheads="1"/>
          </p:cNvSpPr>
          <p:nvPr>
            <p:ph type="body" idx="1"/>
          </p:nvPr>
        </p:nvSpPr>
        <p:spPr>
          <a:xfrm>
            <a:off x="338138" y="3048000"/>
            <a:ext cx="6091237" cy="5645150"/>
          </a:xfrm>
        </p:spPr>
        <p:txBody>
          <a:bodyPr lIns="88176" tIns="44090" rIns="88176" bIns="44090"/>
          <a:lstStyle/>
          <a:p>
            <a:pPr marL="180975" indent="-180975"/>
            <a:endParaRPr lang="en-US"/>
          </a:p>
        </p:txBody>
      </p:sp>
      <p:sp>
        <p:nvSpPr>
          <p:cNvPr id="90116"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76" tIns="44090" rIns="88176" bIns="44090" anchor="b"/>
          <a:lstStyle>
            <a:lvl1pPr defTabSz="879475">
              <a:defRPr>
                <a:solidFill>
                  <a:schemeClr val="tx1"/>
                </a:solidFill>
                <a:latin typeface="Arial" pitchFamily="34" charset="0"/>
              </a:defRPr>
            </a:lvl1pPr>
            <a:lvl2pPr marL="37931725" indent="-37474525" defTabSz="87947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r"/>
            <a:fld id="{550ACC85-1B29-4E5B-A229-6B19C3B6D41B}" type="slidenum">
              <a:rPr lang="en-US" sz="1200">
                <a:ea typeface="ヒラギノ角ゴ Pro W3" pitchFamily="-112" charset="-128"/>
                <a:cs typeface="Arial" pitchFamily="34" charset="0"/>
              </a:rPr>
              <a:pPr algn="r"/>
              <a:t>31</a:t>
            </a:fld>
            <a:endParaRPr lang="en-US" sz="1200">
              <a:ea typeface="ヒラギノ角ゴ Pro W3" pitchFamily="-112" charset="-128"/>
              <a:cs typeface="Arial" pitchFamily="34" charset="0"/>
            </a:endParaRPr>
          </a:p>
        </p:txBody>
      </p:sp>
    </p:spTree>
    <p:extLst>
      <p:ext uri="{BB962C8B-B14F-4D97-AF65-F5344CB8AC3E}">
        <p14:creationId xmlns:p14="http://schemas.microsoft.com/office/powerpoint/2010/main" val="340906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9373148-546C-43A5-A2F5-C2407A5D56D7}" type="slidenum">
              <a:rPr lang="en-AU"/>
              <a:pPr/>
              <a:t>32</a:t>
            </a:fld>
            <a:endParaRPr lang="en-AU"/>
          </a:p>
        </p:txBody>
      </p:sp>
      <p:sp>
        <p:nvSpPr>
          <p:cNvPr id="94210" name="Rectangle 2"/>
          <p:cNvSpPr>
            <a:spLocks noGrp="1" noRot="1" noChangeAspect="1" noChangeArrowheads="1" noTextEdit="1"/>
          </p:cNvSpPr>
          <p:nvPr>
            <p:ph type="sldImg"/>
          </p:nvPr>
        </p:nvSpPr>
        <p:spPr>
          <a:xfrm>
            <a:off x="-257175" y="288925"/>
            <a:ext cx="4643438" cy="2613025"/>
          </a:xfrm>
          <a:ln/>
          <a:extLst>
            <a:ext uri="{909E8E84-426E-40DD-AFC4-6F175D3DCCD1}">
              <a14:hiddenFill xmlns:a14="http://schemas.microsoft.com/office/drawing/2010/main">
                <a:noFill/>
              </a14:hiddenFill>
            </a:ext>
          </a:extLst>
        </p:spPr>
      </p:sp>
      <p:sp>
        <p:nvSpPr>
          <p:cNvPr id="94211" name="Rectangle 3"/>
          <p:cNvSpPr>
            <a:spLocks noGrp="1" noChangeArrowheads="1"/>
          </p:cNvSpPr>
          <p:nvPr>
            <p:ph type="body" idx="1"/>
          </p:nvPr>
        </p:nvSpPr>
        <p:spPr>
          <a:xfrm>
            <a:off x="338138" y="3048000"/>
            <a:ext cx="6091237" cy="5645150"/>
          </a:xfrm>
        </p:spPr>
        <p:txBody>
          <a:bodyPr lIns="88176" tIns="44090" rIns="88176" bIns="44090"/>
          <a:lstStyle/>
          <a:p>
            <a:pPr marL="180975" indent="-180975"/>
            <a:r>
              <a:rPr lang="en-US" sz="1100" b="1" u="sng"/>
              <a:t>DISCUSSION</a:t>
            </a:r>
          </a:p>
          <a:p>
            <a:pPr marL="352425" lvl="1" indent="-115888"/>
            <a:r>
              <a:rPr lang="en-US" sz="1000"/>
              <a:t>Exenatide is not inactivated by DPP-4 and has a much longer plasma half-life than GLP-1</a:t>
            </a:r>
            <a:r>
              <a:rPr lang="en-US" sz="1000" baseline="30000"/>
              <a:t>1,2</a:t>
            </a:r>
          </a:p>
          <a:p>
            <a:pPr marL="588963" lvl="2" indent="-115888"/>
            <a:r>
              <a:rPr lang="en-US" sz="1000"/>
              <a:t>Exenatide is the synthetic version of exendin-4</a:t>
            </a:r>
            <a:r>
              <a:rPr lang="en-US" sz="1000" baseline="30000"/>
              <a:t>1</a:t>
            </a:r>
          </a:p>
          <a:p>
            <a:pPr marL="588963" lvl="2" indent="-115888"/>
            <a:r>
              <a:rPr lang="en-US" sz="1000"/>
              <a:t>Exendin-4 and GLP-1 have equivalent binding affinities for the GLP-1 receptor in in vitro assays, and both peptides stimulate the receptor equipotently</a:t>
            </a:r>
            <a:r>
              <a:rPr lang="en-US" sz="1000" baseline="30000"/>
              <a:t>1</a:t>
            </a:r>
            <a:endParaRPr lang="en-US" sz="1000"/>
          </a:p>
          <a:p>
            <a:pPr marL="352425" lvl="1" indent="-115888"/>
            <a:endParaRPr lang="en-US"/>
          </a:p>
          <a:p>
            <a:pPr marL="180975" indent="-180975"/>
            <a:r>
              <a:rPr lang="en-US" sz="1100" b="1" u="sng"/>
              <a:t>REFERENCES</a:t>
            </a:r>
          </a:p>
          <a:p>
            <a:pPr marL="180975" indent="-180975"/>
            <a:r>
              <a:rPr lang="fr-FR"/>
              <a:t>1. Nielsen LL et al. </a:t>
            </a:r>
            <a:r>
              <a:rPr lang="fr-FR" i="1"/>
              <a:t>Regul Pept</a:t>
            </a:r>
            <a:r>
              <a:rPr lang="fr-FR"/>
              <a:t>. 2004;117:77-88</a:t>
            </a:r>
          </a:p>
          <a:p>
            <a:pPr marL="180975" indent="-180975"/>
            <a:r>
              <a:rPr lang="en-US"/>
              <a:t>2. Baggio LL et al. </a:t>
            </a:r>
            <a:r>
              <a:rPr lang="en-US" i="1"/>
              <a:t>Gastroenterology</a:t>
            </a:r>
            <a:r>
              <a:rPr lang="en-US"/>
              <a:t>. 2007;132:2131-2157</a:t>
            </a:r>
          </a:p>
          <a:p>
            <a:pPr marL="180975" indent="-180975"/>
            <a:endParaRPr lang="en-US"/>
          </a:p>
        </p:txBody>
      </p:sp>
      <p:sp>
        <p:nvSpPr>
          <p:cNvPr id="94212"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76" tIns="44090" rIns="88176" bIns="44090" anchor="b"/>
          <a:lstStyle>
            <a:lvl1pPr defTabSz="879475">
              <a:defRPr>
                <a:solidFill>
                  <a:schemeClr val="tx1"/>
                </a:solidFill>
                <a:latin typeface="Arial" pitchFamily="34" charset="0"/>
              </a:defRPr>
            </a:lvl1pPr>
            <a:lvl2pPr marL="37931725" indent="-37474525" defTabSz="87947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r"/>
            <a:fld id="{45D8404C-3C97-437F-ABEA-0FCCA95C041B}" type="slidenum">
              <a:rPr lang="en-US" sz="1200">
                <a:ea typeface="ヒラギノ角ゴ Pro W3" pitchFamily="-112" charset="-128"/>
                <a:cs typeface="Arial" pitchFamily="34" charset="0"/>
              </a:rPr>
              <a:pPr algn="r"/>
              <a:t>32</a:t>
            </a:fld>
            <a:endParaRPr lang="en-US" sz="1200">
              <a:ea typeface="ヒラギノ角ゴ Pro W3" pitchFamily="-112" charset="-128"/>
              <a:cs typeface="Arial" pitchFamily="34" charset="0"/>
            </a:endParaRPr>
          </a:p>
        </p:txBody>
      </p:sp>
    </p:spTree>
    <p:extLst>
      <p:ext uri="{BB962C8B-B14F-4D97-AF65-F5344CB8AC3E}">
        <p14:creationId xmlns:p14="http://schemas.microsoft.com/office/powerpoint/2010/main" val="267294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F0A9FF3-459A-4049-8F67-26E4568417FF}"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D0FDF9C-7BAA-403C-979D-AB651FCD8BD2}" type="slidenum">
              <a:rPr lang="en-AU" smtClean="0"/>
              <a:t>‹#›</a:t>
            </a:fld>
            <a:endParaRPr lang="en-AU"/>
          </a:p>
        </p:txBody>
      </p:sp>
    </p:spTree>
    <p:extLst>
      <p:ext uri="{BB962C8B-B14F-4D97-AF65-F5344CB8AC3E}">
        <p14:creationId xmlns:p14="http://schemas.microsoft.com/office/powerpoint/2010/main" val="251119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F0A9FF3-459A-4049-8F67-26E4568417FF}"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D0FDF9C-7BAA-403C-979D-AB651FCD8BD2}" type="slidenum">
              <a:rPr lang="en-AU" smtClean="0"/>
              <a:t>‹#›</a:t>
            </a:fld>
            <a:endParaRPr lang="en-AU"/>
          </a:p>
        </p:txBody>
      </p:sp>
    </p:spTree>
    <p:extLst>
      <p:ext uri="{BB962C8B-B14F-4D97-AF65-F5344CB8AC3E}">
        <p14:creationId xmlns:p14="http://schemas.microsoft.com/office/powerpoint/2010/main" val="207205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F0A9FF3-459A-4049-8F67-26E4568417FF}"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D0FDF9C-7BAA-403C-979D-AB651FCD8BD2}" type="slidenum">
              <a:rPr lang="en-AU" smtClean="0"/>
              <a:t>‹#›</a:t>
            </a:fld>
            <a:endParaRPr lang="en-AU"/>
          </a:p>
        </p:txBody>
      </p:sp>
    </p:spTree>
    <p:extLst>
      <p:ext uri="{BB962C8B-B14F-4D97-AF65-F5344CB8AC3E}">
        <p14:creationId xmlns:p14="http://schemas.microsoft.com/office/powerpoint/2010/main" val="34107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F0A9FF3-459A-4049-8F67-26E4568417FF}"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D0FDF9C-7BAA-403C-979D-AB651FCD8BD2}" type="slidenum">
              <a:rPr lang="en-AU" smtClean="0"/>
              <a:t>‹#›</a:t>
            </a:fld>
            <a:endParaRPr lang="en-AU"/>
          </a:p>
        </p:txBody>
      </p:sp>
    </p:spTree>
    <p:extLst>
      <p:ext uri="{BB962C8B-B14F-4D97-AF65-F5344CB8AC3E}">
        <p14:creationId xmlns:p14="http://schemas.microsoft.com/office/powerpoint/2010/main" val="134230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0A9FF3-459A-4049-8F67-26E4568417FF}"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D0FDF9C-7BAA-403C-979D-AB651FCD8BD2}" type="slidenum">
              <a:rPr lang="en-AU" smtClean="0"/>
              <a:t>‹#›</a:t>
            </a:fld>
            <a:endParaRPr lang="en-AU"/>
          </a:p>
        </p:txBody>
      </p:sp>
    </p:spTree>
    <p:extLst>
      <p:ext uri="{BB962C8B-B14F-4D97-AF65-F5344CB8AC3E}">
        <p14:creationId xmlns:p14="http://schemas.microsoft.com/office/powerpoint/2010/main" val="1440126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F0A9FF3-459A-4049-8F67-26E4568417FF}"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D0FDF9C-7BAA-403C-979D-AB651FCD8BD2}" type="slidenum">
              <a:rPr lang="en-AU" smtClean="0"/>
              <a:t>‹#›</a:t>
            </a:fld>
            <a:endParaRPr lang="en-AU"/>
          </a:p>
        </p:txBody>
      </p:sp>
    </p:spTree>
    <p:extLst>
      <p:ext uri="{BB962C8B-B14F-4D97-AF65-F5344CB8AC3E}">
        <p14:creationId xmlns:p14="http://schemas.microsoft.com/office/powerpoint/2010/main" val="152284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F0A9FF3-459A-4049-8F67-26E4568417FF}" type="datetimeFigureOut">
              <a:rPr lang="en-AU" smtClean="0"/>
              <a:t>29/08/2016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D0FDF9C-7BAA-403C-979D-AB651FCD8BD2}" type="slidenum">
              <a:rPr lang="en-AU" smtClean="0"/>
              <a:t>‹#›</a:t>
            </a:fld>
            <a:endParaRPr lang="en-AU"/>
          </a:p>
        </p:txBody>
      </p:sp>
    </p:spTree>
    <p:extLst>
      <p:ext uri="{BB962C8B-B14F-4D97-AF65-F5344CB8AC3E}">
        <p14:creationId xmlns:p14="http://schemas.microsoft.com/office/powerpoint/2010/main" val="260230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F0A9FF3-459A-4049-8F67-26E4568417FF}" type="datetimeFigureOut">
              <a:rPr lang="en-AU" smtClean="0"/>
              <a:t>29/08/2016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D0FDF9C-7BAA-403C-979D-AB651FCD8BD2}" type="slidenum">
              <a:rPr lang="en-AU" smtClean="0"/>
              <a:t>‹#›</a:t>
            </a:fld>
            <a:endParaRPr lang="en-AU"/>
          </a:p>
        </p:txBody>
      </p:sp>
    </p:spTree>
    <p:extLst>
      <p:ext uri="{BB962C8B-B14F-4D97-AF65-F5344CB8AC3E}">
        <p14:creationId xmlns:p14="http://schemas.microsoft.com/office/powerpoint/2010/main" val="276726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A9FF3-459A-4049-8F67-26E4568417FF}" type="datetimeFigureOut">
              <a:rPr lang="en-AU" smtClean="0"/>
              <a:t>29/08/2016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D0FDF9C-7BAA-403C-979D-AB651FCD8BD2}" type="slidenum">
              <a:rPr lang="en-AU" smtClean="0"/>
              <a:t>‹#›</a:t>
            </a:fld>
            <a:endParaRPr lang="en-AU"/>
          </a:p>
        </p:txBody>
      </p:sp>
    </p:spTree>
    <p:extLst>
      <p:ext uri="{BB962C8B-B14F-4D97-AF65-F5344CB8AC3E}">
        <p14:creationId xmlns:p14="http://schemas.microsoft.com/office/powerpoint/2010/main" val="92753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0A9FF3-459A-4049-8F67-26E4568417FF}"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D0FDF9C-7BAA-403C-979D-AB651FCD8BD2}" type="slidenum">
              <a:rPr lang="en-AU" smtClean="0"/>
              <a:t>‹#›</a:t>
            </a:fld>
            <a:endParaRPr lang="en-AU"/>
          </a:p>
        </p:txBody>
      </p:sp>
    </p:spTree>
    <p:extLst>
      <p:ext uri="{BB962C8B-B14F-4D97-AF65-F5344CB8AC3E}">
        <p14:creationId xmlns:p14="http://schemas.microsoft.com/office/powerpoint/2010/main" val="180614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0A9FF3-459A-4049-8F67-26E4568417FF}"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D0FDF9C-7BAA-403C-979D-AB651FCD8BD2}" type="slidenum">
              <a:rPr lang="en-AU" smtClean="0"/>
              <a:t>‹#›</a:t>
            </a:fld>
            <a:endParaRPr lang="en-AU"/>
          </a:p>
        </p:txBody>
      </p:sp>
    </p:spTree>
    <p:extLst>
      <p:ext uri="{BB962C8B-B14F-4D97-AF65-F5344CB8AC3E}">
        <p14:creationId xmlns:p14="http://schemas.microsoft.com/office/powerpoint/2010/main" val="314577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A9FF3-459A-4049-8F67-26E4568417FF}" type="datetimeFigureOut">
              <a:rPr lang="en-AU" smtClean="0"/>
              <a:t>29/08/2016</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FDF9C-7BAA-403C-979D-AB651FCD8BD2}" type="slidenum">
              <a:rPr lang="en-AU" smtClean="0"/>
              <a:t>‹#›</a:t>
            </a:fld>
            <a:endParaRPr lang="en-AU"/>
          </a:p>
        </p:txBody>
      </p:sp>
    </p:spTree>
    <p:extLst>
      <p:ext uri="{BB962C8B-B14F-4D97-AF65-F5344CB8AC3E}">
        <p14:creationId xmlns:p14="http://schemas.microsoft.com/office/powerpoint/2010/main" val="2100169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5.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7.png"/><Relationship Id="rId9" Type="http://schemas.openxmlformats.org/officeDocument/2006/relationships/image" Target="../media/image26.png"/></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6.png"/><Relationship Id="rId1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8.png"/><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notesSlide" Target="../notesSlides/notesSlide9.xml"/><Relationship Id="rId16" Type="http://schemas.openxmlformats.org/officeDocument/2006/relationships/image" Target="../media/image23.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1.png"/><Relationship Id="rId15" Type="http://schemas.openxmlformats.org/officeDocument/2006/relationships/image" Target="../media/image22.png"/><Relationship Id="rId10" Type="http://schemas.openxmlformats.org/officeDocument/2006/relationships/image" Target="../media/image31.png"/><Relationship Id="rId19" Type="http://schemas.openxmlformats.org/officeDocument/2006/relationships/image" Target="../media/image33.png"/><Relationship Id="rId4" Type="http://schemas.openxmlformats.org/officeDocument/2006/relationships/image" Target="../media/image17.png"/><Relationship Id="rId9" Type="http://schemas.openxmlformats.org/officeDocument/2006/relationships/image" Target="../media/image30.png"/><Relationship Id="rId1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3.xml"/><Relationship Id="rId7" Type="http://schemas.openxmlformats.org/officeDocument/2006/relationships/image" Target="../media/image38.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2.png"/></Relationships>
</file>

<file path=ppt/slides/_rels/slide4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4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5.xml"/><Relationship Id="rId7"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www.idf.org/diabetesatlas" TargetMode="External"/><Relationship Id="rId5" Type="http://schemas.openxmlformats.org/officeDocument/2006/relationships/image" Target="../media/image53.png"/><Relationship Id="rId4" Type="http://schemas.openxmlformats.org/officeDocument/2006/relationships/image" Target="../media/image52.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2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6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7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trialresultscenter.org/study2590-4S.ht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trialresultscenter.org/study2606-HOPE.htm"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rgbClr val="C00000"/>
                </a:solidFill>
              </a:rPr>
              <a:t>Diabetes management</a:t>
            </a:r>
            <a:r>
              <a:rPr lang="en-AU" dirty="0" smtClean="0">
                <a:solidFill>
                  <a:schemeClr val="bg1"/>
                </a:solidFill>
              </a:rPr>
              <a:t>:</a:t>
            </a:r>
            <a:endParaRPr lang="en-AU" dirty="0">
              <a:solidFill>
                <a:schemeClr val="bg1"/>
              </a:solidFill>
            </a:endParaRPr>
          </a:p>
        </p:txBody>
      </p:sp>
      <p:sp>
        <p:nvSpPr>
          <p:cNvPr id="3" name="Subtitle 2"/>
          <p:cNvSpPr>
            <a:spLocks noGrp="1"/>
          </p:cNvSpPr>
          <p:nvPr>
            <p:ph type="subTitle" idx="1"/>
          </p:nvPr>
        </p:nvSpPr>
        <p:spPr/>
        <p:txBody>
          <a:bodyPr>
            <a:normAutofit fontScale="77500" lnSpcReduction="20000"/>
          </a:bodyPr>
          <a:lstStyle/>
          <a:p>
            <a:r>
              <a:rPr lang="en-AU" dirty="0" smtClean="0">
                <a:solidFill>
                  <a:srgbClr val="C00000"/>
                </a:solidFill>
              </a:rPr>
              <a:t>There’s Never Been a </a:t>
            </a:r>
            <a:r>
              <a:rPr lang="en-AU" dirty="0">
                <a:solidFill>
                  <a:srgbClr val="C00000"/>
                </a:solidFill>
              </a:rPr>
              <a:t>B</a:t>
            </a:r>
            <a:r>
              <a:rPr lang="en-AU" dirty="0" smtClean="0">
                <a:solidFill>
                  <a:srgbClr val="C00000"/>
                </a:solidFill>
              </a:rPr>
              <a:t>etter Time!</a:t>
            </a:r>
          </a:p>
          <a:p>
            <a:endParaRPr lang="en-AU" dirty="0">
              <a:solidFill>
                <a:srgbClr val="C00000"/>
              </a:solidFill>
            </a:endParaRPr>
          </a:p>
          <a:p>
            <a:r>
              <a:rPr lang="en-AU" dirty="0" smtClean="0">
                <a:solidFill>
                  <a:srgbClr val="C00000"/>
                </a:solidFill>
              </a:rPr>
              <a:t>Dr Elaine Pretorius</a:t>
            </a:r>
          </a:p>
          <a:p>
            <a:r>
              <a:rPr lang="en-AU" dirty="0" smtClean="0">
                <a:solidFill>
                  <a:srgbClr val="C00000"/>
                </a:solidFill>
              </a:rPr>
              <a:t>Divisional Director, Medicine, NALHN</a:t>
            </a:r>
          </a:p>
          <a:p>
            <a:r>
              <a:rPr lang="en-AU" dirty="0" smtClean="0">
                <a:solidFill>
                  <a:srgbClr val="C00000"/>
                </a:solidFill>
              </a:rPr>
              <a:t>August 2016</a:t>
            </a:r>
            <a:endParaRPr lang="en-AU" dirty="0">
              <a:solidFill>
                <a:srgbClr val="C00000"/>
              </a:solidFill>
            </a:endParaRPr>
          </a:p>
        </p:txBody>
      </p:sp>
    </p:spTree>
    <p:extLst>
      <p:ext uri="{BB962C8B-B14F-4D97-AF65-F5344CB8AC3E}">
        <p14:creationId xmlns:p14="http://schemas.microsoft.com/office/powerpoint/2010/main" val="3270034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1"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77" y="1500190"/>
            <a:ext cx="8215313"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idx="4294967295"/>
          </p:nvPr>
        </p:nvSpPr>
        <p:spPr>
          <a:xfrm>
            <a:off x="2095500" y="76202"/>
            <a:ext cx="8496300" cy="709613"/>
          </a:xfrm>
          <a:solidFill>
            <a:srgbClr val="C00000"/>
          </a:solidFill>
          <a:ln>
            <a:solidFill>
              <a:schemeClr val="accent1">
                <a:lumMod val="50000"/>
              </a:schemeClr>
            </a:solidFill>
          </a:ln>
        </p:spPr>
        <p:txBody>
          <a:bodyPr rtlCol="0">
            <a:normAutofit/>
          </a:bodyPr>
          <a:lstStyle/>
          <a:p>
            <a:pPr>
              <a:defRPr/>
            </a:pPr>
            <a:r>
              <a:rPr lang="en-US" sz="4000"/>
              <a:t>Post-Trial Changes in HbA</a:t>
            </a:r>
            <a:r>
              <a:rPr lang="en-US" sz="4000" baseline="-25000"/>
              <a:t>1c</a:t>
            </a:r>
          </a:p>
        </p:txBody>
      </p:sp>
      <p:sp>
        <p:nvSpPr>
          <p:cNvPr id="15364" name="Line 33"/>
          <p:cNvSpPr>
            <a:spLocks noChangeShapeType="1"/>
          </p:cNvSpPr>
          <p:nvPr/>
        </p:nvSpPr>
        <p:spPr bwMode="auto">
          <a:xfrm>
            <a:off x="3340100" y="3390900"/>
            <a:ext cx="60198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AU"/>
          </a:p>
        </p:txBody>
      </p:sp>
      <p:grpSp>
        <p:nvGrpSpPr>
          <p:cNvPr id="15365" name="Group 34"/>
          <p:cNvGrpSpPr>
            <a:grpSpLocks/>
          </p:cNvGrpSpPr>
          <p:nvPr/>
        </p:nvGrpSpPr>
        <p:grpSpPr bwMode="auto">
          <a:xfrm>
            <a:off x="4452938" y="1857377"/>
            <a:ext cx="2424112" cy="919163"/>
            <a:chOff x="1824" y="1056"/>
            <a:chExt cx="1344" cy="579"/>
          </a:xfrm>
        </p:grpSpPr>
        <p:sp>
          <p:nvSpPr>
            <p:cNvPr id="15367" name="Line 17"/>
            <p:cNvSpPr>
              <a:spLocks noChangeShapeType="1"/>
            </p:cNvSpPr>
            <p:nvPr/>
          </p:nvSpPr>
          <p:spPr bwMode="auto">
            <a:xfrm>
              <a:off x="1824" y="1056"/>
              <a:ext cx="0"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15368" name="Text Box 18"/>
            <p:cNvSpPr txBox="1">
              <a:spLocks noChangeArrowheads="1"/>
            </p:cNvSpPr>
            <p:nvPr/>
          </p:nvSpPr>
          <p:spPr bwMode="auto">
            <a:xfrm>
              <a:off x="1824" y="1305"/>
              <a:ext cx="134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latin typeface="Calibri" panose="020F0502020204030204" pitchFamily="34" charset="0"/>
                </a:rPr>
                <a:t>UKPDS results</a:t>
              </a:r>
              <a:br>
                <a:rPr lang="en-US" altLang="en-US" sz="1400">
                  <a:latin typeface="Calibri" panose="020F0502020204030204" pitchFamily="34" charset="0"/>
                </a:rPr>
              </a:br>
              <a:r>
                <a:rPr lang="en-US" altLang="en-US" sz="1400">
                  <a:latin typeface="Calibri" panose="020F0502020204030204" pitchFamily="34" charset="0"/>
                </a:rPr>
                <a:t>presented</a:t>
              </a:r>
            </a:p>
          </p:txBody>
        </p:sp>
      </p:grpSp>
      <p:sp>
        <p:nvSpPr>
          <p:cNvPr id="15366" name="Text Box 49"/>
          <p:cNvSpPr txBox="1">
            <a:spLocks noChangeArrowheads="1"/>
          </p:cNvSpPr>
          <p:nvPr/>
        </p:nvSpPr>
        <p:spPr bwMode="auto">
          <a:xfrm>
            <a:off x="8763000" y="1214440"/>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i="1">
                <a:latin typeface="Calibri" panose="020F0502020204030204" pitchFamily="34" charset="0"/>
              </a:rPr>
              <a:t>Mean (95%CI)</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1"/>
          <p:cNvGrpSpPr>
            <a:grpSpLocks/>
          </p:cNvGrpSpPr>
          <p:nvPr/>
        </p:nvGrpSpPr>
        <p:grpSpPr bwMode="auto">
          <a:xfrm>
            <a:off x="1776092" y="1196752"/>
            <a:ext cx="8329613" cy="5645150"/>
            <a:chOff x="225" y="360"/>
            <a:chExt cx="5247" cy="3556"/>
          </a:xfrm>
        </p:grpSpPr>
        <p:sp>
          <p:nvSpPr>
            <p:cNvPr id="18436" name="Rectangle 3"/>
            <p:cNvSpPr>
              <a:spLocks noChangeArrowheads="1"/>
            </p:cNvSpPr>
            <p:nvPr/>
          </p:nvSpPr>
          <p:spPr bwMode="auto">
            <a:xfrm>
              <a:off x="288" y="360"/>
              <a:ext cx="5184" cy="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00" tIns="44450" rIns="88900" bIns="44450">
              <a:spAutoFit/>
            </a:bodyPr>
            <a:lstStyle>
              <a:lvl1pPr eaLnBrk="0" hangingPunct="0">
                <a:tabLst>
                  <a:tab pos="5429250" algn="r"/>
                  <a:tab pos="6100763" algn="ctr"/>
                  <a:tab pos="7329488" algn="ctr"/>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5429250" algn="r"/>
                  <a:tab pos="6100763" algn="ctr"/>
                  <a:tab pos="7329488" algn="ctr"/>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5429250" algn="r"/>
                  <a:tab pos="6100763" algn="ctr"/>
                  <a:tab pos="7329488" algn="ctr"/>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5429250" algn="r"/>
                  <a:tab pos="6100763" algn="ctr"/>
                  <a:tab pos="7329488" algn="ctr"/>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5429250" algn="r"/>
                  <a:tab pos="6100763" algn="ctr"/>
                  <a:tab pos="7329488" algn="ct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429250" algn="r"/>
                  <a:tab pos="6100763" algn="ctr"/>
                  <a:tab pos="7329488" algn="ct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429250" algn="r"/>
                  <a:tab pos="6100763" algn="ctr"/>
                  <a:tab pos="7329488" algn="ct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429250" algn="r"/>
                  <a:tab pos="6100763" algn="ctr"/>
                  <a:tab pos="7329488" algn="ct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429250" algn="r"/>
                  <a:tab pos="6100763" algn="ctr"/>
                  <a:tab pos="7329488" algn="ctr"/>
                </a:tabLst>
                <a:defRPr>
                  <a:solidFill>
                    <a:schemeClr val="tx1"/>
                  </a:solidFill>
                  <a:latin typeface="Arial" panose="020B0604020202020204" pitchFamily="34" charset="0"/>
                  <a:cs typeface="Arial" panose="020B0604020202020204" pitchFamily="34" charset="0"/>
                </a:defRPr>
              </a:lvl9pPr>
            </a:lstStyle>
            <a:p>
              <a:pPr algn="ctr" eaLnBrk="1" hangingPunct="1">
                <a:spcAft>
                  <a:spcPct val="25000"/>
                </a:spcAft>
              </a:pPr>
              <a:endParaRPr lang="en-GB" altLang="en-US" i="1" dirty="0">
                <a:latin typeface="Calibri" panose="020F0502020204030204" pitchFamily="34" charset="0"/>
              </a:endParaRPr>
            </a:p>
            <a:p>
              <a:pPr algn="ctr" eaLnBrk="1" hangingPunct="1">
                <a:spcAft>
                  <a:spcPct val="25000"/>
                </a:spcAft>
              </a:pPr>
              <a:r>
                <a:rPr lang="en-GB" altLang="en-US" i="1" dirty="0">
                  <a:latin typeface="Calibri" panose="020F0502020204030204" pitchFamily="34" charset="0"/>
                </a:rPr>
                <a:t>After median 8.5 years post-trial follow-up</a:t>
              </a:r>
              <a:br>
                <a:rPr lang="en-GB" altLang="en-US" i="1" dirty="0">
                  <a:latin typeface="Calibri" panose="020F0502020204030204" pitchFamily="34" charset="0"/>
                </a:rPr>
              </a:br>
              <a:endParaRPr lang="en-GB" altLang="en-US" b="1" dirty="0">
                <a:latin typeface="Calibri" panose="020F0502020204030204" pitchFamily="34" charset="0"/>
              </a:endParaRPr>
            </a:p>
            <a:p>
              <a:pPr eaLnBrk="1" hangingPunct="1">
                <a:spcAft>
                  <a:spcPct val="50000"/>
                </a:spcAft>
              </a:pPr>
              <a:r>
                <a:rPr lang="en-GB" altLang="en-US" b="1" dirty="0">
                  <a:latin typeface="Calibri" panose="020F0502020204030204" pitchFamily="34" charset="0"/>
                </a:rPr>
                <a:t>Aggregate Endpoint</a:t>
              </a:r>
              <a:r>
                <a:rPr lang="en-GB" altLang="en-US" dirty="0">
                  <a:latin typeface="Calibri" panose="020F0502020204030204" pitchFamily="34" charset="0"/>
                </a:rPr>
                <a:t> 		</a:t>
              </a:r>
              <a:r>
                <a:rPr lang="en-GB" altLang="en-US" b="1" dirty="0">
                  <a:latin typeface="Calibri" panose="020F0502020204030204" pitchFamily="34" charset="0"/>
                </a:rPr>
                <a:t>1997</a:t>
              </a:r>
              <a:r>
                <a:rPr lang="en-GB" altLang="en-US" dirty="0">
                  <a:latin typeface="Calibri" panose="020F0502020204030204" pitchFamily="34" charset="0"/>
                </a:rPr>
                <a:t>	</a:t>
              </a:r>
              <a:r>
                <a:rPr lang="en-GB" altLang="en-US" b="1" dirty="0">
                  <a:latin typeface="Calibri" panose="020F0502020204030204" pitchFamily="34" charset="0"/>
                </a:rPr>
                <a:t>2007</a:t>
              </a:r>
            </a:p>
            <a:p>
              <a:pPr eaLnBrk="1" hangingPunct="1"/>
              <a:r>
                <a:rPr lang="en-GB" altLang="en-US" dirty="0">
                  <a:latin typeface="Calibri" panose="020F0502020204030204" pitchFamily="34" charset="0"/>
                </a:rPr>
                <a:t>Any diabetes related endpoint	</a:t>
              </a:r>
              <a:r>
                <a:rPr lang="en-GB" altLang="en-US" sz="2000" i="1" dirty="0">
                  <a:latin typeface="Calibri" panose="020F0502020204030204" pitchFamily="34" charset="0"/>
                </a:rPr>
                <a:t>RRR:</a:t>
              </a:r>
              <a:r>
                <a:rPr lang="en-GB" altLang="en-US" dirty="0">
                  <a:latin typeface="Calibri" panose="020F0502020204030204" pitchFamily="34" charset="0"/>
                </a:rPr>
                <a:t>	12%	</a:t>
              </a:r>
              <a:r>
                <a:rPr lang="en-GB" altLang="en-US" b="1" dirty="0">
                  <a:latin typeface="Calibri" panose="020F0502020204030204" pitchFamily="34" charset="0"/>
                </a:rPr>
                <a:t>9%</a:t>
              </a:r>
              <a:endParaRPr lang="en-GB" altLang="en-US" dirty="0">
                <a:latin typeface="Calibri" panose="020F0502020204030204" pitchFamily="34" charset="0"/>
              </a:endParaRPr>
            </a:p>
            <a:p>
              <a:pPr eaLnBrk="1" hangingPunct="1">
                <a:spcAft>
                  <a:spcPct val="50000"/>
                </a:spcAft>
              </a:pPr>
              <a:r>
                <a:rPr lang="en-GB" altLang="en-US" i="1" dirty="0">
                  <a:latin typeface="Calibri" panose="020F0502020204030204" pitchFamily="34" charset="0"/>
                </a:rPr>
                <a:t>	 </a:t>
              </a:r>
              <a:r>
                <a:rPr lang="en-GB" altLang="en-US" sz="2000" i="1" dirty="0">
                  <a:latin typeface="Calibri" panose="020F0502020204030204" pitchFamily="34" charset="0"/>
                </a:rPr>
                <a:t>P:</a:t>
              </a:r>
              <a:r>
                <a:rPr lang="en-GB" altLang="en-US" dirty="0">
                  <a:latin typeface="Calibri" panose="020F0502020204030204" pitchFamily="34" charset="0"/>
                </a:rPr>
                <a:t>	</a:t>
              </a:r>
              <a:r>
                <a:rPr lang="en-GB" altLang="en-US" dirty="0">
                  <a:solidFill>
                    <a:srgbClr val="00007F"/>
                  </a:solidFill>
                  <a:latin typeface="Calibri" panose="020F0502020204030204" pitchFamily="34" charset="0"/>
                </a:rPr>
                <a:t> </a:t>
              </a:r>
              <a:r>
                <a:rPr lang="en-GB" altLang="en-US" dirty="0">
                  <a:solidFill>
                    <a:srgbClr val="CA0000"/>
                  </a:solidFill>
                  <a:latin typeface="Calibri" panose="020F0502020204030204" pitchFamily="34" charset="0"/>
                </a:rPr>
                <a:t>0.029</a:t>
              </a:r>
              <a:r>
                <a:rPr lang="en-GB" altLang="en-US" b="1" dirty="0">
                  <a:solidFill>
                    <a:srgbClr val="00007F"/>
                  </a:solidFill>
                  <a:latin typeface="Calibri" panose="020F0502020204030204" pitchFamily="34" charset="0"/>
                </a:rPr>
                <a:t> 	</a:t>
              </a:r>
              <a:r>
                <a:rPr lang="en-GB" altLang="en-US" b="1" dirty="0">
                  <a:solidFill>
                    <a:srgbClr val="CA0000"/>
                  </a:solidFill>
                  <a:latin typeface="Calibri" panose="020F0502020204030204" pitchFamily="34" charset="0"/>
                </a:rPr>
                <a:t>0.040</a:t>
              </a:r>
              <a:r>
                <a:rPr lang="en-GB" altLang="en-US" dirty="0">
                  <a:solidFill>
                    <a:srgbClr val="00007F"/>
                  </a:solidFill>
                  <a:latin typeface="Calibri" panose="020F0502020204030204" pitchFamily="34" charset="0"/>
                </a:rPr>
                <a:t> </a:t>
              </a:r>
            </a:p>
            <a:p>
              <a:pPr eaLnBrk="1" hangingPunct="1"/>
              <a:r>
                <a:rPr lang="en-GB" altLang="en-US" dirty="0">
                  <a:latin typeface="Calibri" panose="020F0502020204030204" pitchFamily="34" charset="0"/>
                </a:rPr>
                <a:t>Microvascular disease	</a:t>
              </a:r>
              <a:r>
                <a:rPr lang="en-GB" altLang="en-US" sz="2000" i="1" dirty="0">
                  <a:latin typeface="Calibri" panose="020F0502020204030204" pitchFamily="34" charset="0"/>
                </a:rPr>
                <a:t>RRR:</a:t>
              </a:r>
              <a:r>
                <a:rPr lang="en-GB" altLang="en-US" dirty="0">
                  <a:solidFill>
                    <a:srgbClr val="00007F"/>
                  </a:solidFill>
                  <a:latin typeface="Calibri" panose="020F0502020204030204" pitchFamily="34" charset="0"/>
                </a:rPr>
                <a:t>	 </a:t>
              </a:r>
              <a:r>
                <a:rPr lang="en-GB" altLang="en-US" dirty="0">
                  <a:solidFill>
                    <a:srgbClr val="CA0000"/>
                  </a:solidFill>
                  <a:latin typeface="Calibri" panose="020F0502020204030204" pitchFamily="34" charset="0"/>
                </a:rPr>
                <a:t>25%</a:t>
              </a:r>
              <a:r>
                <a:rPr lang="en-GB" altLang="en-US" dirty="0">
                  <a:solidFill>
                    <a:srgbClr val="00007F"/>
                  </a:solidFill>
                  <a:latin typeface="Calibri" panose="020F0502020204030204" pitchFamily="34" charset="0"/>
                </a:rPr>
                <a:t>	</a:t>
              </a:r>
              <a:r>
                <a:rPr lang="en-GB" altLang="en-US" b="1" dirty="0">
                  <a:solidFill>
                    <a:srgbClr val="CA0000"/>
                  </a:solidFill>
                  <a:latin typeface="Calibri" panose="020F0502020204030204" pitchFamily="34" charset="0"/>
                </a:rPr>
                <a:t>24%</a:t>
              </a:r>
              <a:endParaRPr lang="en-GB" altLang="en-US" dirty="0">
                <a:solidFill>
                  <a:srgbClr val="00007F"/>
                </a:solidFill>
                <a:latin typeface="Calibri" panose="020F0502020204030204" pitchFamily="34" charset="0"/>
              </a:endParaRPr>
            </a:p>
            <a:p>
              <a:pPr eaLnBrk="1" hangingPunct="1">
                <a:spcAft>
                  <a:spcPct val="50000"/>
                </a:spcAft>
              </a:pPr>
              <a:r>
                <a:rPr lang="en-GB" altLang="en-US" i="1" dirty="0">
                  <a:solidFill>
                    <a:srgbClr val="00007F"/>
                  </a:solidFill>
                  <a:latin typeface="Calibri" panose="020F0502020204030204" pitchFamily="34" charset="0"/>
                </a:rPr>
                <a:t>	</a:t>
              </a:r>
              <a:r>
                <a:rPr lang="en-GB" altLang="en-US" i="1" dirty="0">
                  <a:latin typeface="Calibri" panose="020F0502020204030204" pitchFamily="34" charset="0"/>
                </a:rPr>
                <a:t> </a:t>
              </a:r>
              <a:r>
                <a:rPr lang="en-GB" altLang="en-US" sz="2000" i="1" dirty="0">
                  <a:latin typeface="Calibri" panose="020F0502020204030204" pitchFamily="34" charset="0"/>
                </a:rPr>
                <a:t>P:</a:t>
              </a:r>
              <a:r>
                <a:rPr lang="en-GB" altLang="en-US" i="1" dirty="0">
                  <a:solidFill>
                    <a:srgbClr val="00007F"/>
                  </a:solidFill>
                  <a:latin typeface="Calibri" panose="020F0502020204030204" pitchFamily="34" charset="0"/>
                </a:rPr>
                <a:t>	</a:t>
              </a:r>
              <a:r>
                <a:rPr lang="en-GB" altLang="en-US" i="1" dirty="0">
                  <a:solidFill>
                    <a:srgbClr val="CA0000"/>
                  </a:solidFill>
                  <a:latin typeface="Calibri" panose="020F0502020204030204" pitchFamily="34" charset="0"/>
                </a:rPr>
                <a:t> </a:t>
              </a:r>
              <a:r>
                <a:rPr lang="en-GB" altLang="en-US" dirty="0">
                  <a:solidFill>
                    <a:srgbClr val="CA0000"/>
                  </a:solidFill>
                  <a:latin typeface="Calibri" panose="020F0502020204030204" pitchFamily="34" charset="0"/>
                </a:rPr>
                <a:t>0.0099</a:t>
              </a:r>
              <a:r>
                <a:rPr lang="en-GB" altLang="en-US" b="1" dirty="0">
                  <a:solidFill>
                    <a:srgbClr val="00007F"/>
                  </a:solidFill>
                  <a:latin typeface="Calibri" panose="020F0502020204030204" pitchFamily="34" charset="0"/>
                </a:rPr>
                <a:t>	</a:t>
              </a:r>
              <a:r>
                <a:rPr lang="en-GB" altLang="en-US" b="1" dirty="0">
                  <a:solidFill>
                    <a:srgbClr val="CA0000"/>
                  </a:solidFill>
                  <a:latin typeface="Calibri" panose="020F0502020204030204" pitchFamily="34" charset="0"/>
                </a:rPr>
                <a:t>0.001</a:t>
              </a:r>
              <a:endParaRPr lang="en-GB" altLang="en-US" i="1" dirty="0">
                <a:solidFill>
                  <a:srgbClr val="00007F"/>
                </a:solidFill>
                <a:latin typeface="Calibri" panose="020F0502020204030204" pitchFamily="34" charset="0"/>
              </a:endParaRPr>
            </a:p>
            <a:p>
              <a:pPr eaLnBrk="1" hangingPunct="1"/>
              <a:r>
                <a:rPr lang="en-GB" altLang="en-US" dirty="0">
                  <a:latin typeface="Calibri" panose="020F0502020204030204" pitchFamily="34" charset="0"/>
                </a:rPr>
                <a:t>Myocardial infarction	</a:t>
              </a:r>
              <a:r>
                <a:rPr lang="en-GB" altLang="en-US" sz="2000" i="1" dirty="0">
                  <a:latin typeface="Calibri" panose="020F0502020204030204" pitchFamily="34" charset="0"/>
                </a:rPr>
                <a:t>RRR:</a:t>
              </a:r>
              <a:r>
                <a:rPr lang="en-GB" altLang="en-US" dirty="0">
                  <a:latin typeface="Calibri" panose="020F0502020204030204" pitchFamily="34" charset="0"/>
                </a:rPr>
                <a:t>	16%</a:t>
              </a:r>
              <a:r>
                <a:rPr lang="en-GB" altLang="en-US" dirty="0">
                  <a:solidFill>
                    <a:srgbClr val="00007F"/>
                  </a:solidFill>
                  <a:latin typeface="Calibri" panose="020F0502020204030204" pitchFamily="34" charset="0"/>
                </a:rPr>
                <a:t>	</a:t>
              </a:r>
              <a:r>
                <a:rPr lang="en-GB" altLang="en-US" b="1" dirty="0">
                  <a:solidFill>
                    <a:srgbClr val="CA0000"/>
                  </a:solidFill>
                  <a:latin typeface="Calibri" panose="020F0502020204030204" pitchFamily="34" charset="0"/>
                </a:rPr>
                <a:t>15%</a:t>
              </a:r>
              <a:endParaRPr lang="en-GB" altLang="en-US" dirty="0">
                <a:solidFill>
                  <a:srgbClr val="00007F"/>
                </a:solidFill>
                <a:latin typeface="Calibri" panose="020F0502020204030204" pitchFamily="34" charset="0"/>
              </a:endParaRPr>
            </a:p>
            <a:p>
              <a:pPr eaLnBrk="1" hangingPunct="1">
                <a:spcAft>
                  <a:spcPct val="50000"/>
                </a:spcAft>
              </a:pPr>
              <a:r>
                <a:rPr lang="en-GB" altLang="en-US" i="1" dirty="0">
                  <a:solidFill>
                    <a:srgbClr val="00007F"/>
                  </a:solidFill>
                  <a:latin typeface="Calibri" panose="020F0502020204030204" pitchFamily="34" charset="0"/>
                </a:rPr>
                <a:t>	</a:t>
              </a:r>
              <a:r>
                <a:rPr lang="en-GB" altLang="en-US" i="1" dirty="0">
                  <a:latin typeface="Calibri" panose="020F0502020204030204" pitchFamily="34" charset="0"/>
                </a:rPr>
                <a:t> </a:t>
              </a:r>
              <a:r>
                <a:rPr lang="en-GB" altLang="en-US" sz="2000" i="1" dirty="0">
                  <a:latin typeface="Calibri" panose="020F0502020204030204" pitchFamily="34" charset="0"/>
                </a:rPr>
                <a:t>P:</a:t>
              </a:r>
              <a:r>
                <a:rPr lang="en-GB" altLang="en-US" i="1" dirty="0">
                  <a:latin typeface="Calibri" panose="020F0502020204030204" pitchFamily="34" charset="0"/>
                </a:rPr>
                <a:t>	 </a:t>
              </a:r>
              <a:r>
                <a:rPr lang="en-GB" altLang="en-US" dirty="0">
                  <a:latin typeface="Calibri" panose="020F0502020204030204" pitchFamily="34" charset="0"/>
                </a:rPr>
                <a:t>0.052</a:t>
              </a:r>
              <a:r>
                <a:rPr lang="en-GB" altLang="en-US" b="1" dirty="0">
                  <a:solidFill>
                    <a:srgbClr val="00007F"/>
                  </a:solidFill>
                  <a:latin typeface="Calibri" panose="020F0502020204030204" pitchFamily="34" charset="0"/>
                </a:rPr>
                <a:t>	</a:t>
              </a:r>
              <a:r>
                <a:rPr lang="en-GB" altLang="en-US" b="1" dirty="0">
                  <a:solidFill>
                    <a:srgbClr val="CA0000"/>
                  </a:solidFill>
                  <a:latin typeface="Calibri" panose="020F0502020204030204" pitchFamily="34" charset="0"/>
                </a:rPr>
                <a:t>0.014</a:t>
              </a:r>
              <a:endParaRPr lang="en-GB" altLang="en-US" i="1" dirty="0">
                <a:solidFill>
                  <a:srgbClr val="00007F"/>
                </a:solidFill>
                <a:latin typeface="Calibri" panose="020F0502020204030204" pitchFamily="34" charset="0"/>
              </a:endParaRPr>
            </a:p>
            <a:p>
              <a:pPr eaLnBrk="1" hangingPunct="1"/>
              <a:r>
                <a:rPr lang="en-GB" altLang="en-US" dirty="0">
                  <a:latin typeface="Calibri" panose="020F0502020204030204" pitchFamily="34" charset="0"/>
                </a:rPr>
                <a:t>All-cause mortality	</a:t>
              </a:r>
              <a:r>
                <a:rPr lang="en-GB" altLang="en-US" sz="2000" i="1" dirty="0">
                  <a:latin typeface="Calibri" panose="020F0502020204030204" pitchFamily="34" charset="0"/>
                </a:rPr>
                <a:t>RRR:</a:t>
              </a:r>
              <a:r>
                <a:rPr lang="en-GB" altLang="en-US" dirty="0">
                  <a:latin typeface="Calibri" panose="020F0502020204030204" pitchFamily="34" charset="0"/>
                </a:rPr>
                <a:t>	6%</a:t>
              </a:r>
              <a:r>
                <a:rPr lang="en-GB" altLang="en-US" dirty="0">
                  <a:solidFill>
                    <a:srgbClr val="00007F"/>
                  </a:solidFill>
                  <a:latin typeface="Calibri" panose="020F0502020204030204" pitchFamily="34" charset="0"/>
                </a:rPr>
                <a:t>	</a:t>
              </a:r>
              <a:r>
                <a:rPr lang="en-GB" altLang="en-US" b="1" dirty="0">
                  <a:solidFill>
                    <a:srgbClr val="CA0000"/>
                  </a:solidFill>
                  <a:latin typeface="Calibri" panose="020F0502020204030204" pitchFamily="34" charset="0"/>
                </a:rPr>
                <a:t>13%</a:t>
              </a:r>
              <a:endParaRPr lang="en-GB" altLang="en-US" dirty="0">
                <a:solidFill>
                  <a:srgbClr val="00007F"/>
                </a:solidFill>
                <a:latin typeface="Calibri" panose="020F0502020204030204" pitchFamily="34" charset="0"/>
              </a:endParaRPr>
            </a:p>
            <a:p>
              <a:pPr eaLnBrk="1" hangingPunct="1"/>
              <a:r>
                <a:rPr lang="en-GB" altLang="en-US" i="1" dirty="0">
                  <a:solidFill>
                    <a:srgbClr val="00007F"/>
                  </a:solidFill>
                  <a:latin typeface="Calibri" panose="020F0502020204030204" pitchFamily="34" charset="0"/>
                </a:rPr>
                <a:t>	</a:t>
              </a:r>
              <a:r>
                <a:rPr lang="en-GB" altLang="en-US" sz="2000" i="1" dirty="0">
                  <a:solidFill>
                    <a:srgbClr val="00007F"/>
                  </a:solidFill>
                  <a:latin typeface="Calibri" panose="020F0502020204030204" pitchFamily="34" charset="0"/>
                </a:rPr>
                <a:t> </a:t>
              </a:r>
              <a:r>
                <a:rPr lang="en-GB" altLang="en-US" sz="2000" i="1" dirty="0">
                  <a:latin typeface="Calibri" panose="020F0502020204030204" pitchFamily="34" charset="0"/>
                </a:rPr>
                <a:t>P:</a:t>
              </a:r>
              <a:r>
                <a:rPr lang="en-GB" altLang="en-US" i="1" dirty="0">
                  <a:latin typeface="Calibri" panose="020F0502020204030204" pitchFamily="34" charset="0"/>
                </a:rPr>
                <a:t>	 </a:t>
              </a:r>
              <a:r>
                <a:rPr lang="en-GB" altLang="en-US" dirty="0">
                  <a:latin typeface="Calibri" panose="020F0502020204030204" pitchFamily="34" charset="0"/>
                </a:rPr>
                <a:t>0.44</a:t>
              </a:r>
              <a:r>
                <a:rPr lang="en-GB" altLang="en-US" b="1" dirty="0">
                  <a:solidFill>
                    <a:srgbClr val="00007F"/>
                  </a:solidFill>
                  <a:latin typeface="Calibri" panose="020F0502020204030204" pitchFamily="34" charset="0"/>
                </a:rPr>
                <a:t>	</a:t>
              </a:r>
              <a:r>
                <a:rPr lang="en-GB" altLang="en-US" b="1" dirty="0">
                  <a:solidFill>
                    <a:srgbClr val="CA0000"/>
                  </a:solidFill>
                  <a:latin typeface="Calibri" panose="020F0502020204030204" pitchFamily="34" charset="0"/>
                </a:rPr>
                <a:t>0.007</a:t>
              </a:r>
              <a:endParaRPr lang="en-GB" altLang="en-US" b="1" dirty="0">
                <a:solidFill>
                  <a:srgbClr val="00007F"/>
                </a:solidFill>
                <a:latin typeface="Calibri" panose="020F0502020204030204" pitchFamily="34" charset="0"/>
              </a:endParaRPr>
            </a:p>
          </p:txBody>
        </p:sp>
        <p:sp>
          <p:nvSpPr>
            <p:cNvPr id="18437" name="Line 4"/>
            <p:cNvSpPr>
              <a:spLocks noChangeShapeType="1"/>
            </p:cNvSpPr>
            <p:nvPr/>
          </p:nvSpPr>
          <p:spPr bwMode="auto">
            <a:xfrm>
              <a:off x="288" y="1675"/>
              <a:ext cx="5136" cy="0"/>
            </a:xfrm>
            <a:prstGeom prst="line">
              <a:avLst/>
            </a:prstGeom>
            <a:noFill/>
            <a:ln w="28575">
              <a:solidFill>
                <a:srgbClr val="0080FF"/>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18438" name="Line 5"/>
            <p:cNvSpPr>
              <a:spLocks noChangeShapeType="1"/>
            </p:cNvSpPr>
            <p:nvPr/>
          </p:nvSpPr>
          <p:spPr bwMode="auto">
            <a:xfrm>
              <a:off x="288" y="3744"/>
              <a:ext cx="5136" cy="0"/>
            </a:xfrm>
            <a:prstGeom prst="line">
              <a:avLst/>
            </a:prstGeom>
            <a:noFill/>
            <a:ln w="28575">
              <a:solidFill>
                <a:srgbClr val="0080FF"/>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18439" name="Text Box 6"/>
            <p:cNvSpPr txBox="1">
              <a:spLocks noChangeArrowheads="1"/>
            </p:cNvSpPr>
            <p:nvPr/>
          </p:nvSpPr>
          <p:spPr bwMode="auto">
            <a:xfrm>
              <a:off x="1464" y="3704"/>
              <a:ext cx="28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en-US" sz="1600" i="1" dirty="0">
                  <a:latin typeface="Calibri" panose="020F0502020204030204" pitchFamily="34" charset="0"/>
                </a:rPr>
                <a:t>RRR = Relative Risk Reduction, P = Log Rank</a:t>
              </a:r>
            </a:p>
          </p:txBody>
        </p:sp>
        <p:sp>
          <p:nvSpPr>
            <p:cNvPr id="18440" name="Line 7"/>
            <p:cNvSpPr>
              <a:spLocks noChangeShapeType="1"/>
            </p:cNvSpPr>
            <p:nvPr/>
          </p:nvSpPr>
          <p:spPr bwMode="auto">
            <a:xfrm>
              <a:off x="225" y="2129"/>
              <a:ext cx="5199" cy="45"/>
            </a:xfrm>
            <a:prstGeom prst="line">
              <a:avLst/>
            </a:prstGeom>
            <a:noFill/>
            <a:ln w="9525">
              <a:solidFill>
                <a:srgbClr val="0080FF"/>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18441" name="Line 8"/>
            <p:cNvSpPr>
              <a:spLocks noChangeShapeType="1"/>
            </p:cNvSpPr>
            <p:nvPr/>
          </p:nvSpPr>
          <p:spPr bwMode="auto">
            <a:xfrm>
              <a:off x="288" y="2592"/>
              <a:ext cx="5136" cy="0"/>
            </a:xfrm>
            <a:prstGeom prst="line">
              <a:avLst/>
            </a:prstGeom>
            <a:noFill/>
            <a:ln w="9525">
              <a:solidFill>
                <a:srgbClr val="0080FF"/>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18442" name="Line 9"/>
            <p:cNvSpPr>
              <a:spLocks noChangeShapeType="1"/>
            </p:cNvSpPr>
            <p:nvPr/>
          </p:nvSpPr>
          <p:spPr bwMode="auto">
            <a:xfrm>
              <a:off x="288" y="3168"/>
              <a:ext cx="5136" cy="0"/>
            </a:xfrm>
            <a:prstGeom prst="line">
              <a:avLst/>
            </a:prstGeom>
            <a:noFill/>
            <a:ln w="9525">
              <a:solidFill>
                <a:srgbClr val="0080FF"/>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sp>
        <p:nvSpPr>
          <p:cNvPr id="14339" name="Rectangle 12"/>
          <p:cNvSpPr>
            <a:spLocks noGrp="1" noChangeArrowheads="1"/>
          </p:cNvSpPr>
          <p:nvPr>
            <p:ph type="title" idx="4294967295"/>
          </p:nvPr>
        </p:nvSpPr>
        <p:spPr>
          <a:xfrm>
            <a:off x="1776091" y="271064"/>
            <a:ext cx="8856662" cy="908720"/>
          </a:xfrm>
          <a:solidFill>
            <a:srgbClr val="C00000"/>
          </a:solidFill>
          <a:ln>
            <a:solidFill>
              <a:schemeClr val="tx1"/>
            </a:solidFill>
          </a:ln>
        </p:spPr>
        <p:txBody>
          <a:bodyPr rtlCol="0">
            <a:normAutofit/>
          </a:bodyPr>
          <a:lstStyle/>
          <a:p>
            <a:pPr>
              <a:defRPr/>
            </a:pPr>
            <a:r>
              <a:rPr lang="en-US" sz="3600" dirty="0"/>
              <a:t>Legacy Effect of Earlier Glucose Control</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Targets</a:t>
            </a:r>
            <a:endParaRPr lang="en-AU" dirty="0"/>
          </a:p>
        </p:txBody>
      </p:sp>
      <p:sp>
        <p:nvSpPr>
          <p:cNvPr id="5" name="Text Placeholder 4"/>
          <p:cNvSpPr>
            <a:spLocks noGrp="1"/>
          </p:cNvSpPr>
          <p:nvPr>
            <p:ph type="body" idx="1"/>
          </p:nvPr>
        </p:nvSpPr>
        <p:spPr/>
        <p:txBody>
          <a:bodyPr/>
          <a:lstStyle/>
          <a:p>
            <a:endParaRPr lang="en-AU"/>
          </a:p>
        </p:txBody>
      </p:sp>
      <p:pic>
        <p:nvPicPr>
          <p:cNvPr id="6" name="Picture 2" descr="ggun30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476672"/>
            <a:ext cx="2707780"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5380" y="4818887"/>
            <a:ext cx="3117395" cy="1953307"/>
          </a:xfrm>
          <a:prstGeom prst="rect">
            <a:avLst/>
          </a:prstGeom>
        </p:spPr>
      </p:pic>
    </p:spTree>
    <p:extLst>
      <p:ext uri="{BB962C8B-B14F-4D97-AF65-F5344CB8AC3E}">
        <p14:creationId xmlns:p14="http://schemas.microsoft.com/office/powerpoint/2010/main" val="347416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C00000"/>
          </a:solidFill>
          <a:ln>
            <a:solidFill>
              <a:schemeClr val="tx1"/>
            </a:solidFill>
          </a:ln>
        </p:spPr>
        <p:txBody>
          <a:bodyPr/>
          <a:lstStyle/>
          <a:p>
            <a:r>
              <a:rPr lang="en-AU" dirty="0" smtClean="0"/>
              <a:t>ADS Position Statement</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5730476"/>
              </p:ext>
            </p:extLst>
          </p:nvPr>
        </p:nvGraphicFramePr>
        <p:xfrm>
          <a:off x="4511824" y="1916832"/>
          <a:ext cx="4572000" cy="4240244"/>
        </p:xfrm>
        <a:graphic>
          <a:graphicData uri="http://schemas.openxmlformats.org/drawingml/2006/table">
            <a:tbl>
              <a:tblPr firstRow="1" bandRow="1">
                <a:tableStyleId>{69CF1AB2-1976-4502-BF36-3FF5EA218861}</a:tableStyleId>
              </a:tblPr>
              <a:tblGrid>
                <a:gridCol w="2286000"/>
                <a:gridCol w="2286000"/>
              </a:tblGrid>
              <a:tr h="1060061">
                <a:tc>
                  <a:txBody>
                    <a:bodyPr/>
                    <a:lstStyle/>
                    <a:p>
                      <a:r>
                        <a:rPr lang="en-AU" dirty="0" smtClean="0"/>
                        <a:t>New diabetes, no CV disease</a:t>
                      </a:r>
                      <a:endParaRPr lang="en-AU" dirty="0"/>
                    </a:p>
                  </a:txBody>
                  <a:tcPr/>
                </a:tc>
                <a:tc>
                  <a:txBody>
                    <a:bodyPr/>
                    <a:lstStyle/>
                    <a:p>
                      <a:r>
                        <a:rPr lang="en-AU" dirty="0" smtClean="0"/>
                        <a:t>53 </a:t>
                      </a:r>
                      <a:r>
                        <a:rPr lang="en-AU" dirty="0" err="1" smtClean="0"/>
                        <a:t>mmol</a:t>
                      </a:r>
                      <a:r>
                        <a:rPr lang="en-AU" dirty="0" smtClean="0"/>
                        <a:t>/</a:t>
                      </a:r>
                      <a:r>
                        <a:rPr lang="en-AU" dirty="0" err="1" smtClean="0"/>
                        <a:t>mol</a:t>
                      </a:r>
                      <a:endParaRPr lang="en-AU" dirty="0" smtClean="0"/>
                    </a:p>
                    <a:p>
                      <a:endParaRPr lang="en-AU" dirty="0" smtClean="0"/>
                    </a:p>
                    <a:p>
                      <a:r>
                        <a:rPr lang="en-AU" dirty="0" smtClean="0"/>
                        <a:t>(7%) OR LESS</a:t>
                      </a:r>
                      <a:endParaRPr lang="en-AU" dirty="0"/>
                    </a:p>
                  </a:txBody>
                  <a:tcPr/>
                </a:tc>
              </a:tr>
              <a:tr h="1060061">
                <a:tc>
                  <a:txBody>
                    <a:bodyPr/>
                    <a:lstStyle/>
                    <a:p>
                      <a:r>
                        <a:rPr lang="en-AU" dirty="0" smtClean="0"/>
                        <a:t>CV disease, other co-morbidities</a:t>
                      </a:r>
                      <a:endParaRPr lang="en-AU" dirty="0"/>
                    </a:p>
                  </a:txBody>
                  <a:tcPr/>
                </a:tc>
                <a:tc>
                  <a:txBody>
                    <a:bodyPr/>
                    <a:lstStyle/>
                    <a:p>
                      <a:r>
                        <a:rPr lang="en-AU" dirty="0" smtClean="0"/>
                        <a:t>64 </a:t>
                      </a:r>
                      <a:r>
                        <a:rPr lang="en-AU" dirty="0" err="1" smtClean="0"/>
                        <a:t>mmol</a:t>
                      </a:r>
                      <a:r>
                        <a:rPr lang="en-AU" dirty="0" smtClean="0"/>
                        <a:t>/</a:t>
                      </a:r>
                      <a:r>
                        <a:rPr lang="en-AU" dirty="0" err="1" smtClean="0"/>
                        <a:t>mol</a:t>
                      </a:r>
                      <a:endParaRPr lang="en-AU" dirty="0" smtClean="0"/>
                    </a:p>
                    <a:p>
                      <a:r>
                        <a:rPr lang="en-AU" dirty="0" smtClean="0"/>
                        <a:t>(</a:t>
                      </a:r>
                      <a:r>
                        <a:rPr lang="en-AU" baseline="0" dirty="0" smtClean="0"/>
                        <a:t> 8%)</a:t>
                      </a:r>
                      <a:endParaRPr lang="en-AU" dirty="0"/>
                    </a:p>
                  </a:txBody>
                  <a:tcPr/>
                </a:tc>
              </a:tr>
              <a:tr h="1060061">
                <a:tc>
                  <a:txBody>
                    <a:bodyPr/>
                    <a:lstStyle/>
                    <a:p>
                      <a:r>
                        <a:rPr lang="en-AU" dirty="0" smtClean="0"/>
                        <a:t>Limited life Expectancy</a:t>
                      </a:r>
                      <a:endParaRPr lang="en-AU" dirty="0"/>
                    </a:p>
                  </a:txBody>
                  <a:tcPr/>
                </a:tc>
                <a:tc>
                  <a:txBody>
                    <a:bodyPr/>
                    <a:lstStyle/>
                    <a:p>
                      <a:r>
                        <a:rPr lang="en-AU" dirty="0" smtClean="0"/>
                        <a:t>Symptom control</a:t>
                      </a:r>
                      <a:endParaRPr lang="en-AU" dirty="0"/>
                    </a:p>
                  </a:txBody>
                  <a:tcPr/>
                </a:tc>
              </a:tr>
              <a:tr h="1060061">
                <a:tc>
                  <a:txBody>
                    <a:bodyPr/>
                    <a:lstStyle/>
                    <a:p>
                      <a:r>
                        <a:rPr lang="en-AU" dirty="0" smtClean="0"/>
                        <a:t>Planned pregnancy</a:t>
                      </a:r>
                      <a:endParaRPr lang="en-AU" dirty="0"/>
                    </a:p>
                  </a:txBody>
                  <a:tcPr/>
                </a:tc>
                <a:tc>
                  <a:txBody>
                    <a:bodyPr/>
                    <a:lstStyle/>
                    <a:p>
                      <a:r>
                        <a:rPr lang="en-AU" dirty="0" smtClean="0"/>
                        <a:t>42 </a:t>
                      </a:r>
                      <a:r>
                        <a:rPr lang="en-AU" dirty="0" err="1" smtClean="0"/>
                        <a:t>mmol</a:t>
                      </a:r>
                      <a:r>
                        <a:rPr lang="en-AU" dirty="0" smtClean="0"/>
                        <a:t>/</a:t>
                      </a:r>
                      <a:r>
                        <a:rPr lang="en-AU" dirty="0" err="1" smtClean="0"/>
                        <a:t>mol</a:t>
                      </a:r>
                      <a:r>
                        <a:rPr lang="en-AU" dirty="0" smtClean="0"/>
                        <a:t> (6%)</a:t>
                      </a:r>
                      <a:endParaRPr lang="en-AU" dirty="0"/>
                    </a:p>
                  </a:txBody>
                  <a:tcPr/>
                </a:tc>
              </a:tr>
            </a:tbl>
          </a:graphicData>
        </a:graphic>
      </p:graphicFrame>
    </p:spTree>
    <p:extLst>
      <p:ext uri="{BB962C8B-B14F-4D97-AF65-F5344CB8AC3E}">
        <p14:creationId xmlns:p14="http://schemas.microsoft.com/office/powerpoint/2010/main" val="211349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Advice: It is easy now!</a:t>
            </a:r>
            <a:endParaRPr lang="en-AU" dirty="0"/>
          </a:p>
        </p:txBody>
      </p:sp>
      <p:sp>
        <p:nvSpPr>
          <p:cNvPr id="5" name="Text Placeholder 4"/>
          <p:cNvSpPr>
            <a:spLocks noGrp="1"/>
          </p:cNvSpPr>
          <p:nvPr>
            <p:ph type="body" idx="1"/>
          </p:nvPr>
        </p:nvSpPr>
        <p:spPr/>
        <p:txBody>
          <a:bodyPr/>
          <a:lstStyle/>
          <a:p>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759" y="146081"/>
            <a:ext cx="3117395" cy="1953307"/>
          </a:xfrm>
          <a:prstGeom prst="rect">
            <a:avLst/>
          </a:prstGeom>
        </p:spPr>
      </p:pic>
    </p:spTree>
    <p:extLst>
      <p:ext uri="{BB962C8B-B14F-4D97-AF65-F5344CB8AC3E}">
        <p14:creationId xmlns:p14="http://schemas.microsoft.com/office/powerpoint/2010/main" val="172143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AU"/>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9" y="0"/>
            <a:ext cx="12188825" cy="6858000"/>
          </a:xfrm>
        </p:spPr>
      </p:pic>
    </p:spTree>
    <p:extLst>
      <p:ext uri="{BB962C8B-B14F-4D97-AF65-F5344CB8AC3E}">
        <p14:creationId xmlns:p14="http://schemas.microsoft.com/office/powerpoint/2010/main" val="396510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endParaRPr lang="en-AU"/>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 y="894"/>
            <a:ext cx="13007181" cy="7100515"/>
          </a:xfrm>
          <a:prstGeom prst="rect">
            <a:avLst/>
          </a:prstGeom>
        </p:spPr>
      </p:pic>
    </p:spTree>
    <p:extLst>
      <p:ext uri="{BB962C8B-B14F-4D97-AF65-F5344CB8AC3E}">
        <p14:creationId xmlns:p14="http://schemas.microsoft.com/office/powerpoint/2010/main" val="396850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03512" y="404664"/>
            <a:ext cx="8640960" cy="6336704"/>
          </a:xfrm>
        </p:spPr>
      </p:pic>
    </p:spTree>
    <p:extLst>
      <p:ext uri="{BB962C8B-B14F-4D97-AF65-F5344CB8AC3E}">
        <p14:creationId xmlns:p14="http://schemas.microsoft.com/office/powerpoint/2010/main" val="2480254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Case Studies</a:t>
            </a:r>
            <a:endParaRPr lang="en-AU" dirty="0"/>
          </a:p>
        </p:txBody>
      </p:sp>
      <p:sp>
        <p:nvSpPr>
          <p:cNvPr id="6" name="Text Placeholder 5"/>
          <p:cNvSpPr>
            <a:spLocks noGrp="1"/>
          </p:cNvSpPr>
          <p:nvPr>
            <p:ph type="body" idx="1"/>
          </p:nvPr>
        </p:nvSpPr>
        <p:spPr/>
        <p:txBody>
          <a:bodyPr/>
          <a:lstStyle/>
          <a:p>
            <a:endParaRPr lang="en-AU"/>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048" y="4839379"/>
            <a:ext cx="3117395" cy="1953307"/>
          </a:xfrm>
          <a:prstGeom prst="rect">
            <a:avLst/>
          </a:prstGeom>
        </p:spPr>
      </p:pic>
    </p:spTree>
    <p:extLst>
      <p:ext uri="{BB962C8B-B14F-4D97-AF65-F5344CB8AC3E}">
        <p14:creationId xmlns:p14="http://schemas.microsoft.com/office/powerpoint/2010/main" val="114026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C00000"/>
          </a:solidFill>
          <a:ln>
            <a:solidFill>
              <a:schemeClr val="tx1"/>
            </a:solidFill>
          </a:ln>
        </p:spPr>
        <p:txBody>
          <a:bodyPr/>
          <a:lstStyle/>
          <a:p>
            <a:r>
              <a:rPr lang="en-AU" dirty="0" smtClean="0"/>
              <a:t>Pretorius Principles</a:t>
            </a:r>
            <a:endParaRPr lang="en-AU" dirty="0"/>
          </a:p>
        </p:txBody>
      </p:sp>
      <p:sp>
        <p:nvSpPr>
          <p:cNvPr id="5" name="Content Placeholder 4"/>
          <p:cNvSpPr>
            <a:spLocks noGrp="1"/>
          </p:cNvSpPr>
          <p:nvPr>
            <p:ph idx="1"/>
          </p:nvPr>
        </p:nvSpPr>
        <p:spPr/>
        <p:txBody>
          <a:bodyPr/>
          <a:lstStyle/>
          <a:p>
            <a:r>
              <a:rPr lang="en-AU" dirty="0" smtClean="0"/>
              <a:t>Contra-indications?</a:t>
            </a:r>
          </a:p>
          <a:p>
            <a:pPr lvl="1"/>
            <a:r>
              <a:rPr lang="en-AU" dirty="0" smtClean="0"/>
              <a:t>Renal</a:t>
            </a:r>
          </a:p>
          <a:p>
            <a:pPr lvl="1"/>
            <a:r>
              <a:rPr lang="en-AU" dirty="0" smtClean="0"/>
              <a:t>Hepatic</a:t>
            </a:r>
          </a:p>
          <a:p>
            <a:pPr lvl="1"/>
            <a:r>
              <a:rPr lang="en-AU" dirty="0" smtClean="0"/>
              <a:t>Pancreatitis</a:t>
            </a:r>
          </a:p>
          <a:p>
            <a:pPr lvl="1"/>
            <a:r>
              <a:rPr lang="en-AU" dirty="0" smtClean="0"/>
              <a:t>WEIGHT GAIN</a:t>
            </a:r>
          </a:p>
          <a:p>
            <a:r>
              <a:rPr lang="en-AU" dirty="0" smtClean="0"/>
              <a:t>What target?</a:t>
            </a:r>
          </a:p>
          <a:p>
            <a:r>
              <a:rPr lang="en-AU" sz="3200" dirty="0">
                <a:solidFill>
                  <a:srgbClr val="C00000"/>
                </a:solidFill>
              </a:rPr>
              <a:t>What HbA1C reduction am I looking for?</a:t>
            </a:r>
          </a:p>
          <a:p>
            <a:r>
              <a:rPr lang="en-AU" sz="3200" dirty="0">
                <a:solidFill>
                  <a:srgbClr val="C00000"/>
                </a:solidFill>
              </a:rPr>
              <a:t>If elevated fasting </a:t>
            </a:r>
            <a:r>
              <a:rPr lang="en-AU" sz="3200" dirty="0" err="1">
                <a:solidFill>
                  <a:srgbClr val="C00000"/>
                </a:solidFill>
              </a:rPr>
              <a:t>glu</a:t>
            </a:r>
            <a:r>
              <a:rPr lang="en-AU" sz="3200" dirty="0">
                <a:solidFill>
                  <a:srgbClr val="C00000"/>
                </a:solidFill>
              </a:rPr>
              <a:t> &gt; 12, HbA1C&gt;9%: INSULIN</a:t>
            </a:r>
          </a:p>
          <a:p>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4605" y="51252"/>
            <a:ext cx="3117395" cy="1953307"/>
          </a:xfrm>
          <a:prstGeom prst="rect">
            <a:avLst/>
          </a:prstGeom>
        </p:spPr>
      </p:pic>
    </p:spTree>
    <p:extLst>
      <p:ext uri="{BB962C8B-B14F-4D97-AF65-F5344CB8AC3E}">
        <p14:creationId xmlns:p14="http://schemas.microsoft.com/office/powerpoint/2010/main" val="15264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6345" y="699686"/>
            <a:ext cx="7740862" cy="4351338"/>
          </a:xfrm>
          <a:ln>
            <a:solidFill>
              <a:srgbClr val="C00000"/>
            </a:solidFill>
          </a:ln>
        </p:spPr>
      </p:pic>
      <p:sp>
        <p:nvSpPr>
          <p:cNvPr id="5" name="TextBox 4"/>
          <p:cNvSpPr txBox="1"/>
          <p:nvPr/>
        </p:nvSpPr>
        <p:spPr>
          <a:xfrm>
            <a:off x="4334933" y="5971822"/>
            <a:ext cx="5811206" cy="369332"/>
          </a:xfrm>
          <a:prstGeom prst="rect">
            <a:avLst/>
          </a:prstGeom>
          <a:noFill/>
          <a:ln>
            <a:solidFill>
              <a:srgbClr val="C00000"/>
            </a:solidFill>
          </a:ln>
        </p:spPr>
        <p:txBody>
          <a:bodyPr wrap="none" rtlCol="0">
            <a:spAutoFit/>
          </a:bodyPr>
          <a:lstStyle/>
          <a:p>
            <a:r>
              <a:rPr lang="en-AU" dirty="0" smtClean="0"/>
              <a:t>There’s Never Been a Better Time in Diabetes Management!</a:t>
            </a:r>
            <a:endParaRPr lang="en-AU" dirty="0"/>
          </a:p>
        </p:txBody>
      </p:sp>
    </p:spTree>
    <p:extLst>
      <p:ext uri="{BB962C8B-B14F-4D97-AF65-F5344CB8AC3E}">
        <p14:creationId xmlns:p14="http://schemas.microsoft.com/office/powerpoint/2010/main" val="1938831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tx1"/>
            </a:solidFill>
          </a:ln>
        </p:spPr>
        <p:txBody>
          <a:bodyPr/>
          <a:lstStyle/>
          <a:p>
            <a:r>
              <a:rPr lang="en-AU" dirty="0" smtClean="0"/>
              <a:t>Case Study 1</a:t>
            </a:r>
            <a:endParaRPr lang="en-AU" dirty="0"/>
          </a:p>
        </p:txBody>
      </p:sp>
      <p:sp>
        <p:nvSpPr>
          <p:cNvPr id="5" name="Text Placeholder 4"/>
          <p:cNvSpPr>
            <a:spLocks noGrp="1"/>
          </p:cNvSpPr>
          <p:nvPr>
            <p:ph type="body" idx="1"/>
          </p:nvPr>
        </p:nvSpPr>
        <p:spPr>
          <a:ln>
            <a:solidFill>
              <a:srgbClr val="C00000"/>
            </a:solidFill>
          </a:ln>
        </p:spPr>
        <p:txBody>
          <a:bodyPr/>
          <a:lstStyle/>
          <a:p>
            <a:r>
              <a:rPr lang="en-AU" dirty="0" smtClean="0">
                <a:solidFill>
                  <a:srgbClr val="C00000"/>
                </a:solidFill>
              </a:rPr>
              <a:t>Mr PB</a:t>
            </a:r>
            <a:endParaRPr lang="en-AU" dirty="0">
              <a:solidFill>
                <a:srgbClr val="C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9115" y="337580"/>
            <a:ext cx="3117395" cy="1953307"/>
          </a:xfrm>
          <a:prstGeom prst="rect">
            <a:avLst/>
          </a:prstGeom>
        </p:spPr>
      </p:pic>
    </p:spTree>
    <p:extLst>
      <p:ext uri="{BB962C8B-B14F-4D97-AF65-F5344CB8AC3E}">
        <p14:creationId xmlns:p14="http://schemas.microsoft.com/office/powerpoint/2010/main" val="2287009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Mr PB</a:t>
            </a:r>
            <a:endParaRPr lang="en-AU" dirty="0"/>
          </a:p>
        </p:txBody>
      </p:sp>
      <p:sp>
        <p:nvSpPr>
          <p:cNvPr id="6" name="Content Placeholder 5"/>
          <p:cNvSpPr>
            <a:spLocks noGrp="1"/>
          </p:cNvSpPr>
          <p:nvPr>
            <p:ph idx="1"/>
          </p:nvPr>
        </p:nvSpPr>
        <p:spPr/>
        <p:txBody>
          <a:bodyPr/>
          <a:lstStyle/>
          <a:p>
            <a:r>
              <a:rPr lang="en-AU" dirty="0" smtClean="0"/>
              <a:t>52 </a:t>
            </a:r>
            <a:r>
              <a:rPr lang="en-AU" dirty="0" err="1" smtClean="0"/>
              <a:t>yr</a:t>
            </a:r>
            <a:r>
              <a:rPr lang="en-AU" dirty="0" smtClean="0"/>
              <a:t> old taxi-driver</a:t>
            </a:r>
          </a:p>
          <a:p>
            <a:r>
              <a:rPr lang="en-AU" dirty="0" smtClean="0"/>
              <a:t>Morbidly Obese: w=123 kg</a:t>
            </a:r>
          </a:p>
          <a:p>
            <a:r>
              <a:rPr lang="en-AU" dirty="0" smtClean="0"/>
              <a:t>HT, Hypercholesterolaemia, OSA</a:t>
            </a:r>
          </a:p>
          <a:p>
            <a:r>
              <a:rPr lang="en-AU" dirty="0" smtClean="0"/>
              <a:t>Severe depression and anxiety</a:t>
            </a:r>
          </a:p>
          <a:p>
            <a:r>
              <a:rPr lang="en-AU" dirty="0" smtClean="0"/>
              <a:t>T2 DM, 8 years, Metformin 850 mg </a:t>
            </a:r>
            <a:r>
              <a:rPr lang="en-AU" dirty="0" err="1" smtClean="0"/>
              <a:t>bd</a:t>
            </a:r>
            <a:endParaRPr lang="en-AU" dirty="0" smtClean="0"/>
          </a:p>
          <a:p>
            <a:r>
              <a:rPr lang="en-AU" dirty="0" smtClean="0"/>
              <a:t>HbA1C: 8.8%</a:t>
            </a:r>
          </a:p>
          <a:p>
            <a:r>
              <a:rPr lang="en-AU" dirty="0" smtClean="0">
                <a:solidFill>
                  <a:srgbClr val="C00000"/>
                </a:solidFill>
              </a:rPr>
              <a:t>What reduction?</a:t>
            </a:r>
          </a:p>
          <a:p>
            <a:endParaRPr lang="en-AU" dirty="0" smtClean="0"/>
          </a:p>
          <a:p>
            <a:endParaRPr lang="en-AU" dirty="0"/>
          </a:p>
        </p:txBody>
      </p:sp>
    </p:spTree>
    <p:extLst>
      <p:ext uri="{BB962C8B-B14F-4D97-AF65-F5344CB8AC3E}">
        <p14:creationId xmlns:p14="http://schemas.microsoft.com/office/powerpoint/2010/main" val="1975618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46756"/>
            <a:ext cx="7735712" cy="6581422"/>
          </a:xfrm>
          <a:prstGeom prst="rect">
            <a:avLst/>
          </a:prstGeom>
        </p:spPr>
      </p:pic>
    </p:spTree>
    <p:extLst>
      <p:ext uri="{BB962C8B-B14F-4D97-AF65-F5344CB8AC3E}">
        <p14:creationId xmlns:p14="http://schemas.microsoft.com/office/powerpoint/2010/main" val="2510456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2"/>
          <p:cNvSpPr>
            <a:spLocks noGrp="1"/>
          </p:cNvSpPr>
          <p:nvPr>
            <p:ph type="title" idx="4294967295"/>
          </p:nvPr>
        </p:nvSpPr>
        <p:spPr>
          <a:xfrm>
            <a:off x="1860550" y="188640"/>
            <a:ext cx="8470900" cy="1143000"/>
          </a:xfrm>
          <a:solidFill>
            <a:schemeClr val="accent1">
              <a:lumMod val="75000"/>
            </a:schemeClr>
          </a:solidFill>
          <a:ln>
            <a:solidFill>
              <a:schemeClr val="tx1"/>
            </a:solidFill>
          </a:ln>
        </p:spPr>
        <p:txBody>
          <a:bodyPr>
            <a:normAutofit/>
          </a:bodyPr>
          <a:lstStyle/>
          <a:p>
            <a:r>
              <a:rPr lang="en-AU" sz="3600" dirty="0"/>
              <a:t>GLP-1 Effects in Humans: Understanding the </a:t>
            </a:r>
            <a:r>
              <a:rPr lang="en-AU" sz="3600" dirty="0" err="1"/>
              <a:t>Glucoregulatory</a:t>
            </a:r>
            <a:r>
              <a:rPr lang="en-AU" sz="3600" dirty="0"/>
              <a:t> Role of Incretins</a:t>
            </a:r>
            <a:r>
              <a:rPr lang="en-AU" sz="3600" baseline="30000" dirty="0"/>
              <a:t>1-5</a:t>
            </a:r>
          </a:p>
        </p:txBody>
      </p:sp>
      <p:sp>
        <p:nvSpPr>
          <p:cNvPr id="86019" name="Rectangle 5"/>
          <p:cNvSpPr>
            <a:spLocks noChangeArrowheads="1"/>
          </p:cNvSpPr>
          <p:nvPr/>
        </p:nvSpPr>
        <p:spPr bwMode="auto">
          <a:xfrm>
            <a:off x="1524000" y="601980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sz="1200">
                <a:solidFill>
                  <a:schemeClr val="bg1"/>
                </a:solidFill>
                <a:latin typeface="Helvetica" pitchFamily="-112" charset="0"/>
                <a:ea typeface="ヒラギノ角ゴ Pro W3" pitchFamily="-112" charset="-128"/>
              </a:rPr>
              <a:t>Adapted from a review article and clinical studies on the actions and effects of incretin hormones.</a:t>
            </a:r>
          </a:p>
          <a:p>
            <a:endParaRPr lang="en-AU" sz="1200">
              <a:solidFill>
                <a:schemeClr val="bg1"/>
              </a:solidFill>
              <a:latin typeface="Helvetica" pitchFamily="-112" charset="0"/>
              <a:ea typeface="ヒラギノ角ゴ Pro W3" pitchFamily="-112" charset="-128"/>
            </a:endParaRPr>
          </a:p>
          <a:p>
            <a:r>
              <a:rPr lang="en-AU" sz="1200">
                <a:solidFill>
                  <a:schemeClr val="bg1"/>
                </a:solidFill>
                <a:latin typeface="Helvetica" pitchFamily="-112" charset="0"/>
                <a:ea typeface="ヒラギノ角ゴ Pro W3" pitchFamily="-112" charset="-128"/>
              </a:rPr>
              <a:t>1. Nauck MA </a:t>
            </a:r>
            <a:r>
              <a:rPr lang="en-AU" sz="1200" i="1">
                <a:solidFill>
                  <a:schemeClr val="bg1"/>
                </a:solidFill>
                <a:latin typeface="Helvetica" pitchFamily="-112" charset="0"/>
                <a:ea typeface="ヒラギノ角ゴ Pro W3" pitchFamily="-112" charset="-128"/>
              </a:rPr>
              <a:t>et al. Diabetol </a:t>
            </a:r>
            <a:r>
              <a:rPr lang="en-AU" sz="1200">
                <a:solidFill>
                  <a:schemeClr val="bg1"/>
                </a:solidFill>
                <a:latin typeface="Helvetica" pitchFamily="-112" charset="0"/>
                <a:ea typeface="ヒラギノ角ゴ Pro W3" pitchFamily="-112" charset="-128"/>
              </a:rPr>
              <a:t>1993;36:741-4. </a:t>
            </a:r>
            <a:r>
              <a:rPr lang="fr-FR" sz="1200">
                <a:solidFill>
                  <a:schemeClr val="bg1"/>
                </a:solidFill>
                <a:latin typeface="Helvetica" pitchFamily="-112" charset="0"/>
                <a:ea typeface="ヒラギノ角ゴ Pro W3" pitchFamily="-112" charset="-128"/>
              </a:rPr>
              <a:t>2. Zander M </a:t>
            </a:r>
            <a:r>
              <a:rPr lang="fr-FR" sz="1200" i="1">
                <a:solidFill>
                  <a:schemeClr val="bg1"/>
                </a:solidFill>
                <a:latin typeface="Helvetica" pitchFamily="-112" charset="0"/>
                <a:ea typeface="ヒラギノ角ゴ Pro W3" pitchFamily="-112" charset="-128"/>
              </a:rPr>
              <a:t>et al. Lancet </a:t>
            </a:r>
            <a:r>
              <a:rPr lang="fr-FR" sz="1200">
                <a:solidFill>
                  <a:schemeClr val="bg1"/>
                </a:solidFill>
                <a:latin typeface="Helvetica" pitchFamily="-112" charset="0"/>
                <a:ea typeface="ヒラギノ角ゴ Pro W3" pitchFamily="-112" charset="-128"/>
              </a:rPr>
              <a:t>2002;359 :824-30.</a:t>
            </a:r>
            <a:r>
              <a:rPr lang="en-AU" sz="1200">
                <a:solidFill>
                  <a:schemeClr val="bg1"/>
                </a:solidFill>
                <a:latin typeface="Helvetica" pitchFamily="-112" charset="0"/>
                <a:ea typeface="ヒラギノ角ゴ Pro W3" pitchFamily="-112" charset="-128"/>
              </a:rPr>
              <a:t> 3. Larsson H </a:t>
            </a:r>
            <a:r>
              <a:rPr lang="en-AU" sz="1200" i="1">
                <a:solidFill>
                  <a:schemeClr val="bg1"/>
                </a:solidFill>
                <a:latin typeface="Helvetica" pitchFamily="-112" charset="0"/>
                <a:ea typeface="ヒラギノ角ゴ Pro W3" pitchFamily="-112" charset="-128"/>
              </a:rPr>
              <a:t>et al. </a:t>
            </a:r>
            <a:r>
              <a:rPr lang="fr-FR" sz="1200" i="1">
                <a:solidFill>
                  <a:schemeClr val="bg1"/>
                </a:solidFill>
                <a:latin typeface="Helvetica" pitchFamily="-112" charset="0"/>
                <a:ea typeface="ヒラギノ角ゴ Pro W3" pitchFamily="-112" charset="-128"/>
              </a:rPr>
              <a:t>Acta Physiol Scand </a:t>
            </a:r>
            <a:r>
              <a:rPr lang="fr-FR" sz="1200">
                <a:solidFill>
                  <a:schemeClr val="bg1"/>
                </a:solidFill>
                <a:latin typeface="Helvetica" pitchFamily="-112" charset="0"/>
                <a:ea typeface="ヒラギノ角ゴ Pro W3" pitchFamily="-112" charset="-128"/>
              </a:rPr>
              <a:t>1997;160:413-22. 4. </a:t>
            </a:r>
            <a:r>
              <a:rPr lang="en-US" sz="1200">
                <a:solidFill>
                  <a:schemeClr val="bg1"/>
                </a:solidFill>
                <a:latin typeface="Helvetica" pitchFamily="-112" charset="0"/>
                <a:ea typeface="ヒラギノ角ゴ Pro W3" pitchFamily="-112" charset="-128"/>
              </a:rPr>
              <a:t>Flint A, et al. </a:t>
            </a:r>
            <a:r>
              <a:rPr lang="en-US" sz="1200" i="1">
                <a:solidFill>
                  <a:schemeClr val="bg1"/>
                </a:solidFill>
                <a:latin typeface="Helvetica" pitchFamily="-112" charset="0"/>
                <a:ea typeface="ヒラギノ角ゴ Pro W3" pitchFamily="-112" charset="-128"/>
              </a:rPr>
              <a:t>J Clin Invest</a:t>
            </a:r>
            <a:r>
              <a:rPr lang="en-US" sz="1200">
                <a:solidFill>
                  <a:schemeClr val="bg1"/>
                </a:solidFill>
                <a:latin typeface="Helvetica" pitchFamily="-112" charset="0"/>
                <a:ea typeface="ヒラギノ角ゴ Pro W3" pitchFamily="-112" charset="-128"/>
              </a:rPr>
              <a:t>. 1998;101:515-520 5. Drucker DJ. </a:t>
            </a:r>
            <a:r>
              <a:rPr lang="en-US" sz="1200" i="1">
                <a:solidFill>
                  <a:schemeClr val="bg1"/>
                </a:solidFill>
                <a:latin typeface="Helvetica" pitchFamily="-112" charset="0"/>
                <a:ea typeface="ヒラギノ角ゴ Pro W3" pitchFamily="-112" charset="-128"/>
              </a:rPr>
              <a:t>Diabetes</a:t>
            </a:r>
            <a:r>
              <a:rPr lang="en-US" sz="1200">
                <a:solidFill>
                  <a:schemeClr val="bg1"/>
                </a:solidFill>
                <a:latin typeface="Helvetica" pitchFamily="-112" charset="0"/>
                <a:ea typeface="ヒラギノ角ゴ Pro W3" pitchFamily="-112" charset="-128"/>
              </a:rPr>
              <a:t>. 2003;26:2929-2940 </a:t>
            </a:r>
            <a:r>
              <a:rPr lang="fr-FR" sz="1200">
                <a:solidFill>
                  <a:schemeClr val="bg1"/>
                </a:solidFill>
                <a:latin typeface="Helvetica" pitchFamily="-112" charset="0"/>
                <a:ea typeface="ヒラギノ角ゴ Pro W3" pitchFamily="-112" charset="-128"/>
              </a:rPr>
              <a:t/>
            </a:r>
            <a:br>
              <a:rPr lang="fr-FR" sz="1200">
                <a:solidFill>
                  <a:schemeClr val="bg1"/>
                </a:solidFill>
                <a:latin typeface="Helvetica" pitchFamily="-112" charset="0"/>
                <a:ea typeface="ヒラギノ角ゴ Pro W3" pitchFamily="-112" charset="-128"/>
              </a:rPr>
            </a:br>
            <a:r>
              <a:rPr lang="en-AU" sz="1200">
                <a:latin typeface="Helvetica" pitchFamily="-112" charset="0"/>
                <a:ea typeface="ヒラギノ角ゴ Pro W3" pitchFamily="-112" charset="-128"/>
              </a:rPr>
              <a:t/>
            </a:r>
            <a:br>
              <a:rPr lang="en-AU" sz="1200">
                <a:latin typeface="Helvetica" pitchFamily="-112" charset="0"/>
                <a:ea typeface="ヒラギノ角ゴ Pro W3" pitchFamily="-112" charset="-128"/>
              </a:rPr>
            </a:br>
            <a:endParaRPr lang="en-AU" sz="1200">
              <a:latin typeface="Helvetica" pitchFamily="-112" charset="0"/>
              <a:ea typeface="ヒラギノ角ゴ Pro W3" pitchFamily="-112" charset="-128"/>
            </a:endParaRPr>
          </a:p>
        </p:txBody>
      </p:sp>
      <p:pic>
        <p:nvPicPr>
          <p:cNvPr id="86020" name="Picture 2" descr="body-sm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1" y="1443039"/>
            <a:ext cx="2697163"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AutoShape 23"/>
          <p:cNvSpPr>
            <a:spLocks noChangeArrowheads="1"/>
          </p:cNvSpPr>
          <p:nvPr/>
        </p:nvSpPr>
        <p:spPr bwMode="auto">
          <a:xfrm>
            <a:off x="2209800" y="1524000"/>
            <a:ext cx="2362200" cy="914400"/>
          </a:xfrm>
          <a:prstGeom prst="roundRect">
            <a:avLst>
              <a:gd name="adj" fmla="val 16667"/>
            </a:avLst>
          </a:prstGeom>
          <a:solidFill>
            <a:srgbClr val="0088B8"/>
          </a:solidFill>
          <a:ln w="9525">
            <a:solidFill>
              <a:schemeClr val="tx1"/>
            </a:solidFill>
            <a:round/>
            <a:headEnd/>
            <a:tailEnd/>
          </a:ln>
        </p:spPr>
        <p:txBody>
          <a:bodyPr wrap="none" anchor="ctr"/>
          <a:lstStyle/>
          <a:p>
            <a:endParaRPr lang="en-US">
              <a:ea typeface="ヒラギノ角ゴ Pro W3" pitchFamily="-112" charset="-128"/>
              <a:cs typeface="Arial" pitchFamily="34" charset="0"/>
            </a:endParaRPr>
          </a:p>
        </p:txBody>
      </p:sp>
      <p:sp>
        <p:nvSpPr>
          <p:cNvPr id="23" name="Rectangle 284"/>
          <p:cNvSpPr>
            <a:spLocks noChangeArrowheads="1"/>
          </p:cNvSpPr>
          <p:nvPr/>
        </p:nvSpPr>
        <p:spPr bwMode="auto">
          <a:xfrm>
            <a:off x="2514601" y="1600200"/>
            <a:ext cx="1871663" cy="465138"/>
          </a:xfrm>
          <a:prstGeom prst="rect">
            <a:avLst/>
          </a:prstGeom>
          <a:noFill/>
          <a:ln w="9525">
            <a:noFill/>
            <a:miter lim="800000"/>
            <a:headEnd/>
            <a:tailEnd/>
          </a:ln>
        </p:spPr>
        <p:txBody>
          <a:bodyPr lIns="0" tIns="0" rIns="0" bIns="0"/>
          <a:lstStyle/>
          <a:p>
            <a:pPr>
              <a:defRPr/>
            </a:pPr>
            <a:r>
              <a:rPr lang="en-US" kern="0" dirty="0">
                <a:solidFill>
                  <a:sysClr val="windowText" lastClr="000000"/>
                </a:solidFill>
                <a:latin typeface="Arial" charset="0"/>
              </a:rPr>
              <a:t>GLP-1 secreted upon the ingestion of food</a:t>
            </a:r>
          </a:p>
        </p:txBody>
      </p:sp>
      <p:sp>
        <p:nvSpPr>
          <p:cNvPr id="86023" name="Oval 23"/>
          <p:cNvSpPr>
            <a:spLocks noChangeArrowheads="1"/>
          </p:cNvSpPr>
          <p:nvPr/>
        </p:nvSpPr>
        <p:spPr bwMode="auto">
          <a:xfrm>
            <a:off x="8610600" y="1524000"/>
            <a:ext cx="1676400" cy="838200"/>
          </a:xfrm>
          <a:prstGeom prst="ellipse">
            <a:avLst/>
          </a:prstGeom>
          <a:gradFill rotWithShape="1">
            <a:gsLst>
              <a:gs pos="0">
                <a:srgbClr val="A00000"/>
              </a:gs>
              <a:gs pos="50000">
                <a:srgbClr val="E60000"/>
              </a:gs>
              <a:gs pos="100000">
                <a:srgbClr val="FF0000"/>
              </a:gs>
            </a:gsLst>
            <a:lin ang="0" scaled="1"/>
          </a:gradFill>
          <a:ln w="9525">
            <a:solidFill>
              <a:schemeClr val="bg2"/>
            </a:solidFill>
            <a:round/>
            <a:headEnd/>
            <a:tailEnd/>
          </a:ln>
        </p:spPr>
        <p:txBody>
          <a:bodyPr lIns="95070" tIns="47536" rIns="95070" bIns="47536"/>
          <a:lstStyle/>
          <a:p>
            <a:pPr>
              <a:spcBef>
                <a:spcPct val="30000"/>
              </a:spcBef>
            </a:pPr>
            <a:r>
              <a:rPr lang="en-US">
                <a:ea typeface="ヒラギノ角ゴ Pro W3" pitchFamily="-112" charset="-128"/>
                <a:cs typeface="Arial" pitchFamily="34" charset="0"/>
              </a:rPr>
              <a:t> ↓ </a:t>
            </a:r>
            <a:r>
              <a:rPr lang="en-US">
                <a:ea typeface="ヒラギノ角ゴ Pro W3" pitchFamily="-112" charset="-128"/>
                <a:cs typeface="Arial" pitchFamily="34" charset="0"/>
                <a:sym typeface="Symbol" pitchFamily="18" charset="2"/>
              </a:rPr>
              <a:t> - cell</a:t>
            </a:r>
          </a:p>
          <a:p>
            <a:pPr>
              <a:spcBef>
                <a:spcPct val="30000"/>
              </a:spcBef>
            </a:pPr>
            <a:r>
              <a:rPr lang="en-US">
                <a:ea typeface="ヒラギノ角ゴ Pro W3" pitchFamily="-112" charset="-128"/>
                <a:cs typeface="Arial" pitchFamily="34" charset="0"/>
                <a:sym typeface="Symbol" pitchFamily="18" charset="2"/>
              </a:rPr>
              <a:t> workload </a:t>
            </a:r>
            <a:endParaRPr lang="en-AU">
              <a:ea typeface="ヒラギノ角ゴ Pro W3" pitchFamily="-112" charset="-128"/>
              <a:cs typeface="Arial" pitchFamily="34" charset="0"/>
            </a:endParaRPr>
          </a:p>
        </p:txBody>
      </p:sp>
      <p:sp>
        <p:nvSpPr>
          <p:cNvPr id="86024" name="Text Box 4"/>
          <p:cNvSpPr txBox="1">
            <a:spLocks noChangeArrowheads="1"/>
          </p:cNvSpPr>
          <p:nvPr/>
        </p:nvSpPr>
        <p:spPr bwMode="auto">
          <a:xfrm>
            <a:off x="6675439" y="2212976"/>
            <a:ext cx="21034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a:r>
              <a:rPr lang="en-US" sz="1400">
                <a:ea typeface="ヒラギノ角ゴ Pro W3" pitchFamily="-112" charset="-128"/>
                <a:cs typeface="Arial" pitchFamily="34" charset="0"/>
              </a:rPr>
              <a:t>Promotes satiety and </a:t>
            </a:r>
            <a:br>
              <a:rPr lang="en-US" sz="1400">
                <a:ea typeface="ヒラギノ角ゴ Pro W3" pitchFamily="-112" charset="-128"/>
                <a:cs typeface="Arial" pitchFamily="34" charset="0"/>
              </a:rPr>
            </a:br>
            <a:r>
              <a:rPr lang="en-US" sz="1400">
                <a:ea typeface="ヒラギノ角ゴ Pro W3" pitchFamily="-112" charset="-128"/>
                <a:cs typeface="Arial" pitchFamily="34" charset="0"/>
              </a:rPr>
              <a:t>reduces appetite</a:t>
            </a:r>
          </a:p>
        </p:txBody>
      </p:sp>
      <p:sp>
        <p:nvSpPr>
          <p:cNvPr id="86025" name="Line 13"/>
          <p:cNvSpPr>
            <a:spLocks noChangeShapeType="1"/>
          </p:cNvSpPr>
          <p:nvPr/>
        </p:nvSpPr>
        <p:spPr bwMode="auto">
          <a:xfrm>
            <a:off x="6096000" y="1981201"/>
            <a:ext cx="1123950" cy="250825"/>
          </a:xfrm>
          <a:prstGeom prst="line">
            <a:avLst/>
          </a:prstGeom>
          <a:noFill/>
          <a:ln w="19050">
            <a:solidFill>
              <a:schemeClr val="tx1"/>
            </a:solidFill>
            <a:round/>
            <a:headEnd type="oval" w="med" len="med"/>
            <a:tailEnd/>
          </a:ln>
          <a:extLst>
            <a:ext uri="{909E8E84-426E-40DD-AFC4-6F175D3DCCD1}">
              <a14:hiddenFill xmlns:a14="http://schemas.microsoft.com/office/drawing/2010/main">
                <a:noFill/>
              </a14:hiddenFill>
            </a:ext>
          </a:extLst>
        </p:spPr>
        <p:txBody>
          <a:bodyPr lIns="0" rIns="0" anchor="ctr"/>
          <a:lstStyle/>
          <a:p>
            <a:endParaRPr lang="en-AU"/>
          </a:p>
        </p:txBody>
      </p:sp>
      <p:pic>
        <p:nvPicPr>
          <p:cNvPr id="27" name="Picture 20" descr="2476_green_beta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063" y="3048001"/>
            <a:ext cx="169386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7" name="Line 19"/>
          <p:cNvSpPr>
            <a:spLocks noChangeShapeType="1"/>
          </p:cNvSpPr>
          <p:nvPr/>
        </p:nvSpPr>
        <p:spPr bwMode="auto">
          <a:xfrm>
            <a:off x="3657601" y="2438401"/>
            <a:ext cx="2354263" cy="2830513"/>
          </a:xfrm>
          <a:prstGeom prst="line">
            <a:avLst/>
          </a:prstGeom>
          <a:noFill/>
          <a:ln w="19050">
            <a:solidFill>
              <a:schemeClr val="tx1"/>
            </a:solidFill>
            <a:round/>
            <a:headEnd/>
            <a:tailEnd type="oval" w="med" len="med"/>
          </a:ln>
          <a:extLst>
            <a:ext uri="{909E8E84-426E-40DD-AFC4-6F175D3DCCD1}">
              <a14:hiddenFill xmlns:a14="http://schemas.microsoft.com/office/drawing/2010/main">
                <a:noFill/>
              </a14:hiddenFill>
            </a:ext>
          </a:extLst>
        </p:spPr>
        <p:txBody>
          <a:bodyPr lIns="0" rIns="0" anchor="ctr"/>
          <a:lstStyle/>
          <a:p>
            <a:endParaRPr lang="en-AU"/>
          </a:p>
        </p:txBody>
      </p:sp>
      <p:sp>
        <p:nvSpPr>
          <p:cNvPr id="86028" name="Text Box 5"/>
          <p:cNvSpPr txBox="1">
            <a:spLocks noChangeArrowheads="1"/>
          </p:cNvSpPr>
          <p:nvPr/>
        </p:nvSpPr>
        <p:spPr bwMode="auto">
          <a:xfrm>
            <a:off x="1855788" y="4575175"/>
            <a:ext cx="24241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a:r>
              <a:rPr lang="en-US">
                <a:ea typeface="ヒラギノ角ゴ Pro W3" pitchFamily="-112" charset="-128"/>
                <a:cs typeface="Arial" pitchFamily="34" charset="0"/>
                <a:sym typeface="Symbol" pitchFamily="18" charset="2"/>
              </a:rPr>
              <a:t></a:t>
            </a:r>
            <a:r>
              <a:rPr lang="en-US">
                <a:ea typeface="ヒラギノ角ゴ Pro W3" pitchFamily="-112" charset="-128"/>
                <a:cs typeface="Arial" pitchFamily="34" charset="0"/>
              </a:rPr>
              <a:t> </a:t>
            </a:r>
            <a:r>
              <a:rPr lang="en-US" sz="1400">
                <a:ea typeface="ヒラギノ角ゴ Pro W3" pitchFamily="-112" charset="-128"/>
                <a:cs typeface="Arial" pitchFamily="34" charset="0"/>
              </a:rPr>
              <a:t>cells:</a:t>
            </a:r>
            <a:br>
              <a:rPr lang="en-US" sz="1400">
                <a:ea typeface="ヒラギノ角ゴ Pro W3" pitchFamily="-112" charset="-128"/>
                <a:cs typeface="Arial" pitchFamily="34" charset="0"/>
              </a:rPr>
            </a:br>
            <a:r>
              <a:rPr lang="en-US" sz="1400">
                <a:ea typeface="ヒラギノ角ゴ Pro W3" pitchFamily="-112" charset="-128"/>
                <a:cs typeface="Arial" pitchFamily="34" charset="0"/>
              </a:rPr>
              <a:t>Enhances glucose-dependent insulin secretion</a:t>
            </a:r>
          </a:p>
        </p:txBody>
      </p:sp>
      <p:sp>
        <p:nvSpPr>
          <p:cNvPr id="86029" name="Line 12"/>
          <p:cNvSpPr>
            <a:spLocks noChangeShapeType="1"/>
          </p:cNvSpPr>
          <p:nvPr/>
        </p:nvSpPr>
        <p:spPr bwMode="auto">
          <a:xfrm flipH="1" flipV="1">
            <a:off x="3657600" y="4800600"/>
            <a:ext cx="2128838" cy="6350"/>
          </a:xfrm>
          <a:prstGeom prst="line">
            <a:avLst/>
          </a:prstGeom>
          <a:noFill/>
          <a:ln w="19050">
            <a:solidFill>
              <a:schemeClr val="tx1"/>
            </a:solidFill>
            <a:round/>
            <a:headEnd type="oval" w="med" len="med"/>
            <a:tailEnd/>
          </a:ln>
          <a:extLst>
            <a:ext uri="{909E8E84-426E-40DD-AFC4-6F175D3DCCD1}">
              <a14:hiddenFill xmlns:a14="http://schemas.microsoft.com/office/drawing/2010/main">
                <a:noFill/>
              </a14:hiddenFill>
            </a:ext>
          </a:extLst>
        </p:spPr>
        <p:txBody>
          <a:bodyPr lIns="0" rIns="0" anchor="ctr"/>
          <a:lstStyle/>
          <a:p>
            <a:endParaRPr lang="en-AU"/>
          </a:p>
        </p:txBody>
      </p:sp>
      <p:sp>
        <p:nvSpPr>
          <p:cNvPr id="86030" name="Text Box 10"/>
          <p:cNvSpPr txBox="1">
            <a:spLocks noChangeArrowheads="1"/>
          </p:cNvSpPr>
          <p:nvPr/>
        </p:nvSpPr>
        <p:spPr bwMode="auto">
          <a:xfrm>
            <a:off x="7421563" y="3106738"/>
            <a:ext cx="2057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a:r>
              <a:rPr lang="en-US" sz="1400">
                <a:ea typeface="ヒラギノ角ゴ Pro W3" pitchFamily="-112" charset="-128"/>
                <a:cs typeface="Arial" pitchFamily="34" charset="0"/>
                <a:sym typeface="Symbol" pitchFamily="18" charset="2"/>
              </a:rPr>
              <a:t>Alpha</a:t>
            </a:r>
            <a:r>
              <a:rPr lang="en-US" sz="1400">
                <a:ea typeface="ヒラギノ角ゴ Pro W3" pitchFamily="-112" charset="-128"/>
                <a:cs typeface="Arial" pitchFamily="34" charset="0"/>
              </a:rPr>
              <a:t> cells:</a:t>
            </a:r>
          </a:p>
          <a:p>
            <a:pPr algn="ctr"/>
            <a:r>
              <a:rPr lang="en-US" sz="1400">
                <a:ea typeface="ヒラギノ角ゴ Pro W3" pitchFamily="-112" charset="-128"/>
                <a:cs typeface="Arial" pitchFamily="34" charset="0"/>
                <a:sym typeface="Symbol" pitchFamily="18" charset="2"/>
              </a:rPr>
              <a:t>↓ </a:t>
            </a:r>
            <a:r>
              <a:rPr lang="en-US" sz="1400">
                <a:ea typeface="ヒラギノ角ゴ Pro W3" pitchFamily="-112" charset="-128"/>
                <a:cs typeface="Arial" pitchFamily="34" charset="0"/>
              </a:rPr>
              <a:t>Postprandial</a:t>
            </a:r>
            <a:br>
              <a:rPr lang="en-US" sz="1400">
                <a:ea typeface="ヒラギノ角ゴ Pro W3" pitchFamily="-112" charset="-128"/>
                <a:cs typeface="Arial" pitchFamily="34" charset="0"/>
              </a:rPr>
            </a:br>
            <a:r>
              <a:rPr lang="en-US" sz="1400">
                <a:ea typeface="ヒラギノ角ゴ Pro W3" pitchFamily="-112" charset="-128"/>
                <a:cs typeface="Arial" pitchFamily="34" charset="0"/>
              </a:rPr>
              <a:t>glucagon secretion</a:t>
            </a:r>
          </a:p>
        </p:txBody>
      </p:sp>
      <p:grpSp>
        <p:nvGrpSpPr>
          <p:cNvPr id="86031" name="Group 16"/>
          <p:cNvGrpSpPr>
            <a:grpSpLocks/>
          </p:cNvGrpSpPr>
          <p:nvPr/>
        </p:nvGrpSpPr>
        <p:grpSpPr bwMode="auto">
          <a:xfrm>
            <a:off x="5867400" y="3505200"/>
            <a:ext cx="1881188" cy="1339850"/>
            <a:chOff x="2809" y="2138"/>
            <a:chExt cx="1058" cy="844"/>
          </a:xfrm>
        </p:grpSpPr>
        <p:sp>
          <p:nvSpPr>
            <p:cNvPr id="86032" name="Line 17"/>
            <p:cNvSpPr>
              <a:spLocks noChangeShapeType="1"/>
            </p:cNvSpPr>
            <p:nvPr/>
          </p:nvSpPr>
          <p:spPr bwMode="auto">
            <a:xfrm flipH="1" flipV="1">
              <a:off x="2815" y="2142"/>
              <a:ext cx="20" cy="840"/>
            </a:xfrm>
            <a:prstGeom prst="line">
              <a:avLst/>
            </a:prstGeom>
            <a:noFill/>
            <a:ln w="19050">
              <a:solidFill>
                <a:schemeClr val="tx1"/>
              </a:solidFill>
              <a:round/>
              <a:headEnd type="oval" w="med" len="med"/>
              <a:tailEnd/>
            </a:ln>
            <a:extLst>
              <a:ext uri="{909E8E84-426E-40DD-AFC4-6F175D3DCCD1}">
                <a14:hiddenFill xmlns:a14="http://schemas.microsoft.com/office/drawing/2010/main">
                  <a:noFill/>
                </a14:hiddenFill>
              </a:ext>
            </a:extLst>
          </p:spPr>
          <p:txBody>
            <a:bodyPr lIns="0" rIns="0" anchor="ctr"/>
            <a:lstStyle/>
            <a:p>
              <a:endParaRPr lang="en-AU"/>
            </a:p>
          </p:txBody>
        </p:sp>
        <p:sp>
          <p:nvSpPr>
            <p:cNvPr id="86033" name="Line 18"/>
            <p:cNvSpPr>
              <a:spLocks noChangeShapeType="1"/>
            </p:cNvSpPr>
            <p:nvPr/>
          </p:nvSpPr>
          <p:spPr bwMode="auto">
            <a:xfrm>
              <a:off x="2809" y="2138"/>
              <a:ext cx="1058"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rIns="0" anchor="ctr"/>
            <a:lstStyle/>
            <a:p>
              <a:endParaRPr lang="en-AU"/>
            </a:p>
          </p:txBody>
        </p:sp>
      </p:grpSp>
      <p:sp>
        <p:nvSpPr>
          <p:cNvPr id="86034" name="Line 7"/>
          <p:cNvSpPr>
            <a:spLocks noChangeShapeType="1"/>
          </p:cNvSpPr>
          <p:nvPr/>
        </p:nvSpPr>
        <p:spPr bwMode="auto">
          <a:xfrm flipH="1">
            <a:off x="5562600" y="4343401"/>
            <a:ext cx="2393950" cy="11113"/>
          </a:xfrm>
          <a:prstGeom prst="line">
            <a:avLst/>
          </a:prstGeom>
          <a:noFill/>
          <a:ln w="28575">
            <a:solidFill>
              <a:schemeClr val="tx1"/>
            </a:solidFill>
            <a:prstDash val="dash"/>
            <a:round/>
            <a:headEnd/>
            <a:tailEnd type="oval" w="sm" len="sm"/>
          </a:ln>
          <a:extLst>
            <a:ext uri="{909E8E84-426E-40DD-AFC4-6F175D3DCCD1}">
              <a14:hiddenFill xmlns:a14="http://schemas.microsoft.com/office/drawing/2010/main">
                <a:noFill/>
              </a14:hiddenFill>
            </a:ext>
          </a:extLst>
        </p:spPr>
        <p:txBody>
          <a:bodyPr/>
          <a:lstStyle/>
          <a:p>
            <a:endParaRPr lang="en-AU"/>
          </a:p>
        </p:txBody>
      </p:sp>
      <p:sp>
        <p:nvSpPr>
          <p:cNvPr id="86035" name="Text Box 9"/>
          <p:cNvSpPr txBox="1">
            <a:spLocks noChangeArrowheads="1"/>
          </p:cNvSpPr>
          <p:nvPr/>
        </p:nvSpPr>
        <p:spPr bwMode="auto">
          <a:xfrm>
            <a:off x="7348539" y="4217988"/>
            <a:ext cx="22193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a:r>
              <a:rPr lang="en-US" sz="1400">
                <a:ea typeface="ヒラギノ角ゴ Pro W3" pitchFamily="-112" charset="-128"/>
                <a:cs typeface="Arial" pitchFamily="34" charset="0"/>
              </a:rPr>
              <a:t>Liver:</a:t>
            </a:r>
            <a:br>
              <a:rPr lang="en-US" sz="1400">
                <a:ea typeface="ヒラギノ角ゴ Pro W3" pitchFamily="-112" charset="-128"/>
                <a:cs typeface="Arial" pitchFamily="34" charset="0"/>
              </a:rPr>
            </a:br>
            <a:r>
              <a:rPr lang="en-US" sz="1400">
                <a:ea typeface="ヒラギノ角ゴ Pro W3" pitchFamily="-112" charset="-128"/>
                <a:cs typeface="Arial" pitchFamily="34" charset="0"/>
              </a:rPr>
              <a:t> ↓</a:t>
            </a:r>
            <a:r>
              <a:rPr lang="en-US" sz="1400">
                <a:ea typeface="ヒラギノ角ゴ Pro W3" pitchFamily="-112" charset="-128"/>
                <a:cs typeface="Arial" pitchFamily="34" charset="0"/>
                <a:sym typeface="Symbol" pitchFamily="18" charset="2"/>
              </a:rPr>
              <a:t> G</a:t>
            </a:r>
            <a:r>
              <a:rPr lang="en-US" sz="1400">
                <a:ea typeface="ヒラギノ角ゴ Pro W3" pitchFamily="-112" charset="-128"/>
                <a:cs typeface="Arial" pitchFamily="34" charset="0"/>
              </a:rPr>
              <a:t>lucagon reduces hepatic glucose output</a:t>
            </a:r>
          </a:p>
        </p:txBody>
      </p:sp>
      <p:sp>
        <p:nvSpPr>
          <p:cNvPr id="86036" name="Freeform 6"/>
          <p:cNvSpPr>
            <a:spLocks/>
          </p:cNvSpPr>
          <p:nvPr/>
        </p:nvSpPr>
        <p:spPr bwMode="auto">
          <a:xfrm rot="2129257">
            <a:off x="9045576" y="3749676"/>
            <a:ext cx="538163" cy="817563"/>
          </a:xfrm>
          <a:custGeom>
            <a:avLst/>
            <a:gdLst>
              <a:gd name="T0" fmla="*/ 2147483647 w 597"/>
              <a:gd name="T1" fmla="*/ 0 h 469"/>
              <a:gd name="T2" fmla="*/ 2147483647 w 597"/>
              <a:gd name="T3" fmla="*/ 2147483647 h 469"/>
              <a:gd name="T4" fmla="*/ 0 w 597"/>
              <a:gd name="T5" fmla="*/ 2147483647 h 469"/>
              <a:gd name="T6" fmla="*/ 0 60000 65536"/>
              <a:gd name="T7" fmla="*/ 0 60000 65536"/>
              <a:gd name="T8" fmla="*/ 0 60000 65536"/>
              <a:gd name="T9" fmla="*/ 0 w 597"/>
              <a:gd name="T10" fmla="*/ 0 h 469"/>
              <a:gd name="T11" fmla="*/ 597 w 597"/>
              <a:gd name="T12" fmla="*/ 469 h 469"/>
            </a:gdLst>
            <a:ahLst/>
            <a:cxnLst>
              <a:cxn ang="T6">
                <a:pos x="T0" y="T1"/>
              </a:cxn>
              <a:cxn ang="T7">
                <a:pos x="T2" y="T3"/>
              </a:cxn>
              <a:cxn ang="T8">
                <a:pos x="T4" y="T5"/>
              </a:cxn>
            </a:cxnLst>
            <a:rect l="T9" t="T10" r="T11" b="T12"/>
            <a:pathLst>
              <a:path w="597" h="469">
                <a:moveTo>
                  <a:pt x="33" y="0"/>
                </a:moveTo>
                <a:cubicBezTo>
                  <a:pt x="315" y="55"/>
                  <a:pt x="597" y="111"/>
                  <a:pt x="592" y="189"/>
                </a:cubicBezTo>
                <a:cubicBezTo>
                  <a:pt x="587" y="267"/>
                  <a:pt x="99" y="422"/>
                  <a:pt x="0" y="469"/>
                </a:cubicBezTo>
              </a:path>
            </a:pathLst>
          </a:custGeom>
          <a:noFill/>
          <a:ln w="2857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cs typeface="Arial" pitchFamily="34" charset="0"/>
            </a:endParaRPr>
          </a:p>
        </p:txBody>
      </p:sp>
      <p:sp>
        <p:nvSpPr>
          <p:cNvPr id="86037" name="Text Box 14"/>
          <p:cNvSpPr txBox="1">
            <a:spLocks noChangeArrowheads="1"/>
          </p:cNvSpPr>
          <p:nvPr/>
        </p:nvSpPr>
        <p:spPr bwMode="auto">
          <a:xfrm>
            <a:off x="7620001" y="5105401"/>
            <a:ext cx="1806575"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a:r>
              <a:rPr lang="en-US" sz="1400">
                <a:ea typeface="ヒラギノ角ゴ Pro W3" pitchFamily="-112" charset="-128"/>
                <a:cs typeface="Arial" pitchFamily="34" charset="0"/>
              </a:rPr>
              <a:t>Stomach:</a:t>
            </a:r>
            <a:br>
              <a:rPr lang="en-US" sz="1400">
                <a:ea typeface="ヒラギノ角ゴ Pro W3" pitchFamily="-112" charset="-128"/>
                <a:cs typeface="Arial" pitchFamily="34" charset="0"/>
              </a:rPr>
            </a:br>
            <a:r>
              <a:rPr lang="en-US" sz="1400">
                <a:ea typeface="ヒラギノ角ゴ Pro W3" pitchFamily="-112" charset="-128"/>
                <a:cs typeface="Arial" pitchFamily="34" charset="0"/>
              </a:rPr>
              <a:t> Helps regulate gastric emptying</a:t>
            </a:r>
          </a:p>
        </p:txBody>
      </p:sp>
      <p:sp>
        <p:nvSpPr>
          <p:cNvPr id="86038" name="Line 11"/>
          <p:cNvSpPr>
            <a:spLocks noChangeShapeType="1"/>
          </p:cNvSpPr>
          <p:nvPr/>
        </p:nvSpPr>
        <p:spPr bwMode="auto">
          <a:xfrm flipH="1" flipV="1">
            <a:off x="6227764" y="4448176"/>
            <a:ext cx="1773237" cy="885825"/>
          </a:xfrm>
          <a:prstGeom prst="line">
            <a:avLst/>
          </a:prstGeom>
          <a:noFill/>
          <a:ln w="19050">
            <a:solidFill>
              <a:schemeClr val="tx1"/>
            </a:solidFill>
            <a:round/>
            <a:headEnd/>
            <a:tailEnd type="oval" w="med" len="med"/>
          </a:ln>
          <a:extLst>
            <a:ext uri="{909E8E84-426E-40DD-AFC4-6F175D3DCCD1}">
              <a14:hiddenFill xmlns:a14="http://schemas.microsoft.com/office/drawing/2010/main">
                <a:noFill/>
              </a14:hiddenFill>
            </a:ext>
          </a:extLst>
        </p:spPr>
        <p:txBody>
          <a:bodyPr lIns="0" rIns="0" anchor="ct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2" descr="GLP-1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828801"/>
            <a:ext cx="9334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2" descr="GLP-1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7875" y="1927226"/>
            <a:ext cx="9334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 name="Rectangle 2"/>
          <p:cNvSpPr>
            <a:spLocks noGrp="1" noChangeArrowheads="1"/>
          </p:cNvSpPr>
          <p:nvPr>
            <p:ph type="title" idx="4294967295"/>
          </p:nvPr>
        </p:nvSpPr>
        <p:spPr>
          <a:xfrm>
            <a:off x="1991544" y="116632"/>
            <a:ext cx="7762056" cy="1080120"/>
          </a:xfrm>
          <a:solidFill>
            <a:schemeClr val="accent6">
              <a:lumMod val="60000"/>
              <a:lumOff val="40000"/>
            </a:schemeClr>
          </a:solidFill>
          <a:ln>
            <a:solidFill>
              <a:schemeClr val="tx1"/>
            </a:solidFill>
          </a:ln>
        </p:spPr>
        <p:txBody>
          <a:bodyPr>
            <a:normAutofit/>
          </a:bodyPr>
          <a:lstStyle/>
          <a:p>
            <a:r>
              <a:rPr lang="en-US" sz="3200" dirty="0"/>
              <a:t>Effects of GLP-1 on the </a:t>
            </a:r>
            <a:r>
              <a:rPr lang="el-GR" sz="3200" dirty="0"/>
              <a:t>β</a:t>
            </a:r>
            <a:r>
              <a:rPr lang="en-AU" sz="3200" dirty="0"/>
              <a:t>-</a:t>
            </a:r>
            <a:r>
              <a:rPr lang="en-US" sz="3200" dirty="0"/>
              <a:t>cell in healthy subjects</a:t>
            </a:r>
          </a:p>
        </p:txBody>
      </p:sp>
      <p:sp>
        <p:nvSpPr>
          <p:cNvPr id="87045" name="Rectangle 9"/>
          <p:cNvSpPr txBox="1">
            <a:spLocks noGrp="1" noChangeArrowheads="1"/>
          </p:cNvSpPr>
          <p:nvPr/>
        </p:nvSpPr>
        <p:spPr bwMode="auto">
          <a:xfrm>
            <a:off x="10134600" y="6343650"/>
            <a:ext cx="533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fld id="{41EA5EF0-6300-4D7B-BD5E-E9B8C565E798}" type="slidenum">
              <a:rPr lang="en-US">
                <a:ea typeface="ヒラギノ角ゴ Pro W3" pitchFamily="-112" charset="-128"/>
                <a:cs typeface="Arial" pitchFamily="34" charset="0"/>
              </a:rPr>
              <a:pPr/>
              <a:t>24</a:t>
            </a:fld>
            <a:endParaRPr lang="en-US">
              <a:ea typeface="ヒラギノ角ゴ Pro W3" pitchFamily="-112" charset="-128"/>
              <a:cs typeface="Arial" pitchFamily="34" charset="0"/>
            </a:endParaRPr>
          </a:p>
        </p:txBody>
      </p:sp>
      <p:pic>
        <p:nvPicPr>
          <p:cNvPr id="87046" name="Picture 15" descr="b-cell.png"/>
          <p:cNvPicPr>
            <a:picLocks/>
          </p:cNvPicPr>
          <p:nvPr/>
        </p:nvPicPr>
        <p:blipFill>
          <a:blip r:embed="rId4">
            <a:extLst>
              <a:ext uri="{28A0092B-C50C-407E-A947-70E740481C1C}">
                <a14:useLocalDpi xmlns:a14="http://schemas.microsoft.com/office/drawing/2010/main" val="0"/>
              </a:ext>
            </a:extLst>
          </a:blip>
          <a:srcRect l="2731" r="2371" b="21399"/>
          <a:stretch>
            <a:fillRect/>
          </a:stretch>
        </p:blipFill>
        <p:spPr bwMode="auto">
          <a:xfrm>
            <a:off x="1524000" y="4278314"/>
            <a:ext cx="914400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3" descr="GLP-1b.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89664" y="1655764"/>
            <a:ext cx="9556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12" descr="GLP-1-Receptor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346450"/>
            <a:ext cx="91440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insulin circle.png"/>
          <p:cNvPicPr>
            <a:picLocks noChangeAspect="1"/>
          </p:cNvPicPr>
          <p:nvPr/>
        </p:nvPicPr>
        <p:blipFill>
          <a:blip r:embed="rId7">
            <a:extLst>
              <a:ext uri="{28A0092B-C50C-407E-A947-70E740481C1C}">
                <a14:useLocalDpi xmlns:a14="http://schemas.microsoft.com/office/drawing/2010/main" val="0"/>
              </a:ext>
            </a:extLst>
          </a:blip>
          <a:srcRect l="12119" t="16194" r="11330" b="17461"/>
          <a:stretch>
            <a:fillRect/>
          </a:stretch>
        </p:blipFill>
        <p:spPr bwMode="auto">
          <a:xfrm>
            <a:off x="5410200" y="5016500"/>
            <a:ext cx="246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6" descr="insulin-text.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43814" y="6178550"/>
            <a:ext cx="6635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15 insulin ball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46764" y="5294314"/>
            <a:ext cx="15906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2" name="Text Box 4"/>
          <p:cNvSpPr txBox="1">
            <a:spLocks noChangeArrowheads="1"/>
          </p:cNvSpPr>
          <p:nvPr/>
        </p:nvSpPr>
        <p:spPr bwMode="auto">
          <a:xfrm>
            <a:off x="5664200" y="6432550"/>
            <a:ext cx="5003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nSpc>
                <a:spcPct val="90000"/>
              </a:lnSpc>
              <a:buClr>
                <a:srgbClr val="000066"/>
              </a:buClr>
              <a:buSzPct val="100000"/>
            </a:pPr>
            <a:r>
              <a:rPr lang="en-AU" sz="1200">
                <a:solidFill>
                  <a:schemeClr val="bg1"/>
                </a:solidFill>
                <a:latin typeface="Helvetica" pitchFamily="-112" charset="0"/>
                <a:ea typeface="ヒラギノ角ゴ Pro W3" pitchFamily="-112" charset="-128"/>
              </a:rPr>
              <a:t>Adapted from a review article on the actions and effects of incretin hormones. Adapted from Drucker DJ. Cell Metab. 2006; 3:153-6.</a:t>
            </a:r>
          </a:p>
        </p:txBody>
      </p:sp>
      <p:pic>
        <p:nvPicPr>
          <p:cNvPr id="15" name="Picture 12" descr="GLP-1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676401"/>
            <a:ext cx="9334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4" name="TextBox 12"/>
          <p:cNvSpPr txBox="1">
            <a:spLocks noChangeArrowheads="1"/>
          </p:cNvSpPr>
          <p:nvPr/>
        </p:nvSpPr>
        <p:spPr bwMode="auto">
          <a:xfrm>
            <a:off x="5880100" y="2636839"/>
            <a:ext cx="237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AU">
                <a:ea typeface="ヒラギノ角ゴ Pro W3" pitchFamily="-112" charset="-128"/>
                <a:cs typeface="Arial" pitchFamily="34" charset="0"/>
              </a:rPr>
              <a:t>Insulin release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087 0.00047 C 0.02865 0.01204 0.13299 0.02732 0.16806 0.07037 C 0.20313 0.11343 0.20209 0.21991 0.21111 0.25926 " pathEditMode="relative" rAng="0" ptsTypes="aaa">
                                      <p:cBhvr>
                                        <p:cTn id="6" dur="2000" fill="hold"/>
                                        <p:tgtEl>
                                          <p:spTgt spid="3083"/>
                                        </p:tgtEl>
                                        <p:attrNameLst>
                                          <p:attrName>ppt_x</p:attrName>
                                          <p:attrName>ppt_y</p:attrName>
                                        </p:attrNameLst>
                                      </p:cBhvr>
                                      <p:rCtr x="10500" y="12900"/>
                                    </p:animMotion>
                                  </p:childTnLst>
                                </p:cTn>
                              </p:par>
                              <p:par>
                                <p:cTn id="7" presetID="0" presetClass="path" presetSubtype="0" accel="50000" decel="50000" fill="hold" nodeType="withEffect">
                                  <p:stCondLst>
                                    <p:cond delay="0"/>
                                  </p:stCondLst>
                                  <p:childTnLst>
                                    <p:animMotion origin="layout" path="M 0.0033 -0.00093 C -0.03212 0.00092 -0.15347 -0.04005 -0.20851 0.01041 C -0.26319 0.06088 -0.30173 0.24051 -0.32639 0.30115 " pathEditMode="relative" rAng="0" ptsTypes="aaa">
                                      <p:cBhvr>
                                        <p:cTn id="8" dur="2000" fill="hold"/>
                                        <p:tgtEl>
                                          <p:spTgt spid="3082"/>
                                        </p:tgtEl>
                                        <p:attrNameLst>
                                          <p:attrName>ppt_x</p:attrName>
                                          <p:attrName>ppt_y</p:attrName>
                                        </p:attrNameLst>
                                      </p:cBhvr>
                                      <p:rCtr x="-16500" y="13100"/>
                                    </p:animMotion>
                                  </p:childTnLst>
                                </p:cTn>
                              </p:par>
                              <p:par>
                                <p:cTn id="9" presetID="0" presetClass="path" presetSubtype="0" accel="50000" decel="50000" fill="hold" nodeType="withEffect">
                                  <p:stCondLst>
                                    <p:cond delay="0"/>
                                  </p:stCondLst>
                                  <p:childTnLst>
                                    <p:animMotion origin="layout" path="M -1.66667E-6 -0.00741 C 0.00104 -0.00602 0.00504 -0.03913 0.00677 0.00162 C 0.00868 0.04259 0.0099 0.18819 0.01077 0.2375 " pathEditMode="relative" rAng="0" ptsTypes="aaa">
                                      <p:cBhvr>
                                        <p:cTn id="10" dur="2000" fill="hold"/>
                                        <p:tgtEl>
                                          <p:spTgt spid="14"/>
                                        </p:tgtEl>
                                        <p:attrNameLst>
                                          <p:attrName>ppt_x</p:attrName>
                                          <p:attrName>ppt_y</p:attrName>
                                        </p:attrNameLst>
                                      </p:cBhvr>
                                      <p:rCtr x="500" y="10600"/>
                                    </p:animMotion>
                                  </p:childTnLst>
                                </p:cTn>
                              </p:par>
                              <p:par>
                                <p:cTn id="11" presetID="0" presetClass="path" presetSubtype="0" accel="50000" decel="50000" fill="hold" nodeType="withEffect">
                                  <p:stCondLst>
                                    <p:cond delay="0"/>
                                  </p:stCondLst>
                                  <p:childTnLst>
                                    <p:animMotion origin="layout" path="M 3.05556E-6 -4.81481E-6 C 0.01284 0.00209 0.05729 -0.04189 0.07743 0.01227 C 0.09739 0.06644 0.11163 0.25926 0.12066 0.32454 " pathEditMode="relative" rAng="0" ptsTypes="aaa">
                                      <p:cBhvr>
                                        <p:cTn id="12" dur="2000" fill="hold"/>
                                        <p:tgtEl>
                                          <p:spTgt spid="15"/>
                                        </p:tgtEl>
                                        <p:attrNameLst>
                                          <p:attrName>ppt_x</p:attrName>
                                          <p:attrName>ppt_y</p:attrName>
                                        </p:attrNameLst>
                                      </p:cBhvr>
                                      <p:rCtr x="6000" y="14100"/>
                                    </p:animMotion>
                                  </p:childTnLst>
                                </p:cTn>
                              </p:par>
                            </p:childTnLst>
                          </p:cTn>
                        </p:par>
                        <p:par>
                          <p:cTn id="13" fill="hold" nodeType="afterGroup">
                            <p:stCondLst>
                              <p:cond delay="2000"/>
                            </p:stCondLst>
                            <p:childTnLst>
                              <p:par>
                                <p:cTn id="14" presetID="9"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3081"/>
                                        </p:tgtEl>
                                        <p:attrNameLst>
                                          <p:attrName>style.visibility</p:attrName>
                                        </p:attrNameLst>
                                      </p:cBhvr>
                                      <p:to>
                                        <p:strVal val="visible"/>
                                      </p:to>
                                    </p:set>
                                    <p:animEffect transition="in" filter="dissolve">
                                      <p:cBhvr>
                                        <p:cTn id="22" dur="500"/>
                                        <p:tgtEl>
                                          <p:spTgt spid="3081"/>
                                        </p:tgtEl>
                                      </p:cBhvr>
                                    </p:animEffect>
                                  </p:childTnLst>
                                </p:cTn>
                              </p:par>
                            </p:childTnLst>
                          </p:cTn>
                        </p:par>
                        <p:par>
                          <p:cTn id="23" fill="hold" nodeType="afterGroup">
                            <p:stCondLst>
                              <p:cond delay="2500"/>
                            </p:stCondLst>
                            <p:childTnLst>
                              <p:par>
                                <p:cTn id="24" presetID="64" presetClass="path" presetSubtype="0" accel="50000" decel="50000" fill="hold" nodeType="afterEffect">
                                  <p:stCondLst>
                                    <p:cond delay="0"/>
                                  </p:stCondLst>
                                  <p:childTnLst>
                                    <p:animMotion origin="layout" path="M -2.22222E-6 1.11111E-6 L -2.22222E-6 -0.11296 " pathEditMode="relative" rAng="0" ptsTypes="AA">
                                      <p:cBhvr>
                                        <p:cTn id="25" dur="2000" fill="hold"/>
                                        <p:tgtEl>
                                          <p:spTgt spid="16"/>
                                        </p:tgtEl>
                                        <p:attrNameLst>
                                          <p:attrName>ppt_x</p:attrName>
                                          <p:attrName>ppt_y</p:attrName>
                                        </p:attrNameLst>
                                      </p:cBhvr>
                                      <p:rCtr x="0" y="-5600"/>
                                    </p:animMotion>
                                  </p:childTnLst>
                                </p:cTn>
                              </p:par>
                              <p:par>
                                <p:cTn id="26" presetID="64" presetClass="path" presetSubtype="0" accel="50000" decel="50000" fill="hold" nodeType="withEffect">
                                  <p:stCondLst>
                                    <p:cond delay="0"/>
                                  </p:stCondLst>
                                  <p:childTnLst>
                                    <p:animMotion origin="layout" path="M 1.11111E-6 -4.76741E-7 L 1.11111E-6 -0.10715 " pathEditMode="relative" rAng="0" ptsTypes="AA">
                                      <p:cBhvr>
                                        <p:cTn id="27" dur="2000" fill="hold"/>
                                        <p:tgtEl>
                                          <p:spTgt spid="12"/>
                                        </p:tgtEl>
                                        <p:attrNameLst>
                                          <p:attrName>ppt_x</p:attrName>
                                          <p:attrName>ppt_y</p:attrName>
                                        </p:attrNameLst>
                                      </p:cBhvr>
                                      <p:rCtr x="0" y="-5400"/>
                                    </p:animMotion>
                                  </p:childTnLst>
                                </p:cTn>
                              </p:par>
                            </p:childTnLst>
                          </p:cTn>
                        </p:par>
                        <p:par>
                          <p:cTn id="28" fill="hold" nodeType="afterGroup">
                            <p:stCondLst>
                              <p:cond delay="4500"/>
                            </p:stCondLst>
                            <p:childTnLst>
                              <p:par>
                                <p:cTn id="29" presetID="64" presetClass="path" presetSubtype="0" accel="50000" decel="50000" fill="hold" nodeType="afterEffect">
                                  <p:stCondLst>
                                    <p:cond delay="0"/>
                                  </p:stCondLst>
                                  <p:childTnLst>
                                    <p:animMotion origin="layout" path="M 1.11111E-6 -0.10715 L 1.11111E-6 -0.2828 " pathEditMode="relative" rAng="0" ptsTypes="AA">
                                      <p:cBhvr>
                                        <p:cTn id="30" dur="2000" fill="hold"/>
                                        <p:tgtEl>
                                          <p:spTgt spid="12"/>
                                        </p:tgtEl>
                                        <p:attrNameLst>
                                          <p:attrName>ppt_x</p:attrName>
                                          <p:attrName>ppt_y</p:attrName>
                                        </p:attrNameLst>
                                      </p:cBhvr>
                                      <p:rCtr x="0" y="-8800"/>
                                    </p:animMotion>
                                  </p:childTnLst>
                                </p:cTn>
                              </p:par>
                              <p:par>
                                <p:cTn id="31" presetID="9" presetClass="exit" presetSubtype="0" fill="hold" nodeType="withEffect">
                                  <p:stCondLst>
                                    <p:cond delay="0"/>
                                  </p:stCondLst>
                                  <p:childTnLst>
                                    <p:animEffect transition="out" filter="dissolv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9" presetClass="exit" presetSubtype="0" fill="hold" nodeType="withEffect">
                                  <p:stCondLst>
                                    <p:cond delay="0"/>
                                  </p:stCondLst>
                                  <p:childTnLst>
                                    <p:animEffect transition="out" filter="dissolve">
                                      <p:cBhvr>
                                        <p:cTn id="35" dur="500"/>
                                        <p:tgtEl>
                                          <p:spTgt spid="3081"/>
                                        </p:tgtEl>
                                      </p:cBhvr>
                                    </p:animEffect>
                                    <p:set>
                                      <p:cBhvr>
                                        <p:cTn id="36" dur="1" fill="hold">
                                          <p:stCondLst>
                                            <p:cond delay="499"/>
                                          </p:stCondLst>
                                        </p:cTn>
                                        <p:tgtEl>
                                          <p:spTgt spid="30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5835650" y="3424239"/>
            <a:ext cx="4904386" cy="1912937"/>
            <a:chOff x="2037" y="2157"/>
            <a:chExt cx="3863" cy="1205"/>
          </a:xfrm>
        </p:grpSpPr>
        <p:sp>
          <p:nvSpPr>
            <p:cNvPr id="99331" name="Freeform 7"/>
            <p:cNvSpPr>
              <a:spLocks/>
            </p:cNvSpPr>
            <p:nvPr/>
          </p:nvSpPr>
          <p:spPr bwMode="auto">
            <a:xfrm>
              <a:off x="2037" y="2157"/>
              <a:ext cx="3421" cy="1055"/>
            </a:xfrm>
            <a:custGeom>
              <a:avLst/>
              <a:gdLst>
                <a:gd name="T0" fmla="*/ 0 w 3421"/>
                <a:gd name="T1" fmla="*/ 0 h 2131"/>
                <a:gd name="T2" fmla="*/ 733 w 3421"/>
                <a:gd name="T3" fmla="*/ 0 h 2131"/>
                <a:gd name="T4" fmla="*/ 2211 w 3421"/>
                <a:gd name="T5" fmla="*/ 0 h 2131"/>
                <a:gd name="T6" fmla="*/ 3421 w 3421"/>
                <a:gd name="T7" fmla="*/ 0 h 2131"/>
                <a:gd name="T8" fmla="*/ 0 60000 65536"/>
                <a:gd name="T9" fmla="*/ 0 60000 65536"/>
                <a:gd name="T10" fmla="*/ 0 60000 65536"/>
                <a:gd name="T11" fmla="*/ 0 60000 65536"/>
                <a:gd name="T12" fmla="*/ 0 w 3421"/>
                <a:gd name="T13" fmla="*/ 0 h 2131"/>
                <a:gd name="T14" fmla="*/ 3421 w 3421"/>
                <a:gd name="T15" fmla="*/ 2131 h 2131"/>
              </a:gdLst>
              <a:ahLst/>
              <a:cxnLst>
                <a:cxn ang="T8">
                  <a:pos x="T0" y="T1"/>
                </a:cxn>
                <a:cxn ang="T9">
                  <a:pos x="T2" y="T3"/>
                </a:cxn>
                <a:cxn ang="T10">
                  <a:pos x="T4" y="T5"/>
                </a:cxn>
                <a:cxn ang="T11">
                  <a:pos x="T6" y="T7"/>
                </a:cxn>
              </a:cxnLst>
              <a:rect l="T12" t="T13" r="T14" b="T15"/>
              <a:pathLst>
                <a:path w="3421" h="2131">
                  <a:moveTo>
                    <a:pt x="0" y="2122"/>
                  </a:moveTo>
                  <a:cubicBezTo>
                    <a:pt x="250" y="2120"/>
                    <a:pt x="235" y="2131"/>
                    <a:pt x="733" y="2111"/>
                  </a:cubicBezTo>
                  <a:cubicBezTo>
                    <a:pt x="1251" y="2096"/>
                    <a:pt x="1618" y="72"/>
                    <a:pt x="2211" y="31"/>
                  </a:cubicBezTo>
                  <a:cubicBezTo>
                    <a:pt x="2731" y="0"/>
                    <a:pt x="3123" y="20"/>
                    <a:pt x="3421" y="14"/>
                  </a:cubicBezTo>
                </a:path>
              </a:pathLst>
            </a:custGeom>
            <a:noFill/>
            <a:ln w="38100">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cs typeface="Arial" pitchFamily="34" charset="0"/>
              </a:endParaRPr>
            </a:p>
          </p:txBody>
        </p:sp>
        <p:grpSp>
          <p:nvGrpSpPr>
            <p:cNvPr id="99332" name="Group 12"/>
            <p:cNvGrpSpPr>
              <a:grpSpLocks/>
            </p:cNvGrpSpPr>
            <p:nvPr/>
          </p:nvGrpSpPr>
          <p:grpSpPr bwMode="auto">
            <a:xfrm>
              <a:off x="3477" y="2628"/>
              <a:ext cx="597" cy="734"/>
              <a:chOff x="2749" y="2290"/>
              <a:chExt cx="597" cy="1333"/>
            </a:xfrm>
          </p:grpSpPr>
          <p:sp>
            <p:nvSpPr>
              <p:cNvPr id="99333" name="Line 13"/>
              <p:cNvSpPr>
                <a:spLocks noChangeShapeType="1"/>
              </p:cNvSpPr>
              <p:nvPr/>
            </p:nvSpPr>
            <p:spPr bwMode="auto">
              <a:xfrm rot="5400000" flipH="1">
                <a:off x="2794" y="2361"/>
                <a:ext cx="0" cy="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9334" name="Line 14"/>
              <p:cNvSpPr>
                <a:spLocks noChangeShapeType="1"/>
              </p:cNvSpPr>
              <p:nvPr/>
            </p:nvSpPr>
            <p:spPr bwMode="auto">
              <a:xfrm rot="5400000">
                <a:off x="2161" y="3021"/>
                <a:ext cx="1205" cy="0"/>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99335" name="Text Box 15"/>
              <p:cNvSpPr txBox="1">
                <a:spLocks noChangeArrowheads="1"/>
              </p:cNvSpPr>
              <p:nvPr/>
            </p:nvSpPr>
            <p:spPr bwMode="auto">
              <a:xfrm>
                <a:off x="2814" y="2290"/>
                <a:ext cx="532"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cs typeface="Arial" pitchFamily="34" charset="0"/>
                  </a:rPr>
                  <a:t>ED</a:t>
                </a:r>
                <a:r>
                  <a:rPr lang="en-GB" b="1" baseline="-25000">
                    <a:cs typeface="Arial" pitchFamily="34" charset="0"/>
                  </a:rPr>
                  <a:t>50</a:t>
                </a:r>
              </a:p>
            </p:txBody>
          </p:sp>
        </p:grpSp>
        <p:grpSp>
          <p:nvGrpSpPr>
            <p:cNvPr id="99336" name="Group 16"/>
            <p:cNvGrpSpPr>
              <a:grpSpLocks/>
            </p:cNvGrpSpPr>
            <p:nvPr/>
          </p:nvGrpSpPr>
          <p:grpSpPr bwMode="auto">
            <a:xfrm>
              <a:off x="5027" y="2157"/>
              <a:ext cx="873" cy="1043"/>
              <a:chOff x="4544" y="2418"/>
              <a:chExt cx="873" cy="1043"/>
            </a:xfrm>
          </p:grpSpPr>
          <p:sp>
            <p:nvSpPr>
              <p:cNvPr id="99337" name="Line 17"/>
              <p:cNvSpPr>
                <a:spLocks noChangeShapeType="1"/>
              </p:cNvSpPr>
              <p:nvPr/>
            </p:nvSpPr>
            <p:spPr bwMode="auto">
              <a:xfrm>
                <a:off x="4544" y="2418"/>
                <a:ext cx="0" cy="1043"/>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99338" name="Text Box 18"/>
              <p:cNvSpPr txBox="1">
                <a:spLocks noChangeArrowheads="1"/>
              </p:cNvSpPr>
              <p:nvPr/>
            </p:nvSpPr>
            <p:spPr bwMode="auto">
              <a:xfrm>
                <a:off x="4544" y="2738"/>
                <a:ext cx="87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cs typeface="Arial" pitchFamily="34" charset="0"/>
                  </a:rPr>
                  <a:t>Insulin</a:t>
                </a:r>
                <a:br>
                  <a:rPr lang="en-GB" b="1">
                    <a:cs typeface="Arial" pitchFamily="34" charset="0"/>
                  </a:rPr>
                </a:br>
                <a:r>
                  <a:rPr lang="en-GB" b="1">
                    <a:cs typeface="Arial" pitchFamily="34" charset="0"/>
                  </a:rPr>
                  <a:t>capacity</a:t>
                </a:r>
                <a:endParaRPr lang="en-GB" b="1" baseline="-25000">
                  <a:cs typeface="Arial" pitchFamily="34" charset="0"/>
                </a:endParaRPr>
              </a:p>
            </p:txBody>
          </p:sp>
        </p:grpSp>
      </p:grpSp>
      <p:grpSp>
        <p:nvGrpSpPr>
          <p:cNvPr id="99339" name="Group 11"/>
          <p:cNvGrpSpPr>
            <a:grpSpLocks/>
          </p:cNvGrpSpPr>
          <p:nvPr/>
        </p:nvGrpSpPr>
        <p:grpSpPr bwMode="auto">
          <a:xfrm>
            <a:off x="1712914" y="1746251"/>
            <a:ext cx="8535987" cy="4335463"/>
            <a:chOff x="119" y="1100"/>
            <a:chExt cx="5377" cy="2731"/>
          </a:xfrm>
        </p:grpSpPr>
        <p:sp>
          <p:nvSpPr>
            <p:cNvPr id="99340" name="Text Box 85"/>
            <p:cNvSpPr txBox="1">
              <a:spLocks noChangeArrowheads="1"/>
            </p:cNvSpPr>
            <p:nvPr/>
          </p:nvSpPr>
          <p:spPr bwMode="auto">
            <a:xfrm>
              <a:off x="384" y="3600"/>
              <a:ext cx="37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cs typeface="Arial" pitchFamily="34" charset="0"/>
                </a:rPr>
                <a:t>Glucose Concentration (mmol/L)</a:t>
              </a:r>
            </a:p>
          </p:txBody>
        </p:sp>
        <p:sp>
          <p:nvSpPr>
            <p:cNvPr id="99341" name="Text Box 86"/>
            <p:cNvSpPr txBox="1">
              <a:spLocks noChangeArrowheads="1"/>
            </p:cNvSpPr>
            <p:nvPr/>
          </p:nvSpPr>
          <p:spPr bwMode="auto">
            <a:xfrm rot="-5400000">
              <a:off x="-771" y="2123"/>
              <a:ext cx="20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cs typeface="Arial" pitchFamily="34" charset="0"/>
                </a:rPr>
                <a:t>Insulin Secretory Response</a:t>
              </a:r>
            </a:p>
          </p:txBody>
        </p:sp>
        <p:sp>
          <p:nvSpPr>
            <p:cNvPr id="99342" name="Freeform 3"/>
            <p:cNvSpPr>
              <a:spLocks/>
            </p:cNvSpPr>
            <p:nvPr/>
          </p:nvSpPr>
          <p:spPr bwMode="auto">
            <a:xfrm>
              <a:off x="359" y="1100"/>
              <a:ext cx="5137" cy="2276"/>
            </a:xfrm>
            <a:custGeom>
              <a:avLst/>
              <a:gdLst>
                <a:gd name="T0" fmla="*/ 0 w 3991"/>
                <a:gd name="T1" fmla="*/ 0 h 2276"/>
                <a:gd name="T2" fmla="*/ 0 w 3991"/>
                <a:gd name="T3" fmla="*/ 2147445351 h 2276"/>
                <a:gd name="T4" fmla="*/ 2147483647 w 3991"/>
                <a:gd name="T5" fmla="*/ 2147445351 h 2276"/>
                <a:gd name="T6" fmla="*/ 0 60000 65536"/>
                <a:gd name="T7" fmla="*/ 0 60000 65536"/>
                <a:gd name="T8" fmla="*/ 0 60000 65536"/>
                <a:gd name="T9" fmla="*/ 0 w 3991"/>
                <a:gd name="T10" fmla="*/ 0 h 2276"/>
                <a:gd name="T11" fmla="*/ 3991 w 3991"/>
                <a:gd name="T12" fmla="*/ 2276 h 2276"/>
              </a:gdLst>
              <a:ahLst/>
              <a:cxnLst>
                <a:cxn ang="T6">
                  <a:pos x="T0" y="T1"/>
                </a:cxn>
                <a:cxn ang="T7">
                  <a:pos x="T2" y="T3"/>
                </a:cxn>
                <a:cxn ang="T8">
                  <a:pos x="T4" y="T5"/>
                </a:cxn>
              </a:cxnLst>
              <a:rect l="T9" t="T10" r="T11" b="T12"/>
              <a:pathLst>
                <a:path w="3991" h="2276">
                  <a:moveTo>
                    <a:pt x="0" y="0"/>
                  </a:moveTo>
                  <a:lnTo>
                    <a:pt x="0" y="2276"/>
                  </a:lnTo>
                  <a:lnTo>
                    <a:pt x="3991" y="2276"/>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cs typeface="Arial" pitchFamily="34" charset="0"/>
              </a:endParaRPr>
            </a:p>
          </p:txBody>
        </p:sp>
        <p:sp>
          <p:nvSpPr>
            <p:cNvPr id="99343" name="Line 69"/>
            <p:cNvSpPr>
              <a:spLocks noChangeShapeType="1"/>
            </p:cNvSpPr>
            <p:nvPr/>
          </p:nvSpPr>
          <p:spPr bwMode="auto">
            <a:xfrm>
              <a:off x="1050" y="3378"/>
              <a:ext cx="0" cy="6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9344" name="Line 70"/>
            <p:cNvSpPr>
              <a:spLocks noChangeShapeType="1"/>
            </p:cNvSpPr>
            <p:nvPr/>
          </p:nvSpPr>
          <p:spPr bwMode="auto">
            <a:xfrm>
              <a:off x="1618" y="3378"/>
              <a:ext cx="0" cy="6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9345" name="Line 71"/>
            <p:cNvSpPr>
              <a:spLocks noChangeShapeType="1"/>
            </p:cNvSpPr>
            <p:nvPr/>
          </p:nvSpPr>
          <p:spPr bwMode="auto">
            <a:xfrm>
              <a:off x="2187" y="3378"/>
              <a:ext cx="0" cy="6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9346" name="Text Box 79"/>
            <p:cNvSpPr txBox="1">
              <a:spLocks noChangeArrowheads="1"/>
            </p:cNvSpPr>
            <p:nvPr/>
          </p:nvSpPr>
          <p:spPr bwMode="auto">
            <a:xfrm>
              <a:off x="891" y="3435"/>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cs typeface="Arial" pitchFamily="34" charset="0"/>
                </a:rPr>
                <a:t>4.5</a:t>
              </a:r>
            </a:p>
          </p:txBody>
        </p:sp>
        <p:sp>
          <p:nvSpPr>
            <p:cNvPr id="99347" name="Text Box 80"/>
            <p:cNvSpPr txBox="1">
              <a:spLocks noChangeArrowheads="1"/>
            </p:cNvSpPr>
            <p:nvPr/>
          </p:nvSpPr>
          <p:spPr bwMode="auto">
            <a:xfrm>
              <a:off x="1460" y="3435"/>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cs typeface="Arial" pitchFamily="34" charset="0"/>
                </a:rPr>
                <a:t>5.0</a:t>
              </a:r>
            </a:p>
          </p:txBody>
        </p:sp>
        <p:sp>
          <p:nvSpPr>
            <p:cNvPr id="99348" name="Text Box 81"/>
            <p:cNvSpPr txBox="1">
              <a:spLocks noChangeArrowheads="1"/>
            </p:cNvSpPr>
            <p:nvPr/>
          </p:nvSpPr>
          <p:spPr bwMode="auto">
            <a:xfrm>
              <a:off x="2032" y="3435"/>
              <a:ext cx="31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cs typeface="Arial" pitchFamily="34" charset="0"/>
                </a:rPr>
                <a:t>5.5</a:t>
              </a:r>
            </a:p>
          </p:txBody>
        </p:sp>
        <p:sp>
          <p:nvSpPr>
            <p:cNvPr id="99349" name="Text Box 81"/>
            <p:cNvSpPr txBox="1">
              <a:spLocks noChangeArrowheads="1"/>
            </p:cNvSpPr>
            <p:nvPr/>
          </p:nvSpPr>
          <p:spPr bwMode="auto">
            <a:xfrm>
              <a:off x="2602" y="3435"/>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cs typeface="Arial" pitchFamily="34" charset="0"/>
                </a:rPr>
                <a:t>6.0</a:t>
              </a:r>
            </a:p>
          </p:txBody>
        </p:sp>
        <p:sp>
          <p:nvSpPr>
            <p:cNvPr id="99350" name="Line 71"/>
            <p:cNvSpPr>
              <a:spLocks noChangeShapeType="1"/>
            </p:cNvSpPr>
            <p:nvPr/>
          </p:nvSpPr>
          <p:spPr bwMode="auto">
            <a:xfrm>
              <a:off x="2755" y="3378"/>
              <a:ext cx="0" cy="6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9351" name="Line 71"/>
            <p:cNvSpPr>
              <a:spLocks noChangeShapeType="1"/>
            </p:cNvSpPr>
            <p:nvPr/>
          </p:nvSpPr>
          <p:spPr bwMode="auto">
            <a:xfrm>
              <a:off x="3318" y="3378"/>
              <a:ext cx="0" cy="6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9352" name="Text Box 81"/>
            <p:cNvSpPr txBox="1">
              <a:spLocks noChangeArrowheads="1"/>
            </p:cNvSpPr>
            <p:nvPr/>
          </p:nvSpPr>
          <p:spPr bwMode="auto">
            <a:xfrm>
              <a:off x="3156" y="3435"/>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cs typeface="Arial" pitchFamily="34" charset="0"/>
                </a:rPr>
                <a:t>6.5</a:t>
              </a:r>
            </a:p>
          </p:txBody>
        </p:sp>
        <p:sp>
          <p:nvSpPr>
            <p:cNvPr id="99353" name="Text Box 81"/>
            <p:cNvSpPr txBox="1">
              <a:spLocks noChangeArrowheads="1"/>
            </p:cNvSpPr>
            <p:nvPr/>
          </p:nvSpPr>
          <p:spPr bwMode="auto">
            <a:xfrm>
              <a:off x="3723" y="3435"/>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cs typeface="Arial" pitchFamily="34" charset="0"/>
                </a:rPr>
                <a:t>7.0</a:t>
              </a:r>
            </a:p>
          </p:txBody>
        </p:sp>
        <p:sp>
          <p:nvSpPr>
            <p:cNvPr id="99354" name="Line 71"/>
            <p:cNvSpPr>
              <a:spLocks noChangeShapeType="1"/>
            </p:cNvSpPr>
            <p:nvPr/>
          </p:nvSpPr>
          <p:spPr bwMode="auto">
            <a:xfrm>
              <a:off x="3884" y="3378"/>
              <a:ext cx="0" cy="6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99355" name="Line 8"/>
          <p:cNvSpPr>
            <a:spLocks noChangeShapeType="1"/>
          </p:cNvSpPr>
          <p:nvPr/>
        </p:nvSpPr>
        <p:spPr bwMode="auto">
          <a:xfrm>
            <a:off x="6781801" y="5080000"/>
            <a:ext cx="341312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AU"/>
          </a:p>
        </p:txBody>
      </p:sp>
      <p:sp>
        <p:nvSpPr>
          <p:cNvPr id="99356" name="Text Box 21"/>
          <p:cNvSpPr txBox="1">
            <a:spLocks noChangeArrowheads="1"/>
          </p:cNvSpPr>
          <p:nvPr/>
        </p:nvSpPr>
        <p:spPr bwMode="auto">
          <a:xfrm>
            <a:off x="7675563" y="5041900"/>
            <a:ext cx="22878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cs typeface="Arial" pitchFamily="34" charset="0"/>
              </a:rPr>
              <a:t>Glucose sensitivity</a:t>
            </a:r>
          </a:p>
        </p:txBody>
      </p:sp>
      <p:sp>
        <p:nvSpPr>
          <p:cNvPr id="34" name="Freeform 23"/>
          <p:cNvSpPr>
            <a:spLocks/>
          </p:cNvSpPr>
          <p:nvPr/>
        </p:nvSpPr>
        <p:spPr bwMode="auto">
          <a:xfrm>
            <a:off x="3984625" y="2573338"/>
            <a:ext cx="4343400" cy="2533650"/>
          </a:xfrm>
          <a:custGeom>
            <a:avLst/>
            <a:gdLst>
              <a:gd name="T0" fmla="*/ 0 w 3421"/>
              <a:gd name="T1" fmla="*/ 2147483647 h 2131"/>
              <a:gd name="T2" fmla="*/ 2147483647 w 3421"/>
              <a:gd name="T3" fmla="*/ 2147483647 h 2131"/>
              <a:gd name="T4" fmla="*/ 2147483647 w 3421"/>
              <a:gd name="T5" fmla="*/ 2147483647 h 2131"/>
              <a:gd name="T6" fmla="*/ 2147483647 w 3421"/>
              <a:gd name="T7" fmla="*/ 2147483647 h 2131"/>
              <a:gd name="T8" fmla="*/ 0 60000 65536"/>
              <a:gd name="T9" fmla="*/ 0 60000 65536"/>
              <a:gd name="T10" fmla="*/ 0 60000 65536"/>
              <a:gd name="T11" fmla="*/ 0 60000 65536"/>
              <a:gd name="T12" fmla="*/ 0 w 3421"/>
              <a:gd name="T13" fmla="*/ 0 h 2131"/>
              <a:gd name="T14" fmla="*/ 3421 w 3421"/>
              <a:gd name="T15" fmla="*/ 2131 h 2131"/>
            </a:gdLst>
            <a:ahLst/>
            <a:cxnLst>
              <a:cxn ang="T8">
                <a:pos x="T0" y="T1"/>
              </a:cxn>
              <a:cxn ang="T9">
                <a:pos x="T2" y="T3"/>
              </a:cxn>
              <a:cxn ang="T10">
                <a:pos x="T4" y="T5"/>
              </a:cxn>
              <a:cxn ang="T11">
                <a:pos x="T6" y="T7"/>
              </a:cxn>
            </a:cxnLst>
            <a:rect l="T12" t="T13" r="T14" b="T15"/>
            <a:pathLst>
              <a:path w="3421" h="2131">
                <a:moveTo>
                  <a:pt x="0" y="2122"/>
                </a:moveTo>
                <a:cubicBezTo>
                  <a:pt x="250" y="2120"/>
                  <a:pt x="235" y="2131"/>
                  <a:pt x="733" y="2111"/>
                </a:cubicBezTo>
                <a:cubicBezTo>
                  <a:pt x="1251" y="2096"/>
                  <a:pt x="1618" y="72"/>
                  <a:pt x="2211" y="31"/>
                </a:cubicBezTo>
                <a:cubicBezTo>
                  <a:pt x="2731" y="0"/>
                  <a:pt x="3123" y="20"/>
                  <a:pt x="3421" y="14"/>
                </a:cubicBezTo>
              </a:path>
            </a:pathLst>
          </a:custGeom>
          <a:noFill/>
          <a:ln w="38100">
            <a:solidFill>
              <a:srgbClr val="FF963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cs typeface="Arial" pitchFamily="34" charset="0"/>
            </a:endParaRPr>
          </a:p>
        </p:txBody>
      </p:sp>
      <p:grpSp>
        <p:nvGrpSpPr>
          <p:cNvPr id="7" name="Group 30"/>
          <p:cNvGrpSpPr>
            <a:grpSpLocks/>
          </p:cNvGrpSpPr>
          <p:nvPr/>
        </p:nvGrpSpPr>
        <p:grpSpPr bwMode="auto">
          <a:xfrm>
            <a:off x="7847013" y="1552576"/>
            <a:ext cx="2671762" cy="1770063"/>
            <a:chOff x="3983" y="990"/>
            <a:chExt cx="1683" cy="1115"/>
          </a:xfrm>
        </p:grpSpPr>
        <p:sp>
          <p:nvSpPr>
            <p:cNvPr id="99359" name="AutoShape 31"/>
            <p:cNvSpPr>
              <a:spLocks noChangeArrowheads="1"/>
            </p:cNvSpPr>
            <p:nvPr/>
          </p:nvSpPr>
          <p:spPr bwMode="auto">
            <a:xfrm>
              <a:off x="4344" y="1368"/>
              <a:ext cx="1170" cy="672"/>
            </a:xfrm>
            <a:prstGeom prst="roundRect">
              <a:avLst>
                <a:gd name="adj" fmla="val 16667"/>
              </a:avLst>
            </a:prstGeom>
            <a:solidFill>
              <a:schemeClr val="accent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cs typeface="Arial" pitchFamily="34" charset="0"/>
              </a:endParaRPr>
            </a:p>
          </p:txBody>
        </p:sp>
        <p:grpSp>
          <p:nvGrpSpPr>
            <p:cNvPr id="99360" name="Group 40"/>
            <p:cNvGrpSpPr>
              <a:grpSpLocks/>
            </p:cNvGrpSpPr>
            <p:nvPr/>
          </p:nvGrpSpPr>
          <p:grpSpPr bwMode="auto">
            <a:xfrm>
              <a:off x="3983" y="990"/>
              <a:ext cx="1683" cy="1115"/>
              <a:chOff x="4639" y="990"/>
              <a:chExt cx="1683" cy="1115"/>
            </a:xfrm>
          </p:grpSpPr>
          <p:sp>
            <p:nvSpPr>
              <p:cNvPr id="99361" name="Text Box 24"/>
              <p:cNvSpPr txBox="1">
                <a:spLocks noChangeArrowheads="1"/>
              </p:cNvSpPr>
              <p:nvPr/>
            </p:nvSpPr>
            <p:spPr bwMode="auto">
              <a:xfrm>
                <a:off x="4639" y="990"/>
                <a:ext cx="16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endParaRPr lang="en-GB" b="1">
                  <a:solidFill>
                    <a:srgbClr val="001965"/>
                  </a:solidFill>
                  <a:cs typeface="Arial" pitchFamily="34" charset="0"/>
                </a:endParaRPr>
              </a:p>
            </p:txBody>
          </p:sp>
          <p:sp>
            <p:nvSpPr>
              <p:cNvPr id="99362" name="TextBox 34"/>
              <p:cNvSpPr txBox="1">
                <a:spLocks noChangeArrowheads="1"/>
              </p:cNvSpPr>
              <p:nvPr/>
            </p:nvSpPr>
            <p:spPr bwMode="auto">
              <a:xfrm>
                <a:off x="5033" y="1174"/>
                <a:ext cx="1247"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a:solidFill>
                      <a:srgbClr val="001965"/>
                    </a:solidFill>
                    <a:cs typeface="Arial" pitchFamily="34" charset="0"/>
                  </a:rPr>
                  <a:t>Can </a:t>
                </a:r>
                <a:r>
                  <a:rPr lang="en-GB">
                    <a:solidFill>
                      <a:srgbClr val="FF0000"/>
                    </a:solidFill>
                    <a:cs typeface="Arial" pitchFamily="34" charset="0"/>
                  </a:rPr>
                  <a:t>DPP4 inhibitors</a:t>
                </a:r>
                <a:r>
                  <a:rPr lang="en-GB">
                    <a:solidFill>
                      <a:srgbClr val="001965"/>
                    </a:solidFill>
                    <a:cs typeface="Arial" pitchFamily="34" charset="0"/>
                  </a:rPr>
                  <a:t> increase</a:t>
                </a:r>
                <a:br>
                  <a:rPr lang="en-GB">
                    <a:solidFill>
                      <a:srgbClr val="001965"/>
                    </a:solidFill>
                    <a:cs typeface="Arial" pitchFamily="34" charset="0"/>
                  </a:rPr>
                </a:br>
                <a:r>
                  <a:rPr lang="en-GB">
                    <a:solidFill>
                      <a:srgbClr val="001965"/>
                    </a:solidFill>
                    <a:cs typeface="Arial" pitchFamily="34" charset="0"/>
                  </a:rPr>
                  <a:t>insulin secretion capacity?</a:t>
                </a:r>
              </a:p>
            </p:txBody>
          </p:sp>
        </p:grpSp>
      </p:grpSp>
      <p:grpSp>
        <p:nvGrpSpPr>
          <p:cNvPr id="9" name="Group 35"/>
          <p:cNvGrpSpPr>
            <a:grpSpLocks/>
          </p:cNvGrpSpPr>
          <p:nvPr/>
        </p:nvGrpSpPr>
        <p:grpSpPr bwMode="auto">
          <a:xfrm>
            <a:off x="3941764" y="2095501"/>
            <a:ext cx="2389187" cy="1438275"/>
            <a:chOff x="1523" y="1320"/>
            <a:chExt cx="1505" cy="906"/>
          </a:xfrm>
        </p:grpSpPr>
        <p:sp>
          <p:nvSpPr>
            <p:cNvPr id="99364" name="Text Box 22"/>
            <p:cNvSpPr txBox="1">
              <a:spLocks noChangeArrowheads="1"/>
            </p:cNvSpPr>
            <p:nvPr/>
          </p:nvSpPr>
          <p:spPr bwMode="auto">
            <a:xfrm>
              <a:off x="1523" y="1320"/>
              <a:ext cx="15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cs typeface="Arial" pitchFamily="34" charset="0"/>
                </a:rPr>
                <a:t>Short-term effect</a:t>
              </a:r>
            </a:p>
          </p:txBody>
        </p:sp>
        <p:sp>
          <p:nvSpPr>
            <p:cNvPr id="99365" name="Text Box 21"/>
            <p:cNvSpPr txBox="1">
              <a:spLocks noChangeArrowheads="1"/>
            </p:cNvSpPr>
            <p:nvPr/>
          </p:nvSpPr>
          <p:spPr bwMode="auto">
            <a:xfrm>
              <a:off x="1523" y="1649"/>
              <a:ext cx="82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cs typeface="Arial" pitchFamily="34" charset="0"/>
                </a:rPr>
                <a:t>Increased</a:t>
              </a:r>
              <a:br>
                <a:rPr lang="en-GB" b="1">
                  <a:cs typeface="Arial" pitchFamily="34" charset="0"/>
                </a:rPr>
              </a:br>
              <a:r>
                <a:rPr lang="en-GB" b="1">
                  <a:cs typeface="Arial" pitchFamily="34" charset="0"/>
                </a:rPr>
                <a:t>glucose</a:t>
              </a:r>
              <a:br>
                <a:rPr lang="en-GB" b="1">
                  <a:cs typeface="Arial" pitchFamily="34" charset="0"/>
                </a:rPr>
              </a:br>
              <a:r>
                <a:rPr lang="en-GB" b="1">
                  <a:cs typeface="Arial" pitchFamily="34" charset="0"/>
                </a:rPr>
                <a:t>sensitivity</a:t>
              </a:r>
            </a:p>
          </p:txBody>
        </p:sp>
      </p:grpSp>
      <p:sp>
        <p:nvSpPr>
          <p:cNvPr id="8207" name="Text Box 23"/>
          <p:cNvSpPr txBox="1">
            <a:spLocks noChangeArrowheads="1"/>
          </p:cNvSpPr>
          <p:nvPr/>
        </p:nvSpPr>
        <p:spPr bwMode="auto">
          <a:xfrm>
            <a:off x="2265364" y="3489325"/>
            <a:ext cx="26431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solidFill>
                  <a:srgbClr val="FF9632"/>
                </a:solidFill>
                <a:cs typeface="Arial" pitchFamily="34" charset="0"/>
              </a:rPr>
              <a:t>Glucose-dependent </a:t>
            </a:r>
            <a:br>
              <a:rPr lang="en-GB" b="1">
                <a:solidFill>
                  <a:srgbClr val="FF9632"/>
                </a:solidFill>
                <a:cs typeface="Arial" pitchFamily="34" charset="0"/>
              </a:rPr>
            </a:br>
            <a:r>
              <a:rPr lang="en-GB" b="1">
                <a:solidFill>
                  <a:srgbClr val="FF9632"/>
                </a:solidFill>
                <a:cs typeface="Arial" pitchFamily="34" charset="0"/>
              </a:rPr>
              <a:t>stimulation of</a:t>
            </a:r>
            <a:br>
              <a:rPr lang="en-GB" b="1">
                <a:solidFill>
                  <a:srgbClr val="FF9632"/>
                </a:solidFill>
                <a:cs typeface="Arial" pitchFamily="34" charset="0"/>
              </a:rPr>
            </a:br>
            <a:r>
              <a:rPr lang="en-GB" b="1">
                <a:solidFill>
                  <a:srgbClr val="FF9632"/>
                </a:solidFill>
                <a:cs typeface="Arial" pitchFamily="34" charset="0"/>
              </a:rPr>
              <a:t>insulin secretion</a:t>
            </a:r>
          </a:p>
        </p:txBody>
      </p:sp>
      <p:sp>
        <p:nvSpPr>
          <p:cNvPr id="3" name="Text Box 23"/>
          <p:cNvSpPr txBox="1">
            <a:spLocks noChangeArrowheads="1"/>
          </p:cNvSpPr>
          <p:nvPr/>
        </p:nvSpPr>
        <p:spPr bwMode="auto">
          <a:xfrm>
            <a:off x="2265364" y="4459288"/>
            <a:ext cx="1851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solidFill>
                  <a:srgbClr val="FF9632"/>
                </a:solidFill>
                <a:cs typeface="Arial" pitchFamily="34" charset="0"/>
              </a:rPr>
              <a:t>No danger of</a:t>
            </a:r>
            <a:br>
              <a:rPr lang="en-GB" b="1">
                <a:solidFill>
                  <a:srgbClr val="FF9632"/>
                </a:solidFill>
                <a:cs typeface="Arial" pitchFamily="34" charset="0"/>
              </a:rPr>
            </a:br>
            <a:r>
              <a:rPr lang="en-GB" b="1">
                <a:solidFill>
                  <a:srgbClr val="FF9632"/>
                </a:solidFill>
                <a:cs typeface="Arial" pitchFamily="34" charset="0"/>
              </a:rPr>
              <a:t>hypoglycaemia</a:t>
            </a:r>
          </a:p>
        </p:txBody>
      </p:sp>
      <p:grpSp>
        <p:nvGrpSpPr>
          <p:cNvPr id="99368" name="Group 46"/>
          <p:cNvGrpSpPr>
            <a:grpSpLocks/>
          </p:cNvGrpSpPr>
          <p:nvPr/>
        </p:nvGrpSpPr>
        <p:grpSpPr bwMode="auto">
          <a:xfrm>
            <a:off x="5835650" y="3424239"/>
            <a:ext cx="4904386" cy="1912937"/>
            <a:chOff x="2037" y="2157"/>
            <a:chExt cx="3863" cy="1205"/>
          </a:xfrm>
        </p:grpSpPr>
        <p:sp>
          <p:nvSpPr>
            <p:cNvPr id="99369" name="Freeform 7"/>
            <p:cNvSpPr>
              <a:spLocks/>
            </p:cNvSpPr>
            <p:nvPr/>
          </p:nvSpPr>
          <p:spPr bwMode="auto">
            <a:xfrm>
              <a:off x="2037" y="2157"/>
              <a:ext cx="3421" cy="1055"/>
            </a:xfrm>
            <a:custGeom>
              <a:avLst/>
              <a:gdLst>
                <a:gd name="T0" fmla="*/ 0 w 3421"/>
                <a:gd name="T1" fmla="*/ 0 h 2131"/>
                <a:gd name="T2" fmla="*/ 733 w 3421"/>
                <a:gd name="T3" fmla="*/ 0 h 2131"/>
                <a:gd name="T4" fmla="*/ 2211 w 3421"/>
                <a:gd name="T5" fmla="*/ 0 h 2131"/>
                <a:gd name="T6" fmla="*/ 3421 w 3421"/>
                <a:gd name="T7" fmla="*/ 0 h 2131"/>
                <a:gd name="T8" fmla="*/ 0 60000 65536"/>
                <a:gd name="T9" fmla="*/ 0 60000 65536"/>
                <a:gd name="T10" fmla="*/ 0 60000 65536"/>
                <a:gd name="T11" fmla="*/ 0 60000 65536"/>
                <a:gd name="T12" fmla="*/ 0 w 3421"/>
                <a:gd name="T13" fmla="*/ 0 h 2131"/>
                <a:gd name="T14" fmla="*/ 3421 w 3421"/>
                <a:gd name="T15" fmla="*/ 2131 h 2131"/>
              </a:gdLst>
              <a:ahLst/>
              <a:cxnLst>
                <a:cxn ang="T8">
                  <a:pos x="T0" y="T1"/>
                </a:cxn>
                <a:cxn ang="T9">
                  <a:pos x="T2" y="T3"/>
                </a:cxn>
                <a:cxn ang="T10">
                  <a:pos x="T4" y="T5"/>
                </a:cxn>
                <a:cxn ang="T11">
                  <a:pos x="T6" y="T7"/>
                </a:cxn>
              </a:cxnLst>
              <a:rect l="T12" t="T13" r="T14" b="T15"/>
              <a:pathLst>
                <a:path w="3421" h="2131">
                  <a:moveTo>
                    <a:pt x="0" y="2122"/>
                  </a:moveTo>
                  <a:cubicBezTo>
                    <a:pt x="250" y="2120"/>
                    <a:pt x="235" y="2131"/>
                    <a:pt x="733" y="2111"/>
                  </a:cubicBezTo>
                  <a:cubicBezTo>
                    <a:pt x="1251" y="2096"/>
                    <a:pt x="1618" y="72"/>
                    <a:pt x="2211" y="31"/>
                  </a:cubicBezTo>
                  <a:cubicBezTo>
                    <a:pt x="2731" y="0"/>
                    <a:pt x="3123" y="20"/>
                    <a:pt x="3421" y="14"/>
                  </a:cubicBezTo>
                </a:path>
              </a:pathLst>
            </a:custGeom>
            <a:noFill/>
            <a:ln w="38100">
              <a:solidFill>
                <a:srgbClr val="FF963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cs typeface="Arial" pitchFamily="34" charset="0"/>
              </a:endParaRPr>
            </a:p>
          </p:txBody>
        </p:sp>
        <p:grpSp>
          <p:nvGrpSpPr>
            <p:cNvPr id="99370" name="Group 12"/>
            <p:cNvGrpSpPr>
              <a:grpSpLocks/>
            </p:cNvGrpSpPr>
            <p:nvPr/>
          </p:nvGrpSpPr>
          <p:grpSpPr bwMode="auto">
            <a:xfrm>
              <a:off x="3477" y="2628"/>
              <a:ext cx="597" cy="734"/>
              <a:chOff x="2749" y="2290"/>
              <a:chExt cx="597" cy="1333"/>
            </a:xfrm>
          </p:grpSpPr>
          <p:sp>
            <p:nvSpPr>
              <p:cNvPr id="99371" name="Line 13"/>
              <p:cNvSpPr>
                <a:spLocks noChangeShapeType="1"/>
              </p:cNvSpPr>
              <p:nvPr/>
            </p:nvSpPr>
            <p:spPr bwMode="auto">
              <a:xfrm rot="5400000" flipH="1">
                <a:off x="2794" y="2361"/>
                <a:ext cx="0" cy="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9372" name="Line 14"/>
              <p:cNvSpPr>
                <a:spLocks noChangeShapeType="1"/>
              </p:cNvSpPr>
              <p:nvPr/>
            </p:nvSpPr>
            <p:spPr bwMode="auto">
              <a:xfrm rot="5400000">
                <a:off x="2161" y="3021"/>
                <a:ext cx="1205" cy="0"/>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99373" name="Text Box 15"/>
              <p:cNvSpPr txBox="1">
                <a:spLocks noChangeArrowheads="1"/>
              </p:cNvSpPr>
              <p:nvPr/>
            </p:nvSpPr>
            <p:spPr bwMode="auto">
              <a:xfrm>
                <a:off x="2814" y="2290"/>
                <a:ext cx="532"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cs typeface="Arial" pitchFamily="34" charset="0"/>
                  </a:rPr>
                  <a:t>ED</a:t>
                </a:r>
                <a:r>
                  <a:rPr lang="en-GB" b="1" baseline="-25000">
                    <a:cs typeface="Arial" pitchFamily="34" charset="0"/>
                  </a:rPr>
                  <a:t>50</a:t>
                </a:r>
              </a:p>
            </p:txBody>
          </p:sp>
        </p:grpSp>
        <p:grpSp>
          <p:nvGrpSpPr>
            <p:cNvPr id="99374" name="Group 16"/>
            <p:cNvGrpSpPr>
              <a:grpSpLocks/>
            </p:cNvGrpSpPr>
            <p:nvPr/>
          </p:nvGrpSpPr>
          <p:grpSpPr bwMode="auto">
            <a:xfrm>
              <a:off x="5027" y="2157"/>
              <a:ext cx="873" cy="1043"/>
              <a:chOff x="4544" y="2418"/>
              <a:chExt cx="873" cy="1043"/>
            </a:xfrm>
          </p:grpSpPr>
          <p:sp>
            <p:nvSpPr>
              <p:cNvPr id="99375" name="Line 17"/>
              <p:cNvSpPr>
                <a:spLocks noChangeShapeType="1"/>
              </p:cNvSpPr>
              <p:nvPr/>
            </p:nvSpPr>
            <p:spPr bwMode="auto">
              <a:xfrm>
                <a:off x="4544" y="2418"/>
                <a:ext cx="0" cy="1043"/>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99376" name="Text Box 18"/>
              <p:cNvSpPr txBox="1">
                <a:spLocks noChangeArrowheads="1"/>
              </p:cNvSpPr>
              <p:nvPr/>
            </p:nvSpPr>
            <p:spPr bwMode="auto">
              <a:xfrm>
                <a:off x="4544" y="2738"/>
                <a:ext cx="87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b="1">
                    <a:cs typeface="Arial" pitchFamily="34" charset="0"/>
                  </a:rPr>
                  <a:t>Insulin</a:t>
                </a:r>
                <a:br>
                  <a:rPr lang="en-GB" b="1">
                    <a:cs typeface="Arial" pitchFamily="34" charset="0"/>
                  </a:rPr>
                </a:br>
                <a:r>
                  <a:rPr lang="en-GB" b="1">
                    <a:cs typeface="Arial" pitchFamily="34" charset="0"/>
                  </a:rPr>
                  <a:t>capacity</a:t>
                </a:r>
                <a:endParaRPr lang="en-GB" b="1" baseline="-25000">
                  <a:cs typeface="Arial" pitchFamily="34" charset="0"/>
                </a:endParaRPr>
              </a:p>
            </p:txBody>
          </p:sp>
        </p:grpSp>
      </p:grpSp>
      <p:sp>
        <p:nvSpPr>
          <p:cNvPr id="103436" name="Rectangle 53"/>
          <p:cNvSpPr>
            <a:spLocks noGrp="1" noChangeArrowheads="1"/>
          </p:cNvSpPr>
          <p:nvPr>
            <p:ph type="title" idx="4294967295"/>
          </p:nvPr>
        </p:nvSpPr>
        <p:spPr>
          <a:xfrm>
            <a:off x="1897062" y="274638"/>
            <a:ext cx="7856538" cy="922114"/>
          </a:xfrm>
          <a:solidFill>
            <a:schemeClr val="accent6">
              <a:lumMod val="60000"/>
              <a:lumOff val="40000"/>
            </a:schemeClr>
          </a:solidFill>
          <a:ln>
            <a:solidFill>
              <a:schemeClr val="tx1"/>
            </a:solidFill>
          </a:ln>
        </p:spPr>
        <p:txBody>
          <a:bodyPr/>
          <a:lstStyle/>
          <a:p>
            <a:r>
              <a:rPr lang="en-GB" sz="2500" dirty="0"/>
              <a:t>Effect of GLP-1 on Insulin Response to Glucose in Patients with T2DM</a:t>
            </a:r>
          </a:p>
        </p:txBody>
      </p:sp>
      <p:sp>
        <p:nvSpPr>
          <p:cNvPr id="99378" name="Text Box 3"/>
          <p:cNvSpPr txBox="1">
            <a:spLocks noChangeArrowheads="1"/>
          </p:cNvSpPr>
          <p:nvPr/>
        </p:nvSpPr>
        <p:spPr bwMode="auto">
          <a:xfrm>
            <a:off x="1897062" y="6027739"/>
            <a:ext cx="7285832" cy="64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80" tIns="45648" rIns="91280" bIns="45648">
            <a:spAutoFit/>
          </a:bodyPr>
          <a:lstStyle>
            <a:lvl1pPr defTabSz="912813">
              <a:defRPr>
                <a:solidFill>
                  <a:schemeClr val="tx1"/>
                </a:solidFill>
                <a:latin typeface="Arial" pitchFamily="34" charset="0"/>
              </a:defRPr>
            </a:lvl1pPr>
            <a:lvl2pPr marL="37931725" indent="-37474525" defTabSz="912813">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sz="1200" dirty="0">
                <a:cs typeface="Arial" pitchFamily="34" charset="0"/>
              </a:rPr>
              <a:t>ED</a:t>
            </a:r>
            <a:r>
              <a:rPr lang="en-GB" sz="1200" baseline="-25000" dirty="0">
                <a:cs typeface="Arial" pitchFamily="34" charset="0"/>
              </a:rPr>
              <a:t>50</a:t>
            </a:r>
            <a:r>
              <a:rPr lang="en-GB" sz="1200" dirty="0">
                <a:cs typeface="Arial" pitchFamily="34" charset="0"/>
              </a:rPr>
              <a:t>=effective dose at 50%; GLP-1=glucagon-like peptide-1; T2DM=type 2 diabetes mellitus.</a:t>
            </a:r>
            <a:br>
              <a:rPr lang="en-GB" sz="1200" dirty="0">
                <a:cs typeface="Arial" pitchFamily="34" charset="0"/>
              </a:rPr>
            </a:br>
            <a:r>
              <a:rPr lang="en-US" sz="1200" dirty="0">
                <a:cs typeface="Arial" pitchFamily="34" charset="0"/>
              </a:rPr>
              <a:t>Holst JJ. </a:t>
            </a:r>
            <a:r>
              <a:rPr lang="en-US" sz="1200" i="1" dirty="0">
                <a:cs typeface="Arial" pitchFamily="34" charset="0"/>
              </a:rPr>
              <a:t>Diabetes </a:t>
            </a:r>
            <a:r>
              <a:rPr lang="en-US" sz="1200" i="1" dirty="0" err="1">
                <a:cs typeface="Arial" pitchFamily="34" charset="0"/>
              </a:rPr>
              <a:t>Metab</a:t>
            </a:r>
            <a:r>
              <a:rPr lang="en-US" sz="1200" i="1" dirty="0">
                <a:cs typeface="Arial" pitchFamily="34" charset="0"/>
              </a:rPr>
              <a:t> Res Rev.</a:t>
            </a:r>
            <a:r>
              <a:rPr lang="en-US" sz="1200" dirty="0">
                <a:cs typeface="Arial" pitchFamily="34" charset="0"/>
              </a:rPr>
              <a:t> 2002;18:430–441;</a:t>
            </a:r>
            <a:br>
              <a:rPr lang="en-US" sz="1200" dirty="0">
                <a:cs typeface="Arial" pitchFamily="34" charset="0"/>
              </a:rPr>
            </a:br>
            <a:r>
              <a:rPr lang="en-US" sz="1200" dirty="0">
                <a:cs typeface="Arial" pitchFamily="34" charset="0"/>
              </a:rPr>
              <a:t>Zander M, et al. </a:t>
            </a:r>
            <a:r>
              <a:rPr lang="en-US" sz="1200" i="1" dirty="0">
                <a:cs typeface="Arial" pitchFamily="34" charset="0"/>
              </a:rPr>
              <a:t>Lancet.</a:t>
            </a:r>
            <a:r>
              <a:rPr lang="en-US" sz="1200" dirty="0">
                <a:cs typeface="Arial" pitchFamily="34" charset="0"/>
              </a:rPr>
              <a:t> 2002;359:824–30.</a:t>
            </a:r>
            <a:endParaRPr lang="en-GB" sz="1200" dirty="0">
              <a:cs typeface="Arial" pitchFamily="34" charset="0"/>
            </a:endParaRPr>
          </a:p>
        </p:txBody>
      </p:sp>
      <p:sp>
        <p:nvSpPr>
          <p:cNvPr id="99379" name="Slide Number Placeholder 3"/>
          <p:cNvSpPr txBox="1">
            <a:spLocks noGrp="1"/>
          </p:cNvSpPr>
          <p:nvPr/>
        </p:nvSpPr>
        <p:spPr bwMode="auto">
          <a:xfrm>
            <a:off x="10199689" y="6502400"/>
            <a:ext cx="35718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fld id="{EF9AF748-66AC-448D-B320-231BD9303C96}" type="slidenum">
              <a:rPr lang="en-US">
                <a:cs typeface="Arial" pitchFamily="34" charset="0"/>
              </a:rPr>
              <a:pPr/>
              <a:t>25</a:t>
            </a:fld>
            <a:endParaRPr lang="en-US">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3.05556E-6 2.59259E-6 L -0.19566 2.59259E-6 " pathEditMode="relative" rAng="0" ptsTypes="AA">
                                      <p:cBhvr>
                                        <p:cTn id="10" dur="2000" fill="hold"/>
                                        <p:tgtEl>
                                          <p:spTgt spid="2"/>
                                        </p:tgtEl>
                                        <p:attrNameLst>
                                          <p:attrName>ppt_x</p:attrName>
                                          <p:attrName>ppt_y</p:attrName>
                                        </p:attrNameLst>
                                      </p:cBhvr>
                                      <p:rCtr x="-9800"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207"/>
                                        </p:tgtEl>
                                        <p:attrNameLst>
                                          <p:attrName>style.visibility</p:attrName>
                                        </p:attrNameLst>
                                      </p:cBhvr>
                                      <p:to>
                                        <p:strVal val="visible"/>
                                      </p:to>
                                    </p:set>
                                    <p:anim calcmode="lin" valueType="num">
                                      <p:cBhvr additive="base">
                                        <p:cTn id="15" dur="500" fill="hold"/>
                                        <p:tgtEl>
                                          <p:spTgt spid="8207"/>
                                        </p:tgtEl>
                                        <p:attrNameLst>
                                          <p:attrName>ppt_x</p:attrName>
                                        </p:attrNameLst>
                                      </p:cBhvr>
                                      <p:tavLst>
                                        <p:tav tm="0">
                                          <p:val>
                                            <p:strVal val="#ppt_x"/>
                                          </p:val>
                                        </p:tav>
                                        <p:tav tm="100000">
                                          <p:val>
                                            <p:strVal val="#ppt_x"/>
                                          </p:val>
                                        </p:tav>
                                      </p:tavLst>
                                    </p:anim>
                                    <p:anim calcmode="lin" valueType="num">
                                      <p:cBhvr additive="base">
                                        <p:cTn id="16" dur="500" fill="hold"/>
                                        <p:tgtEl>
                                          <p:spTgt spid="820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8207"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2438400" y="188913"/>
            <a:ext cx="7546032" cy="1079500"/>
          </a:xfrm>
          <a:solidFill>
            <a:schemeClr val="accent6">
              <a:lumMod val="60000"/>
              <a:lumOff val="40000"/>
            </a:schemeClr>
          </a:solidFill>
          <a:ln>
            <a:solidFill>
              <a:schemeClr val="tx1"/>
            </a:solidFill>
          </a:ln>
        </p:spPr>
        <p:txBody>
          <a:bodyPr>
            <a:normAutofit fontScale="90000"/>
          </a:bodyPr>
          <a:lstStyle/>
          <a:p>
            <a:r>
              <a:rPr lang="en-US" sz="4000" dirty="0"/>
              <a:t>GLP-1 is cleaved and inactivated by DPP-4</a:t>
            </a:r>
          </a:p>
        </p:txBody>
      </p:sp>
      <p:sp>
        <p:nvSpPr>
          <p:cNvPr id="91139" name="Rectangle 9"/>
          <p:cNvSpPr txBox="1">
            <a:spLocks noGrp="1" noChangeArrowheads="1"/>
          </p:cNvSpPr>
          <p:nvPr/>
        </p:nvSpPr>
        <p:spPr bwMode="auto">
          <a:xfrm>
            <a:off x="10134600" y="6343650"/>
            <a:ext cx="533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fld id="{81D152C9-437B-43DB-A9F0-1539AAEAC597}" type="slidenum">
              <a:rPr lang="en-US">
                <a:latin typeface="Helvetica" pitchFamily="-112" charset="0"/>
                <a:ea typeface="ヒラギノ角ゴ Pro W3" pitchFamily="-112" charset="-128"/>
              </a:rPr>
              <a:pPr/>
              <a:t>26</a:t>
            </a:fld>
            <a:endParaRPr lang="en-US">
              <a:latin typeface="Helvetica" pitchFamily="-112" charset="0"/>
              <a:ea typeface="ヒラギノ角ゴ Pro W3" pitchFamily="-112" charset="-128"/>
            </a:endParaRPr>
          </a:p>
        </p:txBody>
      </p:sp>
      <p:pic>
        <p:nvPicPr>
          <p:cNvPr id="91140" name="Picture 15" descr="b-cell.png"/>
          <p:cNvPicPr>
            <a:picLocks/>
          </p:cNvPicPr>
          <p:nvPr/>
        </p:nvPicPr>
        <p:blipFill>
          <a:blip r:embed="rId3">
            <a:extLst>
              <a:ext uri="{28A0092B-C50C-407E-A947-70E740481C1C}">
                <a14:useLocalDpi xmlns:a14="http://schemas.microsoft.com/office/drawing/2010/main" val="0"/>
              </a:ext>
            </a:extLst>
          </a:blip>
          <a:srcRect l="2731" r="2371" b="21399"/>
          <a:stretch>
            <a:fillRect/>
          </a:stretch>
        </p:blipFill>
        <p:spPr bwMode="auto">
          <a:xfrm>
            <a:off x="1524000" y="4278314"/>
            <a:ext cx="914400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16" descr="GLP-1-Receptor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124200"/>
            <a:ext cx="91440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4" descr="DPP-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08664" y="1268414"/>
            <a:ext cx="11207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12" descr="GLP-1a.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8375" y="1319214"/>
            <a:ext cx="9334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Picture 13" descr="GLP-1b.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23264" y="1263651"/>
            <a:ext cx="9556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1" descr="GLP-1-split-left.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33775" y="1323976"/>
            <a:ext cx="908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4" descr="GLP-1-split-mi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35963" y="1222376"/>
            <a:ext cx="931862"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lightningbolt.png"/>
          <p:cNvPicPr>
            <a:picLocks noChangeAspect="1"/>
          </p:cNvPicPr>
          <p:nvPr/>
        </p:nvPicPr>
        <p:blipFill>
          <a:blip r:embed="rId10">
            <a:extLst>
              <a:ext uri="{28A0092B-C50C-407E-A947-70E740481C1C}">
                <a14:useLocalDpi xmlns:a14="http://schemas.microsoft.com/office/drawing/2010/main" val="0"/>
              </a:ext>
            </a:extLst>
          </a:blip>
          <a:srcRect l="22380" t="22791" r="18777" b="21236"/>
          <a:stretch>
            <a:fillRect/>
          </a:stretch>
        </p:blipFill>
        <p:spPr bwMode="auto">
          <a:xfrm rot="1354212">
            <a:off x="4597400" y="1130300"/>
            <a:ext cx="124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lightningbolt.png"/>
          <p:cNvPicPr>
            <a:picLocks noChangeAspect="1"/>
          </p:cNvPicPr>
          <p:nvPr/>
        </p:nvPicPr>
        <p:blipFill>
          <a:blip r:embed="rId10">
            <a:extLst>
              <a:ext uri="{28A0092B-C50C-407E-A947-70E740481C1C}">
                <a14:useLocalDpi xmlns:a14="http://schemas.microsoft.com/office/drawing/2010/main" val="0"/>
              </a:ext>
            </a:extLst>
          </a:blip>
          <a:srcRect l="22380" t="22791" r="18777" b="21236"/>
          <a:stretch>
            <a:fillRect/>
          </a:stretch>
        </p:blipFill>
        <p:spPr bwMode="auto">
          <a:xfrm rot="-8842424">
            <a:off x="6959600" y="1054100"/>
            <a:ext cx="124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9" name="Text Box 4"/>
          <p:cNvSpPr txBox="1">
            <a:spLocks noChangeArrowheads="1"/>
          </p:cNvSpPr>
          <p:nvPr/>
        </p:nvSpPr>
        <p:spPr bwMode="auto">
          <a:xfrm>
            <a:off x="5880101" y="6388100"/>
            <a:ext cx="49688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nSpc>
                <a:spcPct val="90000"/>
              </a:lnSpc>
              <a:buClr>
                <a:srgbClr val="000066"/>
              </a:buClr>
              <a:buSzPct val="100000"/>
            </a:pPr>
            <a:r>
              <a:rPr lang="en-AU" sz="1200">
                <a:solidFill>
                  <a:srgbClr val="FFFFFF"/>
                </a:solidFill>
                <a:latin typeface="Helvetica" pitchFamily="-112" charset="0"/>
                <a:ea typeface="ヒラギノ角ゴ Pro W3" pitchFamily="-112" charset="-128"/>
              </a:rPr>
              <a:t>Adapted from a review article on the actions and effects of incretin hormones. Drucker DJ </a:t>
            </a:r>
            <a:r>
              <a:rPr lang="en-AU" sz="1200" i="1">
                <a:solidFill>
                  <a:srgbClr val="FFFFFF"/>
                </a:solidFill>
                <a:latin typeface="Helvetica" pitchFamily="-112" charset="0"/>
                <a:ea typeface="ヒラギノ角ゴ Pro W3" pitchFamily="-112" charset="-128"/>
              </a:rPr>
              <a:t>et al. Diabetes Care</a:t>
            </a:r>
            <a:r>
              <a:rPr lang="en-AU" sz="1200">
                <a:solidFill>
                  <a:srgbClr val="FFFFFF"/>
                </a:solidFill>
                <a:latin typeface="Helvetica" pitchFamily="-112" charset="0"/>
                <a:ea typeface="ヒラギノ角ゴ Pro W3" pitchFamily="-112" charset="-128"/>
              </a:rPr>
              <a:t> 2007;30:1335-43.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nodeType="afterGroup">
                            <p:stCondLst>
                              <p:cond delay="1500"/>
                            </p:stCondLst>
                            <p:childTnLst>
                              <p:par>
                                <p:cTn id="14" presetID="9"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childTnLst>
                          </p:cTn>
                        </p:par>
                        <p:par>
                          <p:cTn id="17" fill="hold" nodeType="afterGroup">
                            <p:stCondLst>
                              <p:cond delay="2000"/>
                            </p:stCondLst>
                            <p:childTnLst>
                              <p:par>
                                <p:cTn id="18" presetID="22" presetClass="entr" presetSubtype="2"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500"/>
                                        <p:tgtEl>
                                          <p:spTgt spid="25"/>
                                        </p:tgtEl>
                                      </p:cBhvr>
                                    </p:animEffect>
                                  </p:childTnLst>
                                </p:cTn>
                              </p:par>
                            </p:childTnLst>
                          </p:cTn>
                        </p:par>
                        <p:par>
                          <p:cTn id="21" fill="hold" nodeType="afterGroup">
                            <p:stCondLst>
                              <p:cond delay="2500"/>
                            </p:stCondLst>
                            <p:childTnLst>
                              <p:par>
                                <p:cTn id="22" presetID="9"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2081212" y="274638"/>
            <a:ext cx="7672388" cy="778098"/>
          </a:xfrm>
          <a:solidFill>
            <a:schemeClr val="accent6">
              <a:lumMod val="60000"/>
              <a:lumOff val="40000"/>
            </a:schemeClr>
          </a:solidFill>
          <a:ln>
            <a:solidFill>
              <a:srgbClr val="2697FE"/>
            </a:solidFill>
          </a:ln>
        </p:spPr>
        <p:txBody>
          <a:bodyPr/>
          <a:lstStyle/>
          <a:p>
            <a:r>
              <a:rPr lang="en-US" sz="2400" dirty="0" err="1"/>
              <a:t>Vildagliptin</a:t>
            </a:r>
            <a:r>
              <a:rPr lang="en-US" sz="2400" dirty="0"/>
              <a:t>: Change in Body Weight at 52 Weeks</a:t>
            </a:r>
          </a:p>
        </p:txBody>
      </p:sp>
      <p:sp>
        <p:nvSpPr>
          <p:cNvPr id="103427" name="Text Box 18"/>
          <p:cNvSpPr txBox="1">
            <a:spLocks noChangeArrowheads="1"/>
          </p:cNvSpPr>
          <p:nvPr/>
        </p:nvSpPr>
        <p:spPr bwMode="auto">
          <a:xfrm>
            <a:off x="1550988" y="5748338"/>
            <a:ext cx="827881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eaLnBrk="0" hangingPunct="0">
              <a:lnSpc>
                <a:spcPct val="90000"/>
              </a:lnSpc>
              <a:spcBef>
                <a:spcPct val="20000"/>
              </a:spcBef>
            </a:pPr>
            <a:r>
              <a:rPr lang="en-US" sz="1000">
                <a:cs typeface="Arial" pitchFamily="34" charset="0"/>
              </a:rPr>
              <a:t>Per protocol (PP) population; </a:t>
            </a:r>
          </a:p>
          <a:p>
            <a:pPr eaLnBrk="0" hangingPunct="0">
              <a:lnSpc>
                <a:spcPct val="90000"/>
              </a:lnSpc>
              <a:spcBef>
                <a:spcPct val="20000"/>
              </a:spcBef>
            </a:pPr>
            <a:r>
              <a:rPr lang="en-US" sz="1000">
                <a:cs typeface="Arial" pitchFamily="34" charset="0"/>
              </a:rPr>
              <a:t>* p&lt;0.001 Vilda vs Glic, 95% CI (-1.77, -0.79)</a:t>
            </a:r>
          </a:p>
          <a:p>
            <a:pPr eaLnBrk="0" hangingPunct="0">
              <a:lnSpc>
                <a:spcPct val="90000"/>
              </a:lnSpc>
              <a:spcBef>
                <a:spcPct val="20000"/>
              </a:spcBef>
            </a:pPr>
            <a:r>
              <a:rPr lang="en-US" sz="1000">
                <a:cs typeface="Arial" pitchFamily="34" charset="0"/>
              </a:rPr>
              <a:t>Glic= gliclazide; Met= metformin; Vilda= vildagliptin; BL= baseline; EP= end point</a:t>
            </a:r>
          </a:p>
          <a:p>
            <a:pPr eaLnBrk="0" hangingPunct="0">
              <a:lnSpc>
                <a:spcPct val="90000"/>
              </a:lnSpc>
              <a:spcBef>
                <a:spcPct val="20000"/>
              </a:spcBef>
            </a:pPr>
            <a:r>
              <a:rPr lang="en-US" sz="1000">
                <a:cs typeface="Arial" pitchFamily="34" charset="0"/>
              </a:rPr>
              <a:t>Adjusted mean change from BL to EP and p-value were from an ANCOVA model containing terms for treatment, baseline and pooled center.</a:t>
            </a:r>
          </a:p>
          <a:p>
            <a:pPr eaLnBrk="0" hangingPunct="0">
              <a:lnSpc>
                <a:spcPct val="90000"/>
              </a:lnSpc>
              <a:spcBef>
                <a:spcPct val="20000"/>
              </a:spcBef>
            </a:pPr>
            <a:r>
              <a:rPr lang="en-US" sz="1000">
                <a:cs typeface="Arial" pitchFamily="34" charset="0"/>
              </a:rPr>
              <a:t>Filozof et al Diabetes Medicine 2010 (27) 318-326.</a:t>
            </a:r>
          </a:p>
          <a:p>
            <a:pPr eaLnBrk="0" hangingPunct="0">
              <a:lnSpc>
                <a:spcPct val="90000"/>
              </a:lnSpc>
              <a:spcBef>
                <a:spcPct val="20000"/>
              </a:spcBef>
            </a:pPr>
            <a:r>
              <a:rPr lang="en-US" sz="1000" b="1" baseline="30000">
                <a:cs typeface="Arial" pitchFamily="34" charset="0"/>
              </a:rPr>
              <a:t>†</a:t>
            </a:r>
            <a:r>
              <a:rPr lang="en-US" sz="1000">
                <a:cs typeface="Arial" pitchFamily="34" charset="0"/>
              </a:rPr>
              <a:t>LAF237A2338, PT- Table 14.2-5.1b (Graph not in publication).</a:t>
            </a:r>
          </a:p>
        </p:txBody>
      </p:sp>
      <p:sp>
        <p:nvSpPr>
          <p:cNvPr id="103428" name="Text Box 4"/>
          <p:cNvSpPr txBox="1">
            <a:spLocks noChangeArrowheads="1"/>
          </p:cNvSpPr>
          <p:nvPr/>
        </p:nvSpPr>
        <p:spPr bwMode="auto">
          <a:xfrm rot="-5400000">
            <a:off x="873920" y="3494734"/>
            <a:ext cx="2414587"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eaLnBrk="0" hangingPunct="0">
              <a:spcAft>
                <a:spcPct val="40000"/>
              </a:spcAft>
            </a:pPr>
            <a:r>
              <a:rPr lang="en-US" sz="1200" b="1">
                <a:cs typeface="Arial" pitchFamily="34" charset="0"/>
              </a:rPr>
              <a:t>Adjusted Mean Change in body weight (kg)</a:t>
            </a:r>
          </a:p>
        </p:txBody>
      </p:sp>
      <p:sp>
        <p:nvSpPr>
          <p:cNvPr id="103429" name="Rectangle 5"/>
          <p:cNvSpPr>
            <a:spLocks noChangeArrowheads="1"/>
          </p:cNvSpPr>
          <p:nvPr/>
        </p:nvSpPr>
        <p:spPr bwMode="auto">
          <a:xfrm>
            <a:off x="2901950" y="2354263"/>
            <a:ext cx="3302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Aft>
                <a:spcPct val="40000"/>
              </a:spcAft>
              <a:buFont typeface="Symbol" pitchFamily="18" charset="2"/>
              <a:buNone/>
            </a:pPr>
            <a:r>
              <a:rPr lang="en-US" sz="1100" b="1">
                <a:solidFill>
                  <a:schemeClr val="accent1"/>
                </a:solidFill>
                <a:cs typeface="Arial" pitchFamily="34" charset="0"/>
              </a:rPr>
              <a:t>386</a:t>
            </a:r>
          </a:p>
        </p:txBody>
      </p:sp>
      <p:sp>
        <p:nvSpPr>
          <p:cNvPr id="103430" name="AutoShape 6"/>
          <p:cNvSpPr>
            <a:spLocks noChangeArrowheads="1"/>
          </p:cNvSpPr>
          <p:nvPr/>
        </p:nvSpPr>
        <p:spPr bwMode="invGray">
          <a:xfrm>
            <a:off x="2209800" y="1676400"/>
            <a:ext cx="1752600" cy="533400"/>
          </a:xfrm>
          <a:prstGeom prst="roundRect">
            <a:avLst>
              <a:gd name="adj" fmla="val 16667"/>
            </a:avLst>
          </a:prstGeom>
          <a:solidFill>
            <a:srgbClr val="000099"/>
          </a:solidFill>
          <a:ln w="12700">
            <a:solidFill>
              <a:srgbClr val="3366FF"/>
            </a:solidFill>
            <a:round/>
            <a:headEnd/>
            <a:tailEnd/>
          </a:ln>
        </p:spPr>
        <p:txBody>
          <a:bodyPr lIns="90000" tIns="46800" rIns="90000" bIns="46800" anchor="ctr" anchorCtr="1"/>
          <a:lstStyle/>
          <a:p>
            <a:pPr algn="ctr">
              <a:spcAft>
                <a:spcPct val="40000"/>
              </a:spcAft>
              <a:buFont typeface="Symbol" pitchFamily="18" charset="2"/>
              <a:buNone/>
            </a:pPr>
            <a:endParaRPr lang="en-US" sz="1100">
              <a:solidFill>
                <a:schemeClr val="bg1"/>
              </a:solidFill>
              <a:cs typeface="Arial" pitchFamily="34" charset="0"/>
            </a:endParaRPr>
          </a:p>
          <a:p>
            <a:pPr algn="ctr">
              <a:spcAft>
                <a:spcPct val="40000"/>
              </a:spcAft>
              <a:buFont typeface="Symbol" pitchFamily="18" charset="2"/>
              <a:buNone/>
            </a:pPr>
            <a:r>
              <a:rPr lang="en-US" sz="1100" b="1">
                <a:solidFill>
                  <a:schemeClr val="accent1"/>
                </a:solidFill>
                <a:cs typeface="Arial" pitchFamily="34" charset="0"/>
              </a:rPr>
              <a:t>Change from BL to Wk 52 Mean BL  ~ 85 kg</a:t>
            </a:r>
          </a:p>
          <a:p>
            <a:pPr algn="ctr">
              <a:spcAft>
                <a:spcPct val="40000"/>
              </a:spcAft>
              <a:buFont typeface="Symbol" pitchFamily="18" charset="2"/>
              <a:buNone/>
            </a:pPr>
            <a:endParaRPr lang="en-US" sz="1100" b="1">
              <a:solidFill>
                <a:schemeClr val="accent1"/>
              </a:solidFill>
              <a:cs typeface="Arial" pitchFamily="34" charset="0"/>
            </a:endParaRPr>
          </a:p>
        </p:txBody>
      </p:sp>
      <p:grpSp>
        <p:nvGrpSpPr>
          <p:cNvPr id="103431" name="Group 7"/>
          <p:cNvGrpSpPr>
            <a:grpSpLocks/>
          </p:cNvGrpSpPr>
          <p:nvPr/>
        </p:nvGrpSpPr>
        <p:grpSpPr bwMode="auto">
          <a:xfrm>
            <a:off x="4724401" y="5110164"/>
            <a:ext cx="1647825" cy="358775"/>
            <a:chOff x="4104" y="3640"/>
            <a:chExt cx="2140" cy="278"/>
          </a:xfrm>
        </p:grpSpPr>
        <p:sp>
          <p:nvSpPr>
            <p:cNvPr id="91179" name="Rectangle 8"/>
            <p:cNvSpPr>
              <a:spLocks noChangeArrowheads="1"/>
            </p:cNvSpPr>
            <p:nvPr/>
          </p:nvSpPr>
          <p:spPr bwMode="auto">
            <a:xfrm>
              <a:off x="4244" y="3793"/>
              <a:ext cx="2000" cy="125"/>
            </a:xfrm>
            <a:prstGeom prst="rect">
              <a:avLst/>
            </a:prstGeom>
            <a:noFill/>
            <a:ln w="12700" algn="ctr">
              <a:noFill/>
              <a:miter lim="800000"/>
              <a:headEnd/>
              <a:tailEnd/>
            </a:ln>
          </p:spPr>
          <p:txBody>
            <a:bodyPr wrap="none" lIns="0" tIns="0" rIns="0" bIns="0" anchor="ctr">
              <a:spAutoFit/>
            </a:bodyPr>
            <a:lstStyle/>
            <a:p>
              <a:pPr>
                <a:spcAft>
                  <a:spcPct val="40000"/>
                </a:spcAft>
                <a:buFont typeface="Symbol" pitchFamily="18" charset="2"/>
                <a:buNone/>
                <a:defRPr/>
              </a:pPr>
              <a:r>
                <a:rPr lang="en-US" sz="1050" b="1" dirty="0" err="1">
                  <a:latin typeface="Arial" charset="0"/>
                  <a:cs typeface="Arial" charset="0"/>
                </a:rPr>
                <a:t>Glic</a:t>
              </a:r>
              <a:r>
                <a:rPr lang="en-US" sz="1050" b="1" dirty="0">
                  <a:latin typeface="Arial" charset="0"/>
                  <a:cs typeface="Arial" charset="0"/>
                </a:rPr>
                <a:t> up to 320 mg  + Met</a:t>
              </a:r>
            </a:p>
          </p:txBody>
        </p:sp>
        <p:sp>
          <p:nvSpPr>
            <p:cNvPr id="103433" name="Rectangle 9"/>
            <p:cNvSpPr>
              <a:spLocks noChangeArrowheads="1"/>
            </p:cNvSpPr>
            <p:nvPr/>
          </p:nvSpPr>
          <p:spPr bwMode="auto">
            <a:xfrm>
              <a:off x="4104" y="3663"/>
              <a:ext cx="81" cy="81"/>
            </a:xfrm>
            <a:prstGeom prst="rect">
              <a:avLst/>
            </a:prstGeom>
            <a:solidFill>
              <a:srgbClr val="FF6600"/>
            </a:solidFill>
            <a:ln w="12700">
              <a:solidFill>
                <a:schemeClr val="tx1"/>
              </a:solidFill>
              <a:miter lim="800000"/>
              <a:headEnd/>
              <a:tailEnd/>
            </a:ln>
          </p:spPr>
          <p:txBody>
            <a:bodyPr lIns="90000" tIns="46800" rIns="90000" bIns="46800" anchor="ctr"/>
            <a:lstStyle/>
            <a:p>
              <a:endParaRPr lang="en-US" sz="1100">
                <a:cs typeface="Arial" pitchFamily="34" charset="0"/>
              </a:endParaRPr>
            </a:p>
          </p:txBody>
        </p:sp>
        <p:sp>
          <p:nvSpPr>
            <p:cNvPr id="91181" name="Rectangle 10"/>
            <p:cNvSpPr>
              <a:spLocks noChangeArrowheads="1"/>
            </p:cNvSpPr>
            <p:nvPr/>
          </p:nvSpPr>
          <p:spPr bwMode="auto">
            <a:xfrm>
              <a:off x="4244" y="3640"/>
              <a:ext cx="1777" cy="125"/>
            </a:xfrm>
            <a:prstGeom prst="rect">
              <a:avLst/>
            </a:prstGeom>
            <a:noFill/>
            <a:ln w="12700">
              <a:noFill/>
              <a:miter lim="800000"/>
              <a:headEnd/>
              <a:tailEnd/>
            </a:ln>
          </p:spPr>
          <p:txBody>
            <a:bodyPr wrap="none" lIns="0" tIns="0" rIns="0" bIns="0" anchor="ctr">
              <a:spAutoFit/>
            </a:bodyPr>
            <a:lstStyle/>
            <a:p>
              <a:pPr>
                <a:spcAft>
                  <a:spcPct val="40000"/>
                </a:spcAft>
                <a:buFont typeface="Symbol" pitchFamily="18" charset="2"/>
                <a:buNone/>
                <a:defRPr/>
              </a:pPr>
              <a:r>
                <a:rPr lang="en-US" sz="1050" b="1" dirty="0" err="1">
                  <a:latin typeface="Arial" charset="0"/>
                  <a:cs typeface="Arial" charset="0"/>
                </a:rPr>
                <a:t>Vilda</a:t>
              </a:r>
              <a:r>
                <a:rPr lang="en-US" sz="1050" b="1" dirty="0">
                  <a:latin typeface="Arial" charset="0"/>
                  <a:cs typeface="Arial" charset="0"/>
                </a:rPr>
                <a:t> 50 mg bid + Met</a:t>
              </a:r>
            </a:p>
          </p:txBody>
        </p:sp>
        <p:sp>
          <p:nvSpPr>
            <p:cNvPr id="103435" name="Rectangle 11"/>
            <p:cNvSpPr>
              <a:spLocks noChangeArrowheads="1"/>
            </p:cNvSpPr>
            <p:nvPr/>
          </p:nvSpPr>
          <p:spPr bwMode="auto">
            <a:xfrm>
              <a:off x="4104" y="3815"/>
              <a:ext cx="81" cy="81"/>
            </a:xfrm>
            <a:prstGeom prst="rect">
              <a:avLst/>
            </a:prstGeom>
            <a:solidFill>
              <a:srgbClr val="CC00FF"/>
            </a:solidFill>
            <a:ln w="12700">
              <a:solidFill>
                <a:schemeClr val="tx1"/>
              </a:solidFill>
              <a:miter lim="800000"/>
              <a:headEnd/>
              <a:tailEnd/>
            </a:ln>
          </p:spPr>
          <p:txBody>
            <a:bodyPr lIns="90000" tIns="46800" rIns="90000" bIns="46800" anchor="ctr"/>
            <a:lstStyle/>
            <a:p>
              <a:endParaRPr lang="en-US" sz="1100">
                <a:cs typeface="Arial" pitchFamily="34" charset="0"/>
              </a:endParaRPr>
            </a:p>
          </p:txBody>
        </p:sp>
      </p:grpSp>
      <p:sp>
        <p:nvSpPr>
          <p:cNvPr id="103436" name="Rectangle 12"/>
          <p:cNvSpPr>
            <a:spLocks noChangeArrowheads="1"/>
          </p:cNvSpPr>
          <p:nvPr/>
        </p:nvSpPr>
        <p:spPr bwMode="auto">
          <a:xfrm>
            <a:off x="3284538" y="2365376"/>
            <a:ext cx="330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marL="342900" indent="-342900">
              <a:spcAft>
                <a:spcPct val="40000"/>
              </a:spcAft>
            </a:pPr>
            <a:r>
              <a:rPr lang="en-US" sz="1100" b="1">
                <a:solidFill>
                  <a:schemeClr val="accent1"/>
                </a:solidFill>
                <a:cs typeface="Arial" pitchFamily="34" charset="0"/>
              </a:rPr>
              <a:t>393</a:t>
            </a:r>
          </a:p>
        </p:txBody>
      </p:sp>
      <p:sp>
        <p:nvSpPr>
          <p:cNvPr id="103437" name="Rectangle 15"/>
          <p:cNvSpPr>
            <a:spLocks noChangeArrowheads="1"/>
          </p:cNvSpPr>
          <p:nvPr/>
        </p:nvSpPr>
        <p:spPr bwMode="auto">
          <a:xfrm>
            <a:off x="2382771" y="2385755"/>
            <a:ext cx="1779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spcAft>
                <a:spcPct val="40000"/>
              </a:spcAft>
              <a:buFont typeface="Symbol" pitchFamily="18" charset="2"/>
              <a:buNone/>
            </a:pPr>
            <a:r>
              <a:rPr lang="en-US" sz="1200" b="1">
                <a:solidFill>
                  <a:schemeClr val="accent1"/>
                </a:solidFill>
                <a:cs typeface="Arial" pitchFamily="34" charset="0"/>
              </a:rPr>
              <a:t>N=</a:t>
            </a:r>
          </a:p>
        </p:txBody>
      </p:sp>
      <p:sp>
        <p:nvSpPr>
          <p:cNvPr id="103438" name="AutoShape 16"/>
          <p:cNvSpPr>
            <a:spLocks noChangeArrowheads="1"/>
          </p:cNvSpPr>
          <p:nvPr/>
        </p:nvSpPr>
        <p:spPr bwMode="invGray">
          <a:xfrm>
            <a:off x="4122738" y="1692276"/>
            <a:ext cx="1516062" cy="517525"/>
          </a:xfrm>
          <a:prstGeom prst="roundRect">
            <a:avLst>
              <a:gd name="adj" fmla="val 16667"/>
            </a:avLst>
          </a:prstGeom>
          <a:solidFill>
            <a:srgbClr val="000099"/>
          </a:solidFill>
          <a:ln w="12700">
            <a:solidFill>
              <a:srgbClr val="3366FF"/>
            </a:solidFill>
            <a:round/>
            <a:headEnd/>
            <a:tailEnd/>
          </a:ln>
        </p:spPr>
        <p:txBody>
          <a:bodyPr lIns="90000" tIns="46800" rIns="90000" bIns="46800" anchor="ctr"/>
          <a:lstStyle/>
          <a:p>
            <a:pPr algn="ctr">
              <a:lnSpc>
                <a:spcPct val="90000"/>
              </a:lnSpc>
              <a:spcAft>
                <a:spcPct val="40000"/>
              </a:spcAft>
              <a:buFont typeface="Symbol" pitchFamily="18" charset="2"/>
              <a:buNone/>
            </a:pPr>
            <a:r>
              <a:rPr lang="en-US" sz="1100" b="1">
                <a:solidFill>
                  <a:schemeClr val="accent1"/>
                </a:solidFill>
                <a:cs typeface="Arial" pitchFamily="34" charset="0"/>
              </a:rPr>
              <a:t>Between-treatment difference</a:t>
            </a:r>
          </a:p>
        </p:txBody>
      </p:sp>
      <p:sp>
        <p:nvSpPr>
          <p:cNvPr id="103439" name="Line 19"/>
          <p:cNvSpPr>
            <a:spLocks noChangeShapeType="1"/>
          </p:cNvSpPr>
          <p:nvPr/>
        </p:nvSpPr>
        <p:spPr bwMode="auto">
          <a:xfrm>
            <a:off x="2308225" y="2633663"/>
            <a:ext cx="3371850" cy="0"/>
          </a:xfrm>
          <a:prstGeom prst="line">
            <a:avLst/>
          </a:prstGeom>
          <a:noFill/>
          <a:ln w="19050">
            <a:solidFill>
              <a:srgbClr val="3399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440" name="Text Box 20"/>
          <p:cNvSpPr txBox="1">
            <a:spLocks noChangeArrowheads="1"/>
          </p:cNvSpPr>
          <p:nvPr/>
        </p:nvSpPr>
        <p:spPr bwMode="auto">
          <a:xfrm>
            <a:off x="4294188" y="5029201"/>
            <a:ext cx="1317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US" sz="1200" b="1">
                <a:cs typeface="Arial" pitchFamily="34" charset="0"/>
              </a:rPr>
              <a:t>*</a:t>
            </a:r>
          </a:p>
        </p:txBody>
      </p:sp>
      <p:grpSp>
        <p:nvGrpSpPr>
          <p:cNvPr id="103441" name="Group 23"/>
          <p:cNvGrpSpPr>
            <a:grpSpLocks noChangeAspect="1"/>
          </p:cNvGrpSpPr>
          <p:nvPr/>
        </p:nvGrpSpPr>
        <p:grpSpPr bwMode="auto">
          <a:xfrm>
            <a:off x="2259014" y="2646363"/>
            <a:ext cx="3273425" cy="2608262"/>
            <a:chOff x="746" y="1668"/>
            <a:chExt cx="4250" cy="2023"/>
          </a:xfrm>
        </p:grpSpPr>
        <p:sp>
          <p:nvSpPr>
            <p:cNvPr id="103442" name="AutoShape 22"/>
            <p:cNvSpPr>
              <a:spLocks noChangeAspect="1" noChangeArrowheads="1" noTextEdit="1"/>
            </p:cNvSpPr>
            <p:nvPr/>
          </p:nvSpPr>
          <p:spPr bwMode="auto">
            <a:xfrm>
              <a:off x="746" y="1668"/>
              <a:ext cx="4250" cy="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103443" name="Rectangle 24"/>
            <p:cNvSpPr>
              <a:spLocks noChangeArrowheads="1"/>
            </p:cNvSpPr>
            <p:nvPr/>
          </p:nvSpPr>
          <p:spPr bwMode="auto">
            <a:xfrm>
              <a:off x="1568" y="2572"/>
              <a:ext cx="377" cy="47"/>
            </a:xfrm>
            <a:prstGeom prst="rect">
              <a:avLst/>
            </a:prstGeom>
            <a:solidFill>
              <a:srgbClr val="FF6600"/>
            </a:solidFill>
            <a:ln w="7938">
              <a:solidFill>
                <a:srgbClr val="FFFFFF"/>
              </a:solidFill>
              <a:miter lim="800000"/>
              <a:headEnd/>
              <a:tailEnd/>
            </a:ln>
          </p:spPr>
          <p:txBody>
            <a:bodyPr/>
            <a:lstStyle/>
            <a:p>
              <a:endParaRPr lang="en-US" sz="1200">
                <a:cs typeface="Arial" pitchFamily="34" charset="0"/>
              </a:endParaRPr>
            </a:p>
          </p:txBody>
        </p:sp>
        <p:sp>
          <p:nvSpPr>
            <p:cNvPr id="103444" name="Rectangle 25"/>
            <p:cNvSpPr>
              <a:spLocks noChangeArrowheads="1"/>
            </p:cNvSpPr>
            <p:nvPr/>
          </p:nvSpPr>
          <p:spPr bwMode="auto">
            <a:xfrm>
              <a:off x="3274" y="2619"/>
              <a:ext cx="377" cy="706"/>
            </a:xfrm>
            <a:prstGeom prst="rect">
              <a:avLst/>
            </a:prstGeom>
            <a:solidFill>
              <a:srgbClr val="FF6600"/>
            </a:solidFill>
            <a:ln w="7938">
              <a:solidFill>
                <a:srgbClr val="FFFFFF"/>
              </a:solidFill>
              <a:miter lim="800000"/>
              <a:headEnd/>
              <a:tailEnd/>
            </a:ln>
          </p:spPr>
          <p:txBody>
            <a:bodyPr/>
            <a:lstStyle/>
            <a:p>
              <a:endParaRPr lang="en-US" sz="1200">
                <a:cs typeface="Arial" pitchFamily="34" charset="0"/>
              </a:endParaRPr>
            </a:p>
          </p:txBody>
        </p:sp>
        <p:sp>
          <p:nvSpPr>
            <p:cNvPr id="103445" name="Rectangle 26"/>
            <p:cNvSpPr>
              <a:spLocks noChangeArrowheads="1"/>
            </p:cNvSpPr>
            <p:nvPr/>
          </p:nvSpPr>
          <p:spPr bwMode="auto">
            <a:xfrm>
              <a:off x="2023" y="1867"/>
              <a:ext cx="377" cy="752"/>
            </a:xfrm>
            <a:prstGeom prst="rect">
              <a:avLst/>
            </a:prstGeom>
            <a:solidFill>
              <a:srgbClr val="CC00FF"/>
            </a:solidFill>
            <a:ln w="7938">
              <a:solidFill>
                <a:srgbClr val="FFFFFF"/>
              </a:solidFill>
              <a:miter lim="800000"/>
              <a:headEnd/>
              <a:tailEnd/>
            </a:ln>
          </p:spPr>
          <p:txBody>
            <a:bodyPr/>
            <a:lstStyle/>
            <a:p>
              <a:endParaRPr lang="en-US" sz="1200">
                <a:cs typeface="Arial" pitchFamily="34" charset="0"/>
              </a:endParaRPr>
            </a:p>
          </p:txBody>
        </p:sp>
        <p:sp>
          <p:nvSpPr>
            <p:cNvPr id="103446" name="Line 27"/>
            <p:cNvSpPr>
              <a:spLocks noChangeShapeType="1"/>
            </p:cNvSpPr>
            <p:nvPr/>
          </p:nvSpPr>
          <p:spPr bwMode="auto">
            <a:xfrm>
              <a:off x="1133" y="1846"/>
              <a:ext cx="1" cy="165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447" name="Line 28"/>
            <p:cNvSpPr>
              <a:spLocks noChangeShapeType="1"/>
            </p:cNvSpPr>
            <p:nvPr/>
          </p:nvSpPr>
          <p:spPr bwMode="auto">
            <a:xfrm>
              <a:off x="1102" y="3503"/>
              <a:ext cx="31" cy="1"/>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448" name="Line 29"/>
            <p:cNvSpPr>
              <a:spLocks noChangeShapeType="1"/>
            </p:cNvSpPr>
            <p:nvPr/>
          </p:nvSpPr>
          <p:spPr bwMode="auto">
            <a:xfrm>
              <a:off x="1102" y="3283"/>
              <a:ext cx="31" cy="1"/>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449" name="Line 30"/>
            <p:cNvSpPr>
              <a:spLocks noChangeShapeType="1"/>
            </p:cNvSpPr>
            <p:nvPr/>
          </p:nvSpPr>
          <p:spPr bwMode="auto">
            <a:xfrm>
              <a:off x="1102" y="3058"/>
              <a:ext cx="31" cy="1"/>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450" name="Line 31"/>
            <p:cNvSpPr>
              <a:spLocks noChangeShapeType="1"/>
            </p:cNvSpPr>
            <p:nvPr/>
          </p:nvSpPr>
          <p:spPr bwMode="auto">
            <a:xfrm>
              <a:off x="1102" y="2839"/>
              <a:ext cx="31" cy="1"/>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451" name="Line 32"/>
            <p:cNvSpPr>
              <a:spLocks noChangeShapeType="1"/>
            </p:cNvSpPr>
            <p:nvPr/>
          </p:nvSpPr>
          <p:spPr bwMode="auto">
            <a:xfrm>
              <a:off x="1102" y="2619"/>
              <a:ext cx="31" cy="1"/>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452" name="Line 33"/>
            <p:cNvSpPr>
              <a:spLocks noChangeShapeType="1"/>
            </p:cNvSpPr>
            <p:nvPr/>
          </p:nvSpPr>
          <p:spPr bwMode="auto">
            <a:xfrm>
              <a:off x="1102" y="2400"/>
              <a:ext cx="31" cy="1"/>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453" name="Line 34"/>
            <p:cNvSpPr>
              <a:spLocks noChangeShapeType="1"/>
            </p:cNvSpPr>
            <p:nvPr/>
          </p:nvSpPr>
          <p:spPr bwMode="auto">
            <a:xfrm>
              <a:off x="1102" y="2175"/>
              <a:ext cx="31" cy="1"/>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454" name="Line 35"/>
            <p:cNvSpPr>
              <a:spLocks noChangeShapeType="1"/>
            </p:cNvSpPr>
            <p:nvPr/>
          </p:nvSpPr>
          <p:spPr bwMode="auto">
            <a:xfrm>
              <a:off x="1102" y="1956"/>
              <a:ext cx="31" cy="1"/>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455" name="Line 36"/>
            <p:cNvSpPr>
              <a:spLocks noChangeShapeType="1"/>
            </p:cNvSpPr>
            <p:nvPr/>
          </p:nvSpPr>
          <p:spPr bwMode="auto">
            <a:xfrm>
              <a:off x="1133" y="2619"/>
              <a:ext cx="3408" cy="1"/>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456" name="Line 37"/>
            <p:cNvSpPr>
              <a:spLocks noChangeShapeType="1"/>
            </p:cNvSpPr>
            <p:nvPr/>
          </p:nvSpPr>
          <p:spPr bwMode="auto">
            <a:xfrm flipV="1">
              <a:off x="1133" y="2619"/>
              <a:ext cx="1" cy="3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457" name="Line 38"/>
            <p:cNvSpPr>
              <a:spLocks noChangeShapeType="1"/>
            </p:cNvSpPr>
            <p:nvPr/>
          </p:nvSpPr>
          <p:spPr bwMode="auto">
            <a:xfrm flipV="1">
              <a:off x="2840" y="2619"/>
              <a:ext cx="1" cy="3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458" name="Line 39"/>
            <p:cNvSpPr>
              <a:spLocks noChangeShapeType="1"/>
            </p:cNvSpPr>
            <p:nvPr/>
          </p:nvSpPr>
          <p:spPr bwMode="auto">
            <a:xfrm flipV="1">
              <a:off x="4541" y="2619"/>
              <a:ext cx="1" cy="3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459" name="Rectangle 40"/>
            <p:cNvSpPr>
              <a:spLocks noChangeArrowheads="1"/>
            </p:cNvSpPr>
            <p:nvPr/>
          </p:nvSpPr>
          <p:spPr bwMode="auto">
            <a:xfrm>
              <a:off x="1678" y="2405"/>
              <a:ext cx="33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FFFF"/>
                  </a:solidFill>
                  <a:cs typeface="Arial" pitchFamily="34" charset="0"/>
                </a:rPr>
                <a:t>0.08</a:t>
              </a:r>
              <a:endParaRPr lang="en-US" sz="1200">
                <a:cs typeface="Arial" pitchFamily="34" charset="0"/>
              </a:endParaRPr>
            </a:p>
          </p:txBody>
        </p:sp>
        <p:sp>
          <p:nvSpPr>
            <p:cNvPr id="103460" name="Rectangle 41"/>
            <p:cNvSpPr>
              <a:spLocks noChangeArrowheads="1"/>
            </p:cNvSpPr>
            <p:nvPr/>
          </p:nvSpPr>
          <p:spPr bwMode="auto">
            <a:xfrm>
              <a:off x="3368" y="3372"/>
              <a:ext cx="38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FFFF"/>
                  </a:solidFill>
                  <a:cs typeface="Arial" pitchFamily="34" charset="0"/>
                </a:rPr>
                <a:t>-1.28</a:t>
              </a:r>
              <a:endParaRPr lang="en-US" sz="1200">
                <a:cs typeface="Arial" pitchFamily="34" charset="0"/>
              </a:endParaRPr>
            </a:p>
          </p:txBody>
        </p:sp>
        <p:sp>
          <p:nvSpPr>
            <p:cNvPr id="103461" name="Rectangle 42"/>
            <p:cNvSpPr>
              <a:spLocks noChangeArrowheads="1"/>
            </p:cNvSpPr>
            <p:nvPr/>
          </p:nvSpPr>
          <p:spPr bwMode="auto">
            <a:xfrm>
              <a:off x="2133" y="1731"/>
              <a:ext cx="33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FFFF"/>
                  </a:solidFill>
                  <a:cs typeface="Arial" pitchFamily="34" charset="0"/>
                </a:rPr>
                <a:t>1.36</a:t>
              </a:r>
              <a:endParaRPr lang="en-US" sz="1200">
                <a:cs typeface="Arial" pitchFamily="34" charset="0"/>
              </a:endParaRPr>
            </a:p>
          </p:txBody>
        </p:sp>
        <p:sp>
          <p:nvSpPr>
            <p:cNvPr id="103462" name="Rectangle 43"/>
            <p:cNvSpPr>
              <a:spLocks noChangeArrowheads="1"/>
            </p:cNvSpPr>
            <p:nvPr/>
          </p:nvSpPr>
          <p:spPr bwMode="auto">
            <a:xfrm>
              <a:off x="861" y="3440"/>
              <a:ext cx="29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FFFF"/>
                  </a:solidFill>
                  <a:cs typeface="Arial" pitchFamily="34" charset="0"/>
                </a:rPr>
                <a:t>-1.6</a:t>
              </a:r>
              <a:endParaRPr lang="en-US" sz="1200">
                <a:cs typeface="Arial" pitchFamily="34" charset="0"/>
              </a:endParaRPr>
            </a:p>
          </p:txBody>
        </p:sp>
        <p:sp>
          <p:nvSpPr>
            <p:cNvPr id="103463" name="Rectangle 44"/>
            <p:cNvSpPr>
              <a:spLocks noChangeArrowheads="1"/>
            </p:cNvSpPr>
            <p:nvPr/>
          </p:nvSpPr>
          <p:spPr bwMode="auto">
            <a:xfrm>
              <a:off x="861" y="3221"/>
              <a:ext cx="29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FFFF"/>
                  </a:solidFill>
                  <a:cs typeface="Arial" pitchFamily="34" charset="0"/>
                </a:rPr>
                <a:t>-1.2</a:t>
              </a:r>
              <a:endParaRPr lang="en-US" sz="1200">
                <a:cs typeface="Arial" pitchFamily="34" charset="0"/>
              </a:endParaRPr>
            </a:p>
          </p:txBody>
        </p:sp>
        <p:sp>
          <p:nvSpPr>
            <p:cNvPr id="103464" name="Rectangle 45"/>
            <p:cNvSpPr>
              <a:spLocks noChangeArrowheads="1"/>
            </p:cNvSpPr>
            <p:nvPr/>
          </p:nvSpPr>
          <p:spPr bwMode="auto">
            <a:xfrm>
              <a:off x="861" y="2996"/>
              <a:ext cx="29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FFFF"/>
                  </a:solidFill>
                  <a:cs typeface="Arial" pitchFamily="34" charset="0"/>
                </a:rPr>
                <a:t>-0.8</a:t>
              </a:r>
              <a:endParaRPr lang="en-US" sz="1200">
                <a:cs typeface="Arial" pitchFamily="34" charset="0"/>
              </a:endParaRPr>
            </a:p>
          </p:txBody>
        </p:sp>
        <p:sp>
          <p:nvSpPr>
            <p:cNvPr id="103465" name="Rectangle 46"/>
            <p:cNvSpPr>
              <a:spLocks noChangeArrowheads="1"/>
            </p:cNvSpPr>
            <p:nvPr/>
          </p:nvSpPr>
          <p:spPr bwMode="auto">
            <a:xfrm>
              <a:off x="861" y="2776"/>
              <a:ext cx="29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FFFF"/>
                  </a:solidFill>
                  <a:cs typeface="Arial" pitchFamily="34" charset="0"/>
                </a:rPr>
                <a:t>-0.4</a:t>
              </a:r>
              <a:endParaRPr lang="en-US" sz="1200">
                <a:cs typeface="Arial" pitchFamily="34" charset="0"/>
              </a:endParaRPr>
            </a:p>
          </p:txBody>
        </p:sp>
        <p:sp>
          <p:nvSpPr>
            <p:cNvPr id="103466" name="Rectangle 47"/>
            <p:cNvSpPr>
              <a:spLocks noChangeArrowheads="1"/>
            </p:cNvSpPr>
            <p:nvPr/>
          </p:nvSpPr>
          <p:spPr bwMode="auto">
            <a:xfrm>
              <a:off x="898" y="2557"/>
              <a:ext cx="23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FFFF"/>
                  </a:solidFill>
                  <a:cs typeface="Arial" pitchFamily="34" charset="0"/>
                </a:rPr>
                <a:t>0.0</a:t>
              </a:r>
              <a:endParaRPr lang="en-US" sz="1200">
                <a:cs typeface="Arial" pitchFamily="34" charset="0"/>
              </a:endParaRPr>
            </a:p>
          </p:txBody>
        </p:sp>
        <p:sp>
          <p:nvSpPr>
            <p:cNvPr id="103467" name="Rectangle 48"/>
            <p:cNvSpPr>
              <a:spLocks noChangeArrowheads="1"/>
            </p:cNvSpPr>
            <p:nvPr/>
          </p:nvSpPr>
          <p:spPr bwMode="auto">
            <a:xfrm>
              <a:off x="898" y="2337"/>
              <a:ext cx="23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FFFF"/>
                  </a:solidFill>
                  <a:cs typeface="Arial" pitchFamily="34" charset="0"/>
                </a:rPr>
                <a:t>0.4</a:t>
              </a:r>
              <a:endParaRPr lang="en-US" sz="1200">
                <a:cs typeface="Arial" pitchFamily="34" charset="0"/>
              </a:endParaRPr>
            </a:p>
          </p:txBody>
        </p:sp>
        <p:sp>
          <p:nvSpPr>
            <p:cNvPr id="103468" name="Rectangle 49"/>
            <p:cNvSpPr>
              <a:spLocks noChangeArrowheads="1"/>
            </p:cNvSpPr>
            <p:nvPr/>
          </p:nvSpPr>
          <p:spPr bwMode="auto">
            <a:xfrm>
              <a:off x="898" y="2112"/>
              <a:ext cx="23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FFFF"/>
                  </a:solidFill>
                  <a:cs typeface="Arial" pitchFamily="34" charset="0"/>
                </a:rPr>
                <a:t>0.8</a:t>
              </a:r>
              <a:endParaRPr lang="en-US" sz="1200">
                <a:cs typeface="Arial" pitchFamily="34" charset="0"/>
              </a:endParaRPr>
            </a:p>
          </p:txBody>
        </p:sp>
        <p:sp>
          <p:nvSpPr>
            <p:cNvPr id="103469" name="Rectangle 50"/>
            <p:cNvSpPr>
              <a:spLocks noChangeArrowheads="1"/>
            </p:cNvSpPr>
            <p:nvPr/>
          </p:nvSpPr>
          <p:spPr bwMode="auto">
            <a:xfrm>
              <a:off x="898" y="1893"/>
              <a:ext cx="23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FFFF"/>
                  </a:solidFill>
                  <a:cs typeface="Arial" pitchFamily="34" charset="0"/>
                </a:rPr>
                <a:t>1.2</a:t>
              </a:r>
              <a:endParaRPr lang="en-US" sz="1200">
                <a:cs typeface="Arial" pitchFamily="34" charset="0"/>
              </a:endParaRPr>
            </a:p>
          </p:txBody>
        </p:sp>
      </p:grpSp>
      <p:grpSp>
        <p:nvGrpSpPr>
          <p:cNvPr id="4" name="Group 57"/>
          <p:cNvGrpSpPr>
            <a:grpSpLocks/>
          </p:cNvGrpSpPr>
          <p:nvPr/>
        </p:nvGrpSpPr>
        <p:grpSpPr bwMode="auto">
          <a:xfrm>
            <a:off x="6248400" y="1600200"/>
            <a:ext cx="4287838" cy="3886200"/>
            <a:chOff x="4724400" y="1600200"/>
            <a:chExt cx="4287123" cy="3886200"/>
          </a:xfrm>
        </p:grpSpPr>
        <p:graphicFrame>
          <p:nvGraphicFramePr>
            <p:cNvPr id="103471" name="Object 199"/>
            <p:cNvGraphicFramePr>
              <a:graphicFrameLocks noChangeAspect="1"/>
            </p:cNvGraphicFramePr>
            <p:nvPr/>
          </p:nvGraphicFramePr>
          <p:xfrm>
            <a:off x="4724400" y="2057400"/>
            <a:ext cx="4287123" cy="3180221"/>
          </p:xfrm>
          <a:graphic>
            <a:graphicData uri="http://schemas.openxmlformats.org/presentationml/2006/ole">
              <mc:AlternateContent xmlns:mc="http://schemas.openxmlformats.org/markup-compatibility/2006">
                <mc:Choice xmlns:v="urn:schemas-microsoft-com:vml" Requires="v">
                  <p:oleObj spid="_x0000_s4104" name="Chart" r:id="rId4" imgW="6096000" imgH="3552825" progId="Excel.Chart.8">
                    <p:embed/>
                  </p:oleObj>
                </mc:Choice>
                <mc:Fallback>
                  <p:oleObj name="Chart" r:id="rId4" imgW="6096000" imgH="355282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057400"/>
                          <a:ext cx="4287123" cy="318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3472" name="Group 200"/>
            <p:cNvGrpSpPr>
              <a:grpSpLocks/>
            </p:cNvGrpSpPr>
            <p:nvPr/>
          </p:nvGrpSpPr>
          <p:grpSpPr bwMode="auto">
            <a:xfrm>
              <a:off x="6172201" y="5105400"/>
              <a:ext cx="2029118" cy="381000"/>
              <a:chOff x="3696" y="3554"/>
              <a:chExt cx="1760" cy="286"/>
            </a:xfrm>
          </p:grpSpPr>
          <p:sp>
            <p:nvSpPr>
              <p:cNvPr id="103473" name="Rectangle 201"/>
              <p:cNvSpPr>
                <a:spLocks noChangeArrowheads="1"/>
              </p:cNvSpPr>
              <p:nvPr/>
            </p:nvSpPr>
            <p:spPr bwMode="invGray">
              <a:xfrm>
                <a:off x="4280" y="3554"/>
                <a:ext cx="110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4000" tIns="10800" rIns="54000" bIns="10800">
                <a:spAutoFit/>
              </a:bodyPr>
              <a:lstStyle/>
              <a:p>
                <a:pPr algn="ctr">
                  <a:buFont typeface="Symbol" pitchFamily="18" charset="2"/>
                  <a:buNone/>
                </a:pPr>
                <a:r>
                  <a:rPr lang="en-US" sz="1000" b="1">
                    <a:cs typeface="Arial" pitchFamily="34" charset="0"/>
                  </a:rPr>
                  <a:t>Vilda 50 mg bid + Met</a:t>
                </a:r>
              </a:p>
            </p:txBody>
          </p:sp>
          <p:sp>
            <p:nvSpPr>
              <p:cNvPr id="103474" name="Rectangle 202"/>
              <p:cNvSpPr>
                <a:spLocks noChangeArrowheads="1"/>
              </p:cNvSpPr>
              <p:nvPr/>
            </p:nvSpPr>
            <p:spPr bwMode="invGray">
              <a:xfrm>
                <a:off x="4234" y="3679"/>
                <a:ext cx="122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4000" tIns="10800" rIns="54000" bIns="10800">
                <a:spAutoFit/>
              </a:bodyPr>
              <a:lstStyle/>
              <a:p>
                <a:pPr algn="ctr">
                  <a:buFont typeface="Symbol" pitchFamily="18" charset="2"/>
                  <a:buNone/>
                </a:pPr>
                <a:r>
                  <a:rPr lang="en-US" sz="1000" b="1">
                    <a:cs typeface="Arial" pitchFamily="34" charset="0"/>
                  </a:rPr>
                  <a:t>Glic up to 320 mg  + Met</a:t>
                </a:r>
              </a:p>
            </p:txBody>
          </p:sp>
          <p:sp>
            <p:nvSpPr>
              <p:cNvPr id="53" name="AutoShape 203"/>
              <p:cNvSpPr>
                <a:spLocks noChangeArrowheads="1"/>
              </p:cNvSpPr>
              <p:nvPr/>
            </p:nvSpPr>
            <p:spPr bwMode="invGray">
              <a:xfrm>
                <a:off x="3785" y="3581"/>
                <a:ext cx="117" cy="97"/>
              </a:xfrm>
              <a:prstGeom prst="triangle">
                <a:avLst>
                  <a:gd name="adj" fmla="val 50000"/>
                </a:avLst>
              </a:prstGeom>
              <a:solidFill>
                <a:srgbClr val="FF6600"/>
              </a:solidFill>
              <a:ln w="12700" algn="ctr">
                <a:solidFill>
                  <a:schemeClr val="tx1"/>
                </a:solidFill>
                <a:miter lim="800000"/>
                <a:headEnd/>
                <a:tailEnd/>
              </a:ln>
            </p:spPr>
            <p:txBody>
              <a:bodyPr wrap="none" lIns="54000" tIns="10800" rIns="54000" bIns="10800" anchor="ctr"/>
              <a:lstStyle/>
              <a:p>
                <a:pPr>
                  <a:defRPr/>
                </a:pPr>
                <a:endParaRPr lang="en-US" sz="1050">
                  <a:latin typeface="Arial" charset="0"/>
                  <a:cs typeface="Arial" charset="0"/>
                </a:endParaRPr>
              </a:p>
            </p:txBody>
          </p:sp>
          <p:sp>
            <p:nvSpPr>
              <p:cNvPr id="54" name="Oval 204"/>
              <p:cNvSpPr>
                <a:spLocks noChangeArrowheads="1"/>
              </p:cNvSpPr>
              <p:nvPr/>
            </p:nvSpPr>
            <p:spPr bwMode="invGray">
              <a:xfrm>
                <a:off x="3798" y="3757"/>
                <a:ext cx="87" cy="83"/>
              </a:xfrm>
              <a:prstGeom prst="ellipse">
                <a:avLst/>
              </a:prstGeom>
              <a:solidFill>
                <a:srgbClr val="CC00FF"/>
              </a:solidFill>
              <a:ln w="12700" algn="ctr">
                <a:solidFill>
                  <a:schemeClr val="tx1"/>
                </a:solidFill>
                <a:round/>
                <a:headEnd/>
                <a:tailEnd/>
              </a:ln>
            </p:spPr>
            <p:txBody>
              <a:bodyPr wrap="none" lIns="54000" tIns="10800" rIns="54000" bIns="10800" anchor="ctr"/>
              <a:lstStyle/>
              <a:p>
                <a:pPr algn="ctr">
                  <a:buFont typeface="Symbol" pitchFamily="18" charset="2"/>
                  <a:buNone/>
                  <a:defRPr/>
                </a:pPr>
                <a:endParaRPr lang="en-US" sz="1050" b="1">
                  <a:solidFill>
                    <a:srgbClr val="FF6600"/>
                  </a:solidFill>
                  <a:latin typeface="Arial" charset="0"/>
                  <a:cs typeface="Arial" charset="0"/>
                </a:endParaRPr>
              </a:p>
            </p:txBody>
          </p:sp>
          <p:sp>
            <p:nvSpPr>
              <p:cNvPr id="55" name="Line 205"/>
              <p:cNvSpPr>
                <a:spLocks noChangeShapeType="1"/>
              </p:cNvSpPr>
              <p:nvPr/>
            </p:nvSpPr>
            <p:spPr bwMode="invGray">
              <a:xfrm>
                <a:off x="3696" y="3642"/>
                <a:ext cx="306" cy="0"/>
              </a:xfrm>
              <a:prstGeom prst="line">
                <a:avLst/>
              </a:prstGeom>
              <a:noFill/>
              <a:ln w="28575">
                <a:solidFill>
                  <a:srgbClr val="FF6600"/>
                </a:solidFill>
                <a:round/>
                <a:headEnd/>
                <a:tailEnd/>
              </a:ln>
            </p:spPr>
            <p:txBody>
              <a:bodyPr lIns="54000" tIns="10800" rIns="54000" bIns="10800" anchor="ctr"/>
              <a:lstStyle/>
              <a:p>
                <a:pPr>
                  <a:defRPr/>
                </a:pPr>
                <a:endParaRPr lang="en-US" sz="1050">
                  <a:latin typeface="Arial" charset="0"/>
                  <a:cs typeface="Arial" charset="0"/>
                </a:endParaRPr>
              </a:p>
            </p:txBody>
          </p:sp>
          <p:sp>
            <p:nvSpPr>
              <p:cNvPr id="56" name="Line 206"/>
              <p:cNvSpPr>
                <a:spLocks noChangeShapeType="1"/>
              </p:cNvSpPr>
              <p:nvPr/>
            </p:nvSpPr>
            <p:spPr bwMode="invGray">
              <a:xfrm>
                <a:off x="3701" y="3798"/>
                <a:ext cx="307" cy="0"/>
              </a:xfrm>
              <a:prstGeom prst="line">
                <a:avLst/>
              </a:prstGeom>
              <a:noFill/>
              <a:ln w="28575">
                <a:solidFill>
                  <a:srgbClr val="CC00FF"/>
                </a:solidFill>
                <a:round/>
                <a:headEnd/>
                <a:tailEnd/>
              </a:ln>
            </p:spPr>
            <p:txBody>
              <a:bodyPr lIns="54000" tIns="10800" rIns="54000" bIns="10800" anchor="ctr"/>
              <a:lstStyle/>
              <a:p>
                <a:pPr>
                  <a:defRPr/>
                </a:pPr>
                <a:endParaRPr lang="en-US" sz="1050">
                  <a:latin typeface="Arial" charset="0"/>
                  <a:cs typeface="Arial" charset="0"/>
                </a:endParaRPr>
              </a:p>
            </p:txBody>
          </p:sp>
        </p:grpSp>
        <p:sp>
          <p:nvSpPr>
            <p:cNvPr id="103479" name="AutoShape 16"/>
            <p:cNvSpPr>
              <a:spLocks noChangeArrowheads="1"/>
            </p:cNvSpPr>
            <p:nvPr/>
          </p:nvSpPr>
          <p:spPr bwMode="invGray">
            <a:xfrm>
              <a:off x="5791200" y="1600200"/>
              <a:ext cx="2895600" cy="457199"/>
            </a:xfrm>
            <a:prstGeom prst="roundRect">
              <a:avLst>
                <a:gd name="adj" fmla="val 16667"/>
              </a:avLst>
            </a:prstGeom>
            <a:solidFill>
              <a:srgbClr val="000099"/>
            </a:solidFill>
            <a:ln w="12700">
              <a:solidFill>
                <a:srgbClr val="3366FF"/>
              </a:solidFill>
              <a:round/>
              <a:headEnd/>
              <a:tailEnd/>
            </a:ln>
          </p:spPr>
          <p:txBody>
            <a:bodyPr lIns="90000" tIns="46800" rIns="90000" bIns="46800" anchor="ctr"/>
            <a:lstStyle/>
            <a:p>
              <a:pPr algn="ctr">
                <a:lnSpc>
                  <a:spcPct val="90000"/>
                </a:lnSpc>
                <a:spcAft>
                  <a:spcPct val="40000"/>
                </a:spcAft>
                <a:buFont typeface="Symbol" pitchFamily="18" charset="2"/>
                <a:buNone/>
              </a:pPr>
              <a:r>
                <a:rPr lang="en-US" sz="1100" b="1">
                  <a:solidFill>
                    <a:schemeClr val="accent1"/>
                  </a:solidFill>
                  <a:cs typeface="Arial" pitchFamily="34" charset="0"/>
                </a:rPr>
                <a:t>Change in body weight over 52 weeks</a:t>
              </a:r>
              <a:r>
                <a:rPr lang="en-US" sz="1100" b="1" baseline="30000">
                  <a:solidFill>
                    <a:schemeClr val="accent1"/>
                  </a:solidFill>
                  <a:cs typeface="Arial" pitchFamily="34" charset="0"/>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AU" dirty="0" smtClean="0"/>
              <a:t>Mr PB</a:t>
            </a:r>
            <a:endParaRPr lang="en-AU" dirty="0"/>
          </a:p>
        </p:txBody>
      </p:sp>
      <p:sp>
        <p:nvSpPr>
          <p:cNvPr id="3" name="Content Placeholder 2"/>
          <p:cNvSpPr>
            <a:spLocks noGrp="1"/>
          </p:cNvSpPr>
          <p:nvPr>
            <p:ph idx="1"/>
          </p:nvPr>
        </p:nvSpPr>
        <p:spPr/>
        <p:txBody>
          <a:bodyPr/>
          <a:lstStyle/>
          <a:p>
            <a:r>
              <a:rPr lang="en-AU" dirty="0" smtClean="0"/>
              <a:t>3 years later:</a:t>
            </a:r>
          </a:p>
          <a:p>
            <a:r>
              <a:rPr lang="en-AU" dirty="0" smtClean="0"/>
              <a:t>126 kg</a:t>
            </a:r>
          </a:p>
          <a:p>
            <a:r>
              <a:rPr lang="en-AU" dirty="0" smtClean="0"/>
              <a:t>HbA1C=8.3%</a:t>
            </a:r>
          </a:p>
          <a:p>
            <a:r>
              <a:rPr lang="en-AU" dirty="0" smtClean="0"/>
              <a:t>Refer to Endocrinologist</a:t>
            </a:r>
          </a:p>
          <a:p>
            <a:r>
              <a:rPr lang="en-AU" dirty="0" smtClean="0"/>
              <a:t>Complications: </a:t>
            </a:r>
          </a:p>
          <a:p>
            <a:pPr lvl="1"/>
            <a:r>
              <a:rPr lang="en-AU" dirty="0" smtClean="0"/>
              <a:t>microalbuminuria ACR: 6.6 mg/</a:t>
            </a:r>
            <a:r>
              <a:rPr lang="en-AU" dirty="0" err="1" smtClean="0"/>
              <a:t>mmol</a:t>
            </a:r>
            <a:endParaRPr lang="en-AU" dirty="0" smtClean="0"/>
          </a:p>
          <a:p>
            <a:pPr lvl="1"/>
            <a:r>
              <a:rPr lang="en-AU" dirty="0" smtClean="0"/>
              <a:t>Early peripheral neuropathy</a:t>
            </a: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4605" y="51252"/>
            <a:ext cx="3117395" cy="1953307"/>
          </a:xfrm>
          <a:prstGeom prst="rect">
            <a:avLst/>
          </a:prstGeom>
        </p:spPr>
      </p:pic>
    </p:spTree>
    <p:extLst>
      <p:ext uri="{BB962C8B-B14F-4D97-AF65-F5344CB8AC3E}">
        <p14:creationId xmlns:p14="http://schemas.microsoft.com/office/powerpoint/2010/main" val="1774056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49382"/>
            <a:ext cx="10753436" cy="6539345"/>
          </a:xfrm>
          <a:prstGeom prst="rect">
            <a:avLst/>
          </a:prstGeom>
        </p:spPr>
      </p:pic>
    </p:spTree>
    <p:extLst>
      <p:ext uri="{BB962C8B-B14F-4D97-AF65-F5344CB8AC3E}">
        <p14:creationId xmlns:p14="http://schemas.microsoft.com/office/powerpoint/2010/main" val="2162228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 will we discuss?</a:t>
            </a:r>
            <a:endParaRPr lang="en-US" dirty="0"/>
          </a:p>
        </p:txBody>
      </p:sp>
      <p:sp>
        <p:nvSpPr>
          <p:cNvPr id="14" name="Content Placeholder 13"/>
          <p:cNvSpPr>
            <a:spLocks noGrp="1"/>
          </p:cNvSpPr>
          <p:nvPr>
            <p:ph idx="1"/>
          </p:nvPr>
        </p:nvSpPr>
        <p:spPr/>
        <p:txBody>
          <a:bodyPr/>
          <a:lstStyle/>
          <a:p>
            <a:r>
              <a:rPr lang="en-US" dirty="0" smtClean="0"/>
              <a:t>Background and Pathophysiology</a:t>
            </a:r>
          </a:p>
          <a:p>
            <a:r>
              <a:rPr lang="en-US" dirty="0" smtClean="0"/>
              <a:t>Targets</a:t>
            </a:r>
          </a:p>
          <a:p>
            <a:r>
              <a:rPr lang="en-US" dirty="0" smtClean="0"/>
              <a:t>Case Studies</a:t>
            </a:r>
          </a:p>
          <a:p>
            <a:r>
              <a:rPr lang="en-US" dirty="0" smtClean="0"/>
              <a:t>Some news from the ADA</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8288" y="3284985"/>
            <a:ext cx="3008412" cy="3155429"/>
          </a:xfrm>
          <a:prstGeom prst="rect">
            <a:avLst/>
          </a:prstGeom>
          <a:ln>
            <a:solidFill>
              <a:schemeClr val="accent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6759" y="146081"/>
            <a:ext cx="3117395" cy="1953307"/>
          </a:xfrm>
          <a:prstGeom prst="rect">
            <a:avLst/>
          </a:prstGeom>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r>
              <a:rPr lang="en-AU" dirty="0" smtClean="0"/>
              <a:t>Need reduction of  1.3%</a:t>
            </a:r>
          </a:p>
          <a:p>
            <a:r>
              <a:rPr lang="en-AU" dirty="0" err="1" smtClean="0"/>
              <a:t>Exenatide</a:t>
            </a:r>
            <a:endParaRPr lang="en-AU" dirty="0" smtClean="0"/>
          </a:p>
          <a:p>
            <a:r>
              <a:rPr lang="en-AU" dirty="0" smtClean="0"/>
              <a:t>Excellent response!</a:t>
            </a:r>
          </a:p>
          <a:p>
            <a:r>
              <a:rPr lang="en-AU" dirty="0" smtClean="0"/>
              <a:t>HbA1C: 6.8%</a:t>
            </a:r>
          </a:p>
          <a:p>
            <a:r>
              <a:rPr lang="en-AU" dirty="0" smtClean="0"/>
              <a:t>W=110 kg</a:t>
            </a:r>
            <a:endParaRPr lang="en-AU" dirty="0"/>
          </a:p>
        </p:txBody>
      </p:sp>
    </p:spTree>
    <p:extLst>
      <p:ext uri="{BB962C8B-B14F-4D97-AF65-F5344CB8AC3E}">
        <p14:creationId xmlns:p14="http://schemas.microsoft.com/office/powerpoint/2010/main" val="4121667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2279576" y="274638"/>
            <a:ext cx="7474024" cy="706090"/>
          </a:xfrm>
          <a:solidFill>
            <a:schemeClr val="accent6">
              <a:lumMod val="60000"/>
              <a:lumOff val="40000"/>
            </a:schemeClr>
          </a:solidFill>
          <a:ln>
            <a:solidFill>
              <a:schemeClr val="tx1"/>
            </a:solidFill>
          </a:ln>
        </p:spPr>
        <p:txBody>
          <a:bodyPr/>
          <a:lstStyle/>
          <a:p>
            <a:r>
              <a:rPr lang="en-US" dirty="0">
                <a:solidFill>
                  <a:schemeClr val="tx1"/>
                </a:solidFill>
              </a:rPr>
              <a:t>GLP-1 in type 2 diabetes</a:t>
            </a:r>
          </a:p>
        </p:txBody>
      </p:sp>
      <p:sp>
        <p:nvSpPr>
          <p:cNvPr id="89091" name="Rectangle 9"/>
          <p:cNvSpPr txBox="1">
            <a:spLocks noGrp="1" noChangeArrowheads="1"/>
          </p:cNvSpPr>
          <p:nvPr/>
        </p:nvSpPr>
        <p:spPr bwMode="auto">
          <a:xfrm>
            <a:off x="10134600" y="6343650"/>
            <a:ext cx="533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fld id="{1825CB35-05BC-4BF6-9ADD-BD00BAE503C7}" type="slidenum">
              <a:rPr lang="en-US">
                <a:ea typeface="ヒラギノ角ゴ Pro W3" pitchFamily="-112" charset="-128"/>
                <a:cs typeface="Arial" pitchFamily="34" charset="0"/>
              </a:rPr>
              <a:pPr/>
              <a:t>31</a:t>
            </a:fld>
            <a:endParaRPr lang="en-US">
              <a:ea typeface="ヒラギノ角ゴ Pro W3" pitchFamily="-112" charset="-128"/>
              <a:cs typeface="Arial" pitchFamily="34" charset="0"/>
            </a:endParaRPr>
          </a:p>
        </p:txBody>
      </p:sp>
      <p:pic>
        <p:nvPicPr>
          <p:cNvPr id="89092" name="Picture 15" descr="b-cell.png"/>
          <p:cNvPicPr>
            <a:picLocks/>
          </p:cNvPicPr>
          <p:nvPr/>
        </p:nvPicPr>
        <p:blipFill>
          <a:blip r:embed="rId3">
            <a:extLst>
              <a:ext uri="{28A0092B-C50C-407E-A947-70E740481C1C}">
                <a14:useLocalDpi xmlns:a14="http://schemas.microsoft.com/office/drawing/2010/main" val="0"/>
              </a:ext>
            </a:extLst>
          </a:blip>
          <a:srcRect l="2731" r="2371" b="21399"/>
          <a:stretch>
            <a:fillRect/>
          </a:stretch>
        </p:blipFill>
        <p:spPr bwMode="auto">
          <a:xfrm>
            <a:off x="1524000" y="4278314"/>
            <a:ext cx="914400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16" descr="GLP-1-Receptor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52800"/>
            <a:ext cx="91440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GLP-1a.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1520826"/>
            <a:ext cx="9334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3" descr="GLP-1b.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89664" y="1249364"/>
            <a:ext cx="9556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insulin circle.png"/>
          <p:cNvPicPr>
            <a:picLocks noChangeAspect="1"/>
          </p:cNvPicPr>
          <p:nvPr/>
        </p:nvPicPr>
        <p:blipFill>
          <a:blip r:embed="rId7">
            <a:extLst>
              <a:ext uri="{28A0092B-C50C-407E-A947-70E740481C1C}">
                <a14:useLocalDpi xmlns:a14="http://schemas.microsoft.com/office/drawing/2010/main" val="0"/>
              </a:ext>
            </a:extLst>
          </a:blip>
          <a:srcRect l="12119" t="16194" r="11330" b="17461"/>
          <a:stretch>
            <a:fillRect/>
          </a:stretch>
        </p:blipFill>
        <p:spPr bwMode="auto">
          <a:xfrm>
            <a:off x="5257800" y="4724400"/>
            <a:ext cx="246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8" descr="insulin-text.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43814" y="5867400"/>
            <a:ext cx="6635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4 insulin ball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5029200"/>
            <a:ext cx="10604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9" name="Text Box 4"/>
          <p:cNvSpPr txBox="1">
            <a:spLocks noChangeArrowheads="1"/>
          </p:cNvSpPr>
          <p:nvPr/>
        </p:nvSpPr>
        <p:spPr bwMode="auto">
          <a:xfrm>
            <a:off x="2782888" y="6259513"/>
            <a:ext cx="78851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nSpc>
                <a:spcPct val="90000"/>
              </a:lnSpc>
              <a:buClr>
                <a:srgbClr val="000066"/>
              </a:buClr>
              <a:buSzPct val="100000"/>
            </a:pPr>
            <a:r>
              <a:rPr lang="en-AU" sz="900">
                <a:solidFill>
                  <a:schemeClr val="bg1"/>
                </a:solidFill>
                <a:latin typeface="Helvetica" pitchFamily="-112" charset="0"/>
                <a:ea typeface="ヒラギノ角ゴ Pro W3" pitchFamily="-112" charset="-128"/>
              </a:rPr>
              <a:t>Adapted from a review article on the actions and effects of incretin hormones and from a study that compared the incretin effect (the GLP-1 response) in 54 patients with type 2 diabetes (T2D), 33 matched controls with normal glucose tolerance (NGT) and 15 unmatched subjects with impaired glucose tolerance (IGT); the study found that, compared to NGT group, the incretin response was significantly reduced (p&lt;0.05) in the T2D group and somewhat decreased in the IGT group. Adapted from Drucker DJ. </a:t>
            </a:r>
            <a:r>
              <a:rPr lang="en-AU" sz="900" i="1">
                <a:solidFill>
                  <a:schemeClr val="bg1"/>
                </a:solidFill>
                <a:latin typeface="Helvetica" pitchFamily="-112" charset="0"/>
                <a:ea typeface="ヒラギノ角ゴ Pro W3" pitchFamily="-112" charset="-128"/>
              </a:rPr>
              <a:t>Cell Metab </a:t>
            </a:r>
            <a:r>
              <a:rPr lang="en-AU" sz="900">
                <a:solidFill>
                  <a:schemeClr val="bg1"/>
                </a:solidFill>
                <a:latin typeface="Helvetica" pitchFamily="-112" charset="0"/>
                <a:ea typeface="ヒラギノ角ゴ Pro W3" pitchFamily="-112" charset="-128"/>
              </a:rPr>
              <a:t>2006;3:153-6 Toft-Nielsen MB </a:t>
            </a:r>
            <a:r>
              <a:rPr lang="en-AU" sz="900" i="1">
                <a:solidFill>
                  <a:schemeClr val="bg1"/>
                </a:solidFill>
                <a:latin typeface="Helvetica" pitchFamily="-112" charset="0"/>
                <a:ea typeface="ヒラギノ角ゴ Pro W3" pitchFamily="-112" charset="-128"/>
              </a:rPr>
              <a:t>et al J Clin Endocrinol Metab </a:t>
            </a:r>
            <a:r>
              <a:rPr lang="en-AU" sz="900">
                <a:solidFill>
                  <a:schemeClr val="bg1"/>
                </a:solidFill>
                <a:latin typeface="Helvetica" pitchFamily="-112" charset="0"/>
                <a:ea typeface="ヒラギノ角ゴ Pro W3" pitchFamily="-112" charset="-128"/>
              </a:rPr>
              <a:t>2001; 86: 3717-23.</a:t>
            </a:r>
          </a:p>
        </p:txBody>
      </p:sp>
      <p:sp>
        <p:nvSpPr>
          <p:cNvPr id="89100" name="TextBox 14"/>
          <p:cNvSpPr txBox="1">
            <a:spLocks noChangeArrowheads="1"/>
          </p:cNvSpPr>
          <p:nvPr/>
        </p:nvSpPr>
        <p:spPr bwMode="auto">
          <a:xfrm>
            <a:off x="5880100" y="2636839"/>
            <a:ext cx="237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AU">
                <a:ea typeface="ヒラギノ角ゴ Pro W3" pitchFamily="-112" charset="-128"/>
                <a:cs typeface="Arial" pitchFamily="34" charset="0"/>
              </a:rPr>
              <a:t>Insulin release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087 0.00047 C 0.02865 0.01204 0.13299 0.02732 0.16806 0.07037 C 0.20313 0.11343 0.20209 0.21991 0.21111 0.25926 " pathEditMode="relative" rAng="0" ptsTypes="aaa">
                                      <p:cBhvr>
                                        <p:cTn id="6" dur="2000" fill="hold"/>
                                        <p:tgtEl>
                                          <p:spTgt spid="25"/>
                                        </p:tgtEl>
                                        <p:attrNameLst>
                                          <p:attrName>ppt_x</p:attrName>
                                          <p:attrName>ppt_y</p:attrName>
                                        </p:attrNameLst>
                                      </p:cBhvr>
                                      <p:rCtr x="10500" y="12900"/>
                                    </p:animMotion>
                                  </p:childTnLst>
                                </p:cTn>
                              </p:par>
                              <p:par>
                                <p:cTn id="7" presetID="0" presetClass="path" presetSubtype="0" accel="50000" decel="50000" fill="hold" nodeType="withEffect">
                                  <p:stCondLst>
                                    <p:cond delay="0"/>
                                  </p:stCondLst>
                                  <p:childTnLst>
                                    <p:animMotion origin="layout" path="M 0.0033 -0.00093 C -0.03212 0.00092 -0.15347 -0.04005 -0.20851 0.01041 C -0.26319 0.06088 -0.30173 0.24051 -0.32639 0.30115 " pathEditMode="relative" rAng="0" ptsTypes="aaa">
                                      <p:cBhvr>
                                        <p:cTn id="8" dur="2000" fill="hold"/>
                                        <p:tgtEl>
                                          <p:spTgt spid="24"/>
                                        </p:tgtEl>
                                        <p:attrNameLst>
                                          <p:attrName>ppt_x</p:attrName>
                                          <p:attrName>ppt_y</p:attrName>
                                        </p:attrNameLst>
                                      </p:cBhvr>
                                      <p:rCtr x="-16500" y="13100"/>
                                    </p:animMotion>
                                  </p:childTnLst>
                                </p:cTn>
                              </p:par>
                            </p:childTnLst>
                          </p:cTn>
                        </p:par>
                        <p:par>
                          <p:cTn id="9" fill="hold" nodeType="afterGroup">
                            <p:stCondLst>
                              <p:cond delay="2000"/>
                            </p:stCondLst>
                            <p:childTnLst>
                              <p:par>
                                <p:cTn id="10" presetID="9" presetClass="entr" presetSubtype="0" fill="hold" nodeType="afterEffect">
                                  <p:stCondLst>
                                    <p:cond delay="100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par>
                                <p:cTn id="13" presetID="9" presetClass="entr" presetSubtype="0" fill="hold" nodeType="with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nodeType="withEffect">
                                  <p:stCondLst>
                                    <p:cond delay="1000"/>
                                  </p:stCondLst>
                                  <p:childTnLst>
                                    <p:set>
                                      <p:cBhvr>
                                        <p:cTn id="17" dur="1" fill="hold">
                                          <p:stCondLst>
                                            <p:cond delay="0"/>
                                          </p:stCondLst>
                                        </p:cTn>
                                        <p:tgtEl>
                                          <p:spTgt spid="5129"/>
                                        </p:tgtEl>
                                        <p:attrNameLst>
                                          <p:attrName>style.visibility</p:attrName>
                                        </p:attrNameLst>
                                      </p:cBhvr>
                                      <p:to>
                                        <p:strVal val="visible"/>
                                      </p:to>
                                    </p:set>
                                    <p:animEffect transition="in" filter="dissolve">
                                      <p:cBhvr>
                                        <p:cTn id="18" dur="500"/>
                                        <p:tgtEl>
                                          <p:spTgt spid="5129"/>
                                        </p:tgtEl>
                                      </p:cBhvr>
                                    </p:animEffect>
                                  </p:childTnLst>
                                </p:cTn>
                              </p:par>
                            </p:childTnLst>
                          </p:cTn>
                        </p:par>
                        <p:par>
                          <p:cTn id="19" fill="hold" nodeType="afterGroup">
                            <p:stCondLst>
                              <p:cond delay="3500"/>
                            </p:stCondLst>
                            <p:childTnLst>
                              <p:par>
                                <p:cTn id="20" presetID="64" presetClass="path" presetSubtype="0" accel="50000" decel="50000" fill="hold" nodeType="afterEffect">
                                  <p:stCondLst>
                                    <p:cond delay="500"/>
                                  </p:stCondLst>
                                  <p:childTnLst>
                                    <p:animMotion origin="layout" path="M -2.22222E-6 1.11111E-6 L -2.22222E-6 -0.11296 " pathEditMode="relative" rAng="0" ptsTypes="AA">
                                      <p:cBhvr>
                                        <p:cTn id="21" dur="2000" fill="hold"/>
                                        <p:tgtEl>
                                          <p:spTgt spid="26"/>
                                        </p:tgtEl>
                                        <p:attrNameLst>
                                          <p:attrName>ppt_x</p:attrName>
                                          <p:attrName>ppt_y</p:attrName>
                                        </p:attrNameLst>
                                      </p:cBhvr>
                                      <p:rCtr x="0" y="-5600"/>
                                    </p:animMotion>
                                  </p:childTnLst>
                                </p:cTn>
                              </p:par>
                              <p:par>
                                <p:cTn id="22" presetID="64" presetClass="path" presetSubtype="0" accel="50000" decel="50000" fill="hold" nodeType="withEffect">
                                  <p:stCondLst>
                                    <p:cond delay="500"/>
                                  </p:stCondLst>
                                  <p:childTnLst>
                                    <p:animMotion origin="layout" path="M -2.77778E-7 -0.00115 L -2.77778E-7 -0.11592 " pathEditMode="relative" rAng="0" ptsTypes="AA">
                                      <p:cBhvr>
                                        <p:cTn id="23" dur="2000" fill="hold"/>
                                        <p:tgtEl>
                                          <p:spTgt spid="14"/>
                                        </p:tgtEl>
                                        <p:attrNameLst>
                                          <p:attrName>ppt_x</p:attrName>
                                          <p:attrName>ppt_y</p:attrName>
                                        </p:attrNameLst>
                                      </p:cBhvr>
                                      <p:rCtr x="0" y="-5700"/>
                                    </p:animMotion>
                                  </p:childTnLst>
                                </p:cTn>
                              </p:par>
                            </p:childTnLst>
                          </p:cTn>
                        </p:par>
                        <p:par>
                          <p:cTn id="24" fill="hold" nodeType="afterGroup">
                            <p:stCondLst>
                              <p:cond delay="6000"/>
                            </p:stCondLst>
                            <p:childTnLst>
                              <p:par>
                                <p:cTn id="25" presetID="64" presetClass="path" presetSubtype="0" accel="50000" decel="50000" fill="hold" nodeType="afterEffect">
                                  <p:stCondLst>
                                    <p:cond delay="0"/>
                                  </p:stCondLst>
                                  <p:childTnLst>
                                    <p:animMotion origin="layout" path="M -2.77778E-7 -0.11592 L -2.77778E-7 -0.28945 " pathEditMode="relative" rAng="0" ptsTypes="AA">
                                      <p:cBhvr>
                                        <p:cTn id="26" dur="2000" fill="hold"/>
                                        <p:tgtEl>
                                          <p:spTgt spid="14"/>
                                        </p:tgtEl>
                                        <p:attrNameLst>
                                          <p:attrName>ppt_x</p:attrName>
                                          <p:attrName>ppt_y</p:attrName>
                                        </p:attrNameLst>
                                      </p:cBhvr>
                                      <p:rCtr x="0" y="-8700"/>
                                    </p:animMotion>
                                  </p:childTnLst>
                                </p:cTn>
                              </p:par>
                              <p:par>
                                <p:cTn id="27" presetID="9" presetClass="exit" presetSubtype="0" fill="hold" nodeType="withEffect">
                                  <p:stCondLst>
                                    <p:cond delay="0"/>
                                  </p:stCondLst>
                                  <p:childTnLst>
                                    <p:animEffect transition="out" filter="dissolve">
                                      <p:cBhvr>
                                        <p:cTn id="28" dur="500"/>
                                        <p:tgtEl>
                                          <p:spTgt spid="26"/>
                                        </p:tgtEl>
                                      </p:cBhvr>
                                    </p:animEffect>
                                    <p:set>
                                      <p:cBhvr>
                                        <p:cTn id="29" dur="1" fill="hold">
                                          <p:stCondLst>
                                            <p:cond delay="499"/>
                                          </p:stCondLst>
                                        </p:cTn>
                                        <p:tgtEl>
                                          <p:spTgt spid="26"/>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500"/>
                                        <p:tgtEl>
                                          <p:spTgt spid="5129"/>
                                        </p:tgtEl>
                                      </p:cBhvr>
                                    </p:animEffect>
                                    <p:set>
                                      <p:cBhvr>
                                        <p:cTn id="32" dur="1" fill="hold">
                                          <p:stCondLst>
                                            <p:cond delay="499"/>
                                          </p:stCondLst>
                                        </p:cTn>
                                        <p:tgtEl>
                                          <p:spTgt spid="5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9"/>
          <p:cNvSpPr txBox="1">
            <a:spLocks noGrp="1" noChangeArrowheads="1"/>
          </p:cNvSpPr>
          <p:nvPr/>
        </p:nvSpPr>
        <p:spPr bwMode="auto">
          <a:xfrm>
            <a:off x="9906000" y="6343650"/>
            <a:ext cx="533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fld id="{BA14D713-162B-4834-BB7C-D3C2994DB4EE}" type="slidenum">
              <a:rPr lang="en-US">
                <a:ea typeface="ヒラギノ角ゴ Pro W3" pitchFamily="-112" charset="-128"/>
                <a:cs typeface="Arial" pitchFamily="34" charset="0"/>
              </a:rPr>
              <a:pPr/>
              <a:t>32</a:t>
            </a:fld>
            <a:endParaRPr lang="en-US">
              <a:ea typeface="ヒラギノ角ゴ Pro W3" pitchFamily="-112" charset="-128"/>
              <a:cs typeface="Arial" pitchFamily="34" charset="0"/>
            </a:endParaRPr>
          </a:p>
        </p:txBody>
      </p:sp>
      <p:pic>
        <p:nvPicPr>
          <p:cNvPr id="93187" name="Picture 15" descr="b-cell.png"/>
          <p:cNvPicPr>
            <a:picLocks/>
          </p:cNvPicPr>
          <p:nvPr/>
        </p:nvPicPr>
        <p:blipFill>
          <a:blip r:embed="rId3">
            <a:extLst>
              <a:ext uri="{28A0092B-C50C-407E-A947-70E740481C1C}">
                <a14:useLocalDpi xmlns:a14="http://schemas.microsoft.com/office/drawing/2010/main" val="0"/>
              </a:ext>
            </a:extLst>
          </a:blip>
          <a:srcRect l="2731" r="2371" b="21399"/>
          <a:stretch>
            <a:fillRect/>
          </a:stretch>
        </p:blipFill>
        <p:spPr bwMode="auto">
          <a:xfrm>
            <a:off x="1524000" y="4278314"/>
            <a:ext cx="914400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25" descr="GLP-1-Receptor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505200"/>
            <a:ext cx="91440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4" descr="DPP-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7714" y="1150939"/>
            <a:ext cx="11207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8" descr="Exenatide-a.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71689" y="1549401"/>
            <a:ext cx="94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Exenatide-b.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38464" y="2336801"/>
            <a:ext cx="949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Exenatide-c.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51439" y="2203451"/>
            <a:ext cx="9493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1" descr="Exenatide-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94651" y="2362201"/>
            <a:ext cx="9556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Exenatide-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331326" y="2260601"/>
            <a:ext cx="9556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Insulin-release-text.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black">
          <a:xfrm>
            <a:off x="5835651" y="2605088"/>
            <a:ext cx="7080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6" name="Picture 12" descr="GLP-1a.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08375" y="1319214"/>
            <a:ext cx="9334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7" name="Picture 13" descr="GLP-1b.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23264" y="1263651"/>
            <a:ext cx="9556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29" descr="insulin-tex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643814" y="6178550"/>
            <a:ext cx="6635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31" descr="GLP-1-split-left.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33775" y="1323976"/>
            <a:ext cx="908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34" descr="GLP-1-split-mid.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335963" y="1222376"/>
            <a:ext cx="931862"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insulin circle.png"/>
          <p:cNvPicPr>
            <a:picLocks noChangeAspect="1"/>
          </p:cNvPicPr>
          <p:nvPr/>
        </p:nvPicPr>
        <p:blipFill>
          <a:blip r:embed="rId17">
            <a:extLst>
              <a:ext uri="{28A0092B-C50C-407E-A947-70E740481C1C}">
                <a14:useLocalDpi xmlns:a14="http://schemas.microsoft.com/office/drawing/2010/main" val="0"/>
              </a:ext>
            </a:extLst>
          </a:blip>
          <a:srcRect l="12119" t="16194" r="11330" b="17461"/>
          <a:stretch>
            <a:fillRect/>
          </a:stretch>
        </p:blipFill>
        <p:spPr bwMode="auto">
          <a:xfrm>
            <a:off x="5410200" y="5029200"/>
            <a:ext cx="246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lightningbolt.png"/>
          <p:cNvPicPr>
            <a:picLocks noChangeAspect="1"/>
          </p:cNvPicPr>
          <p:nvPr/>
        </p:nvPicPr>
        <p:blipFill>
          <a:blip r:embed="rId18">
            <a:extLst>
              <a:ext uri="{28A0092B-C50C-407E-A947-70E740481C1C}">
                <a14:useLocalDpi xmlns:a14="http://schemas.microsoft.com/office/drawing/2010/main" val="0"/>
              </a:ext>
            </a:extLst>
          </a:blip>
          <a:srcRect l="22380" t="22791" r="18777" b="21236"/>
          <a:stretch>
            <a:fillRect/>
          </a:stretch>
        </p:blipFill>
        <p:spPr bwMode="auto">
          <a:xfrm rot="1354212">
            <a:off x="4597400" y="1130300"/>
            <a:ext cx="124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lightningbolt.png"/>
          <p:cNvPicPr>
            <a:picLocks noChangeAspect="1"/>
          </p:cNvPicPr>
          <p:nvPr/>
        </p:nvPicPr>
        <p:blipFill>
          <a:blip r:embed="rId18">
            <a:extLst>
              <a:ext uri="{28A0092B-C50C-407E-A947-70E740481C1C}">
                <a14:useLocalDpi xmlns:a14="http://schemas.microsoft.com/office/drawing/2010/main" val="0"/>
              </a:ext>
            </a:extLst>
          </a:blip>
          <a:srcRect l="22380" t="22791" r="18777" b="21236"/>
          <a:stretch>
            <a:fillRect/>
          </a:stretch>
        </p:blipFill>
        <p:spPr bwMode="auto">
          <a:xfrm rot="-8842424">
            <a:off x="6959600" y="1054100"/>
            <a:ext cx="124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20+ insulin balls.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592764" y="5203825"/>
            <a:ext cx="20732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1 insulin ball.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075364" y="3219451"/>
            <a:ext cx="2127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1 insulin ball.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008814" y="3162301"/>
            <a:ext cx="2127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1 insulin ball.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256464" y="3429001"/>
            <a:ext cx="2127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1 insulin ball.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856414" y="3714751"/>
            <a:ext cx="2127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1 insulin ball.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246814" y="3409951"/>
            <a:ext cx="2127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1 insulin ball.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246814" y="3905251"/>
            <a:ext cx="2127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1 insulin ball.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589714" y="3752851"/>
            <a:ext cx="2127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3"/>
          <p:cNvGrpSpPr>
            <a:grpSpLocks/>
          </p:cNvGrpSpPr>
          <p:nvPr/>
        </p:nvGrpSpPr>
        <p:grpSpPr bwMode="auto">
          <a:xfrm>
            <a:off x="6084889" y="5265739"/>
            <a:ext cx="1393825" cy="955675"/>
            <a:chOff x="4560579" y="5265429"/>
            <a:chExt cx="1394442" cy="956292"/>
          </a:xfrm>
        </p:grpSpPr>
        <p:pic>
          <p:nvPicPr>
            <p:cNvPr id="93213" name="Picture 35" descr="1 insulin ball.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60579" y="5322579"/>
              <a:ext cx="213342" cy="21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4" name="Picture 37" descr="1 insulin ball.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494029" y="5265429"/>
              <a:ext cx="213342" cy="21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5" name="Picture 38" descr="1 insulin ball.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741679" y="5532129"/>
              <a:ext cx="213342" cy="21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6" name="Picture 39" descr="1 insulin ball.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341629" y="5817879"/>
              <a:ext cx="213342" cy="21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Picture 40" descr="1 insulin ball.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732029" y="5513079"/>
              <a:ext cx="213342" cy="21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Picture 41" descr="1 insulin ball.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732029" y="6008379"/>
              <a:ext cx="213342" cy="21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9" name="Picture 42" descr="1 insulin ball.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074929" y="5855979"/>
              <a:ext cx="213342" cy="21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6" name="Rectangle 2"/>
          <p:cNvSpPr>
            <a:spLocks noGrp="1" noChangeArrowheads="1"/>
          </p:cNvSpPr>
          <p:nvPr>
            <p:ph type="title" idx="4294967295"/>
          </p:nvPr>
        </p:nvSpPr>
        <p:spPr>
          <a:xfrm>
            <a:off x="1847528" y="115888"/>
            <a:ext cx="8820472" cy="1143000"/>
          </a:xfrm>
          <a:solidFill>
            <a:schemeClr val="accent6">
              <a:lumMod val="60000"/>
              <a:lumOff val="40000"/>
            </a:schemeClr>
          </a:solidFill>
          <a:ln>
            <a:solidFill>
              <a:schemeClr val="tx1"/>
            </a:solidFill>
          </a:ln>
        </p:spPr>
        <p:txBody>
          <a:bodyPr>
            <a:normAutofit/>
          </a:bodyPr>
          <a:lstStyle/>
          <a:p>
            <a:r>
              <a:rPr lang="en-US" dirty="0" err="1">
                <a:solidFill>
                  <a:schemeClr val="tx1"/>
                </a:solidFill>
              </a:rPr>
              <a:t>Exenatide</a:t>
            </a:r>
            <a:r>
              <a:rPr lang="en-US" dirty="0">
                <a:solidFill>
                  <a:schemeClr val="tx1"/>
                </a:solidFill>
              </a:rPr>
              <a:t> is not inactivated by DPP-4</a:t>
            </a:r>
          </a:p>
        </p:txBody>
      </p:sp>
      <p:sp>
        <p:nvSpPr>
          <p:cNvPr id="93221" name="Text Box 4"/>
          <p:cNvSpPr txBox="1">
            <a:spLocks noChangeArrowheads="1"/>
          </p:cNvSpPr>
          <p:nvPr/>
        </p:nvSpPr>
        <p:spPr bwMode="auto">
          <a:xfrm>
            <a:off x="4224338" y="6376988"/>
            <a:ext cx="64436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nSpc>
                <a:spcPct val="90000"/>
              </a:lnSpc>
              <a:buClr>
                <a:srgbClr val="000066"/>
              </a:buClr>
              <a:buSzPct val="100000"/>
            </a:pPr>
            <a:r>
              <a:rPr lang="en-AU" sz="1000">
                <a:solidFill>
                  <a:srgbClr val="FFFFFF"/>
                </a:solidFill>
                <a:latin typeface="Helvetica" pitchFamily="-112" charset="0"/>
                <a:ea typeface="ヒラギノ角ゴ Pro W3" pitchFamily="-112" charset="-128"/>
              </a:rPr>
              <a:t>Adapted from review articles on the effects of exenatide and GLP-1 based treatment and from the Byetta Product Information. Schmitz O. </a:t>
            </a:r>
            <a:r>
              <a:rPr lang="en-AU" sz="1000" i="1">
                <a:solidFill>
                  <a:srgbClr val="FFFFFF"/>
                </a:solidFill>
                <a:latin typeface="Helvetica" pitchFamily="-112" charset="0"/>
                <a:ea typeface="ヒラギノ角ゴ Pro W3" pitchFamily="-112" charset="-128"/>
              </a:rPr>
              <a:t>J Clin Endocrinol Metab</a:t>
            </a:r>
            <a:r>
              <a:rPr lang="en-AU" sz="1000">
                <a:solidFill>
                  <a:srgbClr val="FFFFFF"/>
                </a:solidFill>
                <a:latin typeface="Helvetica" pitchFamily="-112" charset="0"/>
                <a:ea typeface="ヒラギノ角ゴ Pro W3" pitchFamily="-112" charset="-128"/>
              </a:rPr>
              <a:t> 2008;93:375-377; Nielsen LL et al. </a:t>
            </a:r>
            <a:r>
              <a:rPr lang="en-AU" sz="1000" i="1">
                <a:solidFill>
                  <a:srgbClr val="FFFFFF"/>
                </a:solidFill>
                <a:latin typeface="Helvetica" pitchFamily="-112" charset="0"/>
                <a:ea typeface="ヒラギノ角ゴ Pro W3" pitchFamily="-112" charset="-128"/>
              </a:rPr>
              <a:t>Reg Pept</a:t>
            </a:r>
            <a:r>
              <a:rPr lang="en-AU" sz="1000">
                <a:solidFill>
                  <a:srgbClr val="FFFFFF"/>
                </a:solidFill>
                <a:latin typeface="Helvetica" pitchFamily="-112" charset="0"/>
                <a:ea typeface="ヒラギノ角ゴ Pro W3" pitchFamily="-112" charset="-128"/>
              </a:rPr>
              <a:t> 2004;117:77-88; Baggio LL, Drucker DJ. </a:t>
            </a:r>
            <a:r>
              <a:rPr lang="en-AU" sz="1000" i="1">
                <a:solidFill>
                  <a:srgbClr val="FFFFFF"/>
                </a:solidFill>
                <a:latin typeface="Helvetica" pitchFamily="-112" charset="0"/>
                <a:ea typeface="ヒラギノ角ゴ Pro W3" pitchFamily="-112" charset="-128"/>
              </a:rPr>
              <a:t>Gastroenterology</a:t>
            </a:r>
            <a:r>
              <a:rPr lang="en-AU" sz="1000">
                <a:solidFill>
                  <a:srgbClr val="FFFFFF"/>
                </a:solidFill>
                <a:latin typeface="Helvetica" pitchFamily="-112" charset="0"/>
                <a:ea typeface="ヒラギノ角ゴ Pro W3" pitchFamily="-112" charset="-128"/>
              </a:rPr>
              <a:t> 2007;132:2131-57; Byetta Product Information.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anim calcmode="lin" valueType="num">
                                      <p:cBhvr additive="base">
                                        <p:cTn id="7" dur="1000" fill="hold"/>
                                        <p:tgtEl>
                                          <p:spTgt spid="5129"/>
                                        </p:tgtEl>
                                        <p:attrNameLst>
                                          <p:attrName>ppt_x</p:attrName>
                                        </p:attrNameLst>
                                      </p:cBhvr>
                                      <p:tavLst>
                                        <p:tav tm="0">
                                          <p:val>
                                            <p:strVal val="1+#ppt_w/2"/>
                                          </p:val>
                                        </p:tav>
                                        <p:tav tm="100000">
                                          <p:val>
                                            <p:strVal val="#ppt_x"/>
                                          </p:val>
                                        </p:tav>
                                      </p:tavLst>
                                    </p:anim>
                                    <p:anim calcmode="lin" valueType="num">
                                      <p:cBhvr additive="base">
                                        <p:cTn id="8" dur="1000" fill="hold"/>
                                        <p:tgtEl>
                                          <p:spTgt spid="512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nodeType="afterGroup">
                            <p:stCondLst>
                              <p:cond delay="1500"/>
                            </p:stCondLst>
                            <p:childTnLst>
                              <p:par>
                                <p:cTn id="14" presetID="9" presetClass="entr" presetSubtype="0" fill="hold" nodeType="afterEffect">
                                  <p:stCondLst>
                                    <p:cond delay="0"/>
                                  </p:stCondLst>
                                  <p:childTnLst>
                                    <p:set>
                                      <p:cBhvr>
                                        <p:cTn id="15" dur="1" fill="hold">
                                          <p:stCondLst>
                                            <p:cond delay="0"/>
                                          </p:stCondLst>
                                        </p:cTn>
                                        <p:tgtEl>
                                          <p:spTgt spid="6163"/>
                                        </p:tgtEl>
                                        <p:attrNameLst>
                                          <p:attrName>style.visibility</p:attrName>
                                        </p:attrNameLst>
                                      </p:cBhvr>
                                      <p:to>
                                        <p:strVal val="visible"/>
                                      </p:to>
                                    </p:set>
                                    <p:animEffect transition="in" filter="dissolve">
                                      <p:cBhvr>
                                        <p:cTn id="16" dur="500"/>
                                        <p:tgtEl>
                                          <p:spTgt spid="6163"/>
                                        </p:tgtEl>
                                      </p:cBhvr>
                                    </p:animEffect>
                                  </p:childTnLst>
                                </p:cTn>
                              </p:par>
                            </p:childTnLst>
                          </p:cTn>
                        </p:par>
                        <p:par>
                          <p:cTn id="17" fill="hold" nodeType="afterGroup">
                            <p:stCondLst>
                              <p:cond delay="2000"/>
                            </p:stCondLst>
                            <p:childTnLst>
                              <p:par>
                                <p:cTn id="18" presetID="22" presetClass="entr" presetSubtype="2"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childTnLst>
                          </p:cTn>
                        </p:par>
                        <p:par>
                          <p:cTn id="21" fill="hold" nodeType="afterGroup">
                            <p:stCondLst>
                              <p:cond delay="2500"/>
                            </p:stCondLst>
                            <p:childTnLst>
                              <p:par>
                                <p:cTn id="22" presetID="9" presetClass="entr" presetSubtype="0" fill="hold" nodeType="afterEffect">
                                  <p:stCondLst>
                                    <p:cond delay="0"/>
                                  </p:stCondLst>
                                  <p:childTnLst>
                                    <p:set>
                                      <p:cBhvr>
                                        <p:cTn id="23" dur="1" fill="hold">
                                          <p:stCondLst>
                                            <p:cond delay="0"/>
                                          </p:stCondLst>
                                        </p:cTn>
                                        <p:tgtEl>
                                          <p:spTgt spid="6162"/>
                                        </p:tgtEl>
                                        <p:attrNameLst>
                                          <p:attrName>style.visibility</p:attrName>
                                        </p:attrNameLst>
                                      </p:cBhvr>
                                      <p:to>
                                        <p:strVal val="visible"/>
                                      </p:to>
                                    </p:set>
                                    <p:animEffect transition="in" filter="dissolve">
                                      <p:cBhvr>
                                        <p:cTn id="24" dur="500"/>
                                        <p:tgtEl>
                                          <p:spTgt spid="6162"/>
                                        </p:tgtEl>
                                      </p:cBhvr>
                                    </p:animEffect>
                                  </p:childTnLst>
                                </p:cTn>
                              </p:par>
                            </p:childTnLst>
                          </p:cTn>
                        </p:par>
                        <p:par>
                          <p:cTn id="25" fill="hold" nodeType="afterGroup">
                            <p:stCondLst>
                              <p:cond delay="3000"/>
                            </p:stCondLst>
                            <p:childTnLst>
                              <p:par>
                                <p:cTn id="26" presetID="0" presetClass="path" presetSubtype="0" accel="50000" decel="50000" fill="hold" nodeType="afterEffect">
                                  <p:stCondLst>
                                    <p:cond delay="0"/>
                                  </p:stCondLst>
                                  <p:childTnLst>
                                    <p:animMotion origin="layout" path="M -4.72222E-6 3.09898E-6 C -0.00104 0.01087 -0.00677 0.03977 -0.00642 0.06475 C -0.00607 0.08973 0.00053 0.13205 0.00226 0.14986 " pathEditMode="relative" rAng="0" ptsTypes="aaa">
                                      <p:cBhvr>
                                        <p:cTn id="27" dur="2000" fill="hold"/>
                                        <p:tgtEl>
                                          <p:spTgt spid="20"/>
                                        </p:tgtEl>
                                        <p:attrNameLst>
                                          <p:attrName>ppt_x</p:attrName>
                                          <p:attrName>ppt_y</p:attrName>
                                        </p:attrNameLst>
                                      </p:cBhvr>
                                      <p:rCtr x="-200" y="7500"/>
                                    </p:animMotion>
                                  </p:childTnLst>
                                </p:cTn>
                              </p:par>
                              <p:par>
                                <p:cTn id="28" presetID="0" presetClass="path" presetSubtype="0" accel="50000" decel="50000" fill="hold" nodeType="withEffect">
                                  <p:stCondLst>
                                    <p:cond delay="0"/>
                                  </p:stCondLst>
                                  <p:childTnLst>
                                    <p:animMotion origin="layout" path="M -2.22222E-6 -1.48148E-6 C -0.01163 0.00764 -0.05503 0.01991 -0.06944 0.04607 C -0.08385 0.07222 -0.08264 0.13403 -0.08611 0.15718 " pathEditMode="relative" rAng="0" ptsTypes="aaa">
                                      <p:cBhvr>
                                        <p:cTn id="29" dur="2000" fill="hold"/>
                                        <p:tgtEl>
                                          <p:spTgt spid="21"/>
                                        </p:tgtEl>
                                        <p:attrNameLst>
                                          <p:attrName>ppt_x</p:attrName>
                                          <p:attrName>ppt_y</p:attrName>
                                        </p:attrNameLst>
                                      </p:cBhvr>
                                      <p:rCtr x="-4300" y="7800"/>
                                    </p:animMotion>
                                  </p:childTnLst>
                                </p:cTn>
                              </p:par>
                              <p:par>
                                <p:cTn id="30" presetID="0" presetClass="path" presetSubtype="0" accel="50000" decel="50000" fill="hold" nodeType="withEffect">
                                  <p:stCondLst>
                                    <p:cond delay="0"/>
                                  </p:stCondLst>
                                  <p:childTnLst>
                                    <p:animMotion origin="layout" path="M -0.00139 0.00185 C 0.00399 0.01503 0.02448 0.04926 0.03125 0.08141 C 0.03802 0.11355 0.03732 0.1716 0.03889 0.19542 " pathEditMode="relative" rAng="0" ptsTypes="aaa">
                                      <p:cBhvr>
                                        <p:cTn id="31" dur="2000" fill="hold"/>
                                        <p:tgtEl>
                                          <p:spTgt spid="24"/>
                                        </p:tgtEl>
                                        <p:attrNameLst>
                                          <p:attrName>ppt_x</p:attrName>
                                          <p:attrName>ppt_y</p:attrName>
                                        </p:attrNameLst>
                                      </p:cBhvr>
                                      <p:rCtr x="2000" y="9700"/>
                                    </p:animMotion>
                                  </p:childTnLst>
                                </p:cTn>
                              </p:par>
                              <p:par>
                                <p:cTn id="32" presetID="0" presetClass="path" presetSubtype="0" accel="50000" decel="50000" fill="hold" nodeType="withEffect">
                                  <p:stCondLst>
                                    <p:cond delay="0"/>
                                  </p:stCondLst>
                                  <p:childTnLst>
                                    <p:animMotion origin="layout" path="M 2.77778E-7 1.48148E-6 C 0.01389 0.01528 0.02778 0.03079 0.03056 0.05186 C 0.03334 0.07292 0.025 0.09931 0.01667 0.12593 " pathEditMode="relative" ptsTypes="aaA">
                                      <p:cBhvr>
                                        <p:cTn id="33" dur="2000" fill="hold"/>
                                        <p:tgtEl>
                                          <p:spTgt spid="6153"/>
                                        </p:tgtEl>
                                        <p:attrNameLst>
                                          <p:attrName>ppt_x</p:attrName>
                                          <p:attrName>ppt_y</p:attrName>
                                        </p:attrNameLst>
                                      </p:cBhvr>
                                    </p:animMotion>
                                  </p:childTnLst>
                                </p:cTn>
                              </p:par>
                              <p:par>
                                <p:cTn id="34" presetID="0" presetClass="path" presetSubtype="0" accel="50000" decel="50000" fill="hold" nodeType="withEffect">
                                  <p:stCondLst>
                                    <p:cond delay="0"/>
                                  </p:stCondLst>
                                  <p:childTnLst>
                                    <p:animMotion origin="layout" path="M -3.33333E-6 -4.44444E-6 C -0.02326 0.02917 -0.04635 0.05811 -0.05555 0.11112 C -0.06475 0.16412 -0.05503 0.27547 -0.05486 0.31875 " pathEditMode="relative" rAng="0" ptsTypes="aaa">
                                      <p:cBhvr>
                                        <p:cTn id="35" dur="2000" fill="hold"/>
                                        <p:tgtEl>
                                          <p:spTgt spid="6150"/>
                                        </p:tgtEl>
                                        <p:attrNameLst>
                                          <p:attrName>ppt_x</p:attrName>
                                          <p:attrName>ppt_y</p:attrName>
                                        </p:attrNameLst>
                                      </p:cBhvr>
                                      <p:rCtr x="-3200" y="15900"/>
                                    </p:animMotion>
                                  </p:childTnLst>
                                </p:cTn>
                              </p:par>
                            </p:childTnLst>
                          </p:cTn>
                        </p:par>
                        <p:par>
                          <p:cTn id="36" fill="hold" nodeType="afterGroup">
                            <p:stCondLst>
                              <p:cond delay="5000"/>
                            </p:stCondLst>
                            <p:childTnLst>
                              <p:par>
                                <p:cTn id="37" presetID="9"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dissolve">
                                      <p:cBhvr>
                                        <p:cTn id="39" dur="500"/>
                                        <p:tgtEl>
                                          <p:spTgt spid="37"/>
                                        </p:tgtEl>
                                      </p:cBhvr>
                                    </p:animEffect>
                                  </p:childTnLst>
                                </p:cTn>
                              </p:par>
                              <p:par>
                                <p:cTn id="40" presetID="9"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dissolve">
                                      <p:cBhvr>
                                        <p:cTn id="42" dur="500"/>
                                        <p:tgtEl>
                                          <p:spTgt spid="27"/>
                                        </p:tgtEl>
                                      </p:cBhvr>
                                    </p:animEffect>
                                  </p:childTnLst>
                                </p:cTn>
                              </p:par>
                              <p:par>
                                <p:cTn id="43" presetID="9"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dissolve">
                                      <p:cBhvr>
                                        <p:cTn id="45" dur="500"/>
                                        <p:tgtEl>
                                          <p:spTgt spid="2"/>
                                        </p:tgtEl>
                                      </p:cBhvr>
                                    </p:animEffect>
                                  </p:childTnLst>
                                </p:cTn>
                              </p:par>
                              <p:par>
                                <p:cTn id="46" presetID="9" presetClass="entr" presetSubtype="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dissolve">
                                      <p:cBhvr>
                                        <p:cTn id="48" dur="500"/>
                                        <p:tgtEl>
                                          <p:spTgt spid="2"/>
                                        </p:tgtEl>
                                      </p:cBhvr>
                                    </p:animEffect>
                                  </p:childTnLst>
                                </p:cTn>
                              </p:par>
                              <p:par>
                                <p:cTn id="49" presetID="9" presetClass="entr" presetSubtype="0" fill="hold" nodeType="withEffect">
                                  <p:stCondLst>
                                    <p:cond delay="0"/>
                                  </p:stCondLst>
                                  <p:childTnLst>
                                    <p:set>
                                      <p:cBhvr>
                                        <p:cTn id="50" dur="1" fill="hold">
                                          <p:stCondLst>
                                            <p:cond delay="0"/>
                                          </p:stCondLst>
                                        </p:cTn>
                                        <p:tgtEl>
                                          <p:spTgt spid="6158"/>
                                        </p:tgtEl>
                                        <p:attrNameLst>
                                          <p:attrName>style.visibility</p:attrName>
                                        </p:attrNameLst>
                                      </p:cBhvr>
                                      <p:to>
                                        <p:strVal val="visible"/>
                                      </p:to>
                                    </p:set>
                                    <p:animEffect transition="in" filter="dissolve">
                                      <p:cBhvr>
                                        <p:cTn id="51" dur="500"/>
                                        <p:tgtEl>
                                          <p:spTgt spid="6158"/>
                                        </p:tgtEl>
                                      </p:cBhvr>
                                    </p:animEffect>
                                  </p:childTnLst>
                                </p:cTn>
                              </p:par>
                            </p:childTnLst>
                          </p:cTn>
                        </p:par>
                        <p:par>
                          <p:cTn id="52" fill="hold" nodeType="afterGroup">
                            <p:stCondLst>
                              <p:cond delay="5500"/>
                            </p:stCondLst>
                            <p:childTnLst>
                              <p:par>
                                <p:cTn id="53" presetID="64" presetClass="path" presetSubtype="0" accel="50000" decel="50000" fill="hold" nodeType="afterEffect">
                                  <p:stCondLst>
                                    <p:cond delay="0"/>
                                  </p:stCondLst>
                                  <p:childTnLst>
                                    <p:animMotion origin="layout" path="M -3.33333E-6 -4.44444E-6 L -3.33333E-6 -0.11388 " pathEditMode="relative" rAng="0" ptsTypes="AA">
                                      <p:cBhvr>
                                        <p:cTn id="54" dur="2000" fill="hold"/>
                                        <p:tgtEl>
                                          <p:spTgt spid="27"/>
                                        </p:tgtEl>
                                        <p:attrNameLst>
                                          <p:attrName>ppt_x</p:attrName>
                                          <p:attrName>ppt_y</p:attrName>
                                        </p:attrNameLst>
                                      </p:cBhvr>
                                      <p:rCtr x="0" y="-5700"/>
                                    </p:animMotion>
                                  </p:childTnLst>
                                </p:cTn>
                              </p:par>
                              <p:par>
                                <p:cTn id="55" presetID="64" presetClass="path" presetSubtype="0" accel="50000" decel="50000" fill="hold" nodeType="withEffect">
                                  <p:stCondLst>
                                    <p:cond delay="0"/>
                                  </p:stCondLst>
                                  <p:childTnLst>
                                    <p:animMotion origin="layout" path="M -2.22222E-6 1.11111E-6 L -2.22222E-6 -0.11296 " pathEditMode="relative" rAng="0" ptsTypes="AA">
                                      <p:cBhvr>
                                        <p:cTn id="56" dur="2000" fill="hold"/>
                                        <p:tgtEl>
                                          <p:spTgt spid="37"/>
                                        </p:tgtEl>
                                        <p:attrNameLst>
                                          <p:attrName>ppt_x</p:attrName>
                                          <p:attrName>ppt_y</p:attrName>
                                        </p:attrNameLst>
                                      </p:cBhvr>
                                      <p:rCtr x="0" y="-5600"/>
                                    </p:animMotion>
                                  </p:childTnLst>
                                </p:cTn>
                              </p:par>
                              <p:par>
                                <p:cTn id="57" presetID="64" presetClass="path" presetSubtype="0" accel="50000" decel="50000" fill="hold" nodeType="withEffect">
                                  <p:stCondLst>
                                    <p:cond delay="0"/>
                                  </p:stCondLst>
                                  <p:childTnLst>
                                    <p:animMotion origin="layout" path="M -3.33333E-6 0 L -3.33333E-6 -0.11389 " pathEditMode="relative" rAng="0" ptsTypes="AA">
                                      <p:cBhvr>
                                        <p:cTn id="58" dur="2000" fill="hold"/>
                                        <p:tgtEl>
                                          <p:spTgt spid="2"/>
                                        </p:tgtEl>
                                        <p:attrNameLst>
                                          <p:attrName>ppt_x</p:attrName>
                                          <p:attrName>ppt_y</p:attrName>
                                        </p:attrNameLst>
                                      </p:cBhvr>
                                      <p:rCtr x="0" y="-5700"/>
                                    </p:animMotion>
                                  </p:childTnLst>
                                </p:cTn>
                              </p:par>
                            </p:childTnLst>
                          </p:cTn>
                        </p:par>
                        <p:par>
                          <p:cTn id="59" fill="hold" nodeType="afterGroup">
                            <p:stCondLst>
                              <p:cond delay="7500"/>
                            </p:stCondLst>
                            <p:childTnLst>
                              <p:par>
                                <p:cTn id="60" presetID="64" presetClass="path" presetSubtype="0" accel="50000" decel="50000" fill="hold" nodeType="afterEffect">
                                  <p:stCondLst>
                                    <p:cond delay="0"/>
                                  </p:stCondLst>
                                  <p:childTnLst>
                                    <p:animMotion origin="layout" path="M -3.33333E-6 -0.11388 L -3.33333E-6 -0.30555 " pathEditMode="relative" rAng="0" ptsTypes="AA">
                                      <p:cBhvr>
                                        <p:cTn id="61" dur="2000" fill="hold"/>
                                        <p:tgtEl>
                                          <p:spTgt spid="27"/>
                                        </p:tgtEl>
                                        <p:attrNameLst>
                                          <p:attrName>ppt_x</p:attrName>
                                          <p:attrName>ppt_y</p:attrName>
                                        </p:attrNameLst>
                                      </p:cBhvr>
                                      <p:rCtr x="0" y="-9600"/>
                                    </p:animMotion>
                                  </p:childTnLst>
                                </p:cTn>
                              </p:par>
                              <p:par>
                                <p:cTn id="62" presetID="64" presetClass="path" presetSubtype="0" accel="50000" decel="50000" fill="hold" nodeType="withEffect">
                                  <p:stCondLst>
                                    <p:cond delay="0"/>
                                  </p:stCondLst>
                                  <p:childTnLst>
                                    <p:animMotion origin="layout" path="M -3.33333E-6 -0.11389 L -3.33333E-6 -0.30556 " pathEditMode="relative" rAng="0" ptsTypes="AA">
                                      <p:cBhvr>
                                        <p:cTn id="63" dur="2000" fill="hold"/>
                                        <p:tgtEl>
                                          <p:spTgt spid="2"/>
                                        </p:tgtEl>
                                        <p:attrNameLst>
                                          <p:attrName>ppt_x</p:attrName>
                                          <p:attrName>ppt_y</p:attrName>
                                        </p:attrNameLst>
                                      </p:cBhvr>
                                      <p:rCtr x="0" y="-9600"/>
                                    </p:animMotion>
                                  </p:childTnLst>
                                </p:cTn>
                              </p:par>
                              <p:par>
                                <p:cTn id="64" presetID="9"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dissolve">
                                      <p:cBhvr>
                                        <p:cTn id="66" dur="500"/>
                                        <p:tgtEl>
                                          <p:spTgt spid="28"/>
                                        </p:tgtEl>
                                      </p:cBhvr>
                                    </p:animEffect>
                                  </p:childTnLst>
                                </p:cTn>
                              </p:par>
                              <p:par>
                                <p:cTn id="67" presetID="9" presetClass="exit" presetSubtype="0" fill="hold" nodeType="withEffect">
                                  <p:stCondLst>
                                    <p:cond delay="0"/>
                                  </p:stCondLst>
                                  <p:childTnLst>
                                    <p:animEffect transition="out" filter="dissolve">
                                      <p:cBhvr>
                                        <p:cTn id="68" dur="500"/>
                                        <p:tgtEl>
                                          <p:spTgt spid="37"/>
                                        </p:tgtEl>
                                      </p:cBhvr>
                                    </p:animEffect>
                                    <p:set>
                                      <p:cBhvr>
                                        <p:cTn id="69" dur="1" fill="hold">
                                          <p:stCondLst>
                                            <p:cond delay="499"/>
                                          </p:stCondLst>
                                        </p:cTn>
                                        <p:tgtEl>
                                          <p:spTgt spid="37"/>
                                        </p:tgtEl>
                                        <p:attrNameLst>
                                          <p:attrName>style.visibility</p:attrName>
                                        </p:attrNameLst>
                                      </p:cBhvr>
                                      <p:to>
                                        <p:strVal val="hidden"/>
                                      </p:to>
                                    </p:set>
                                  </p:childTnLst>
                                </p:cTn>
                              </p:par>
                              <p:par>
                                <p:cTn id="70" presetID="9" presetClass="exit" presetSubtype="0" fill="hold" nodeType="withEffect">
                                  <p:stCondLst>
                                    <p:cond delay="0"/>
                                  </p:stCondLst>
                                  <p:childTnLst>
                                    <p:animEffect transition="out" filter="dissolve">
                                      <p:cBhvr>
                                        <p:cTn id="71" dur="500"/>
                                        <p:tgtEl>
                                          <p:spTgt spid="6158"/>
                                        </p:tgtEl>
                                      </p:cBhvr>
                                    </p:animEffect>
                                    <p:set>
                                      <p:cBhvr>
                                        <p:cTn id="72" dur="1" fill="hold">
                                          <p:stCondLst>
                                            <p:cond delay="499"/>
                                          </p:stCondLst>
                                        </p:cTn>
                                        <p:tgtEl>
                                          <p:spTgt spid="6158"/>
                                        </p:tgtEl>
                                        <p:attrNameLst>
                                          <p:attrName>style.visibility</p:attrName>
                                        </p:attrNameLst>
                                      </p:cBhvr>
                                      <p:to>
                                        <p:strVal val="hidden"/>
                                      </p:to>
                                    </p:set>
                                  </p:childTnLst>
                                </p:cTn>
                              </p:par>
                            </p:childTnLst>
                          </p:cTn>
                        </p:par>
                        <p:par>
                          <p:cTn id="73" fill="hold" nodeType="afterGroup">
                            <p:stCondLst>
                              <p:cond delay="9500"/>
                            </p:stCondLst>
                            <p:childTnLst>
                              <p:par>
                                <p:cTn id="74" presetID="1" presetClass="entr" presetSubtype="0"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childTnLst>
                                </p:cTn>
                              </p:par>
                              <p:par>
                                <p:cTn id="84" presetID="9" presetClass="entr" presetSubtype="0" fill="hold"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dissolve">
                                      <p:cBhvr>
                                        <p:cTn id="86" dur="500"/>
                                        <p:tgtEl>
                                          <p:spTgt spid="30"/>
                                        </p:tgtEl>
                                      </p:cBhvr>
                                    </p:animEffect>
                                  </p:childTnLst>
                                </p:cTn>
                              </p:par>
                              <p:par>
                                <p:cTn id="87" presetID="1" presetClass="entr" presetSubtype="0"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par>
                                <p:cTn id="91" presetID="0" presetClass="path" presetSubtype="0" accel="50000" decel="50000" fill="hold" nodeType="withEffect">
                                  <p:stCondLst>
                                    <p:cond delay="0"/>
                                  </p:stCondLst>
                                  <p:childTnLst>
                                    <p:animMotion origin="layout" path="M -1.66667E-6 -1.85185E-6 C 0.00972 -0.0338 0.01945 -0.06759 0.02917 -0.08333 C 0.03889 -0.09908 0.04861 -0.09676 0.05834 -0.09445 " pathEditMode="relative" ptsTypes="aaA">
                                      <p:cBhvr>
                                        <p:cTn id="92" dur="2000" fill="hold"/>
                                        <p:tgtEl>
                                          <p:spTgt spid="29"/>
                                        </p:tgtEl>
                                        <p:attrNameLst>
                                          <p:attrName>ppt_x</p:attrName>
                                          <p:attrName>ppt_y</p:attrName>
                                        </p:attrNameLst>
                                      </p:cBhvr>
                                    </p:animMotion>
                                  </p:childTnLst>
                                </p:cTn>
                              </p:par>
                              <p:par>
                                <p:cTn id="93" presetID="0" presetClass="path" presetSubtype="0" accel="50000" decel="50000" fill="hold" nodeType="withEffect">
                                  <p:stCondLst>
                                    <p:cond delay="0"/>
                                  </p:stCondLst>
                                  <p:childTnLst>
                                    <p:animMotion origin="layout" path="M 1.66667E-6 3.7037E-7 C 0.01337 -0.0169 0.02674 -0.0338 0.03542 -0.04723 C 0.0441 -0.06065 0.04809 -0.07061 0.05209 -0.08056 " pathEditMode="relative" ptsTypes="aaA">
                                      <p:cBhvr>
                                        <p:cTn id="94" dur="2000" fill="hold"/>
                                        <p:tgtEl>
                                          <p:spTgt spid="30"/>
                                        </p:tgtEl>
                                        <p:attrNameLst>
                                          <p:attrName>ppt_x</p:attrName>
                                          <p:attrName>ppt_y</p:attrName>
                                        </p:attrNameLst>
                                      </p:cBhvr>
                                    </p:animMotion>
                                  </p:childTnLst>
                                </p:cTn>
                              </p:par>
                              <p:par>
                                <p:cTn id="95" presetID="0" presetClass="path" presetSubtype="0" accel="50000" decel="50000" fill="hold" nodeType="withEffect">
                                  <p:stCondLst>
                                    <p:cond delay="0"/>
                                  </p:stCondLst>
                                  <p:childTnLst>
                                    <p:animMotion origin="layout" path="M 8.33333E-6 2.59259E-6 C -0.00434 -0.02546 -0.00868 -0.05093 -0.00833 -0.08611 C -0.00798 -0.1213 -0.00295 -0.1662 0.00209 -0.21111 " pathEditMode="relative" ptsTypes="aaA">
                                      <p:cBhvr>
                                        <p:cTn id="96" dur="2000" fill="hold"/>
                                        <p:tgtEl>
                                          <p:spTgt spid="32"/>
                                        </p:tgtEl>
                                        <p:attrNameLst>
                                          <p:attrName>ppt_x</p:attrName>
                                          <p:attrName>ppt_y</p:attrName>
                                        </p:attrNameLst>
                                      </p:cBhvr>
                                    </p:animMotion>
                                  </p:childTnLst>
                                </p:cTn>
                              </p:par>
                              <p:par>
                                <p:cTn id="97" presetID="0" presetClass="path" presetSubtype="0" accel="50000" decel="50000" fill="hold" nodeType="withEffect">
                                  <p:stCondLst>
                                    <p:cond delay="0"/>
                                  </p:stCondLst>
                                  <p:childTnLst>
                                    <p:animMotion origin="layout" path="M 5E-6 -7.40741E-7 C -0.00243 -0.01782 -0.00487 -0.03564 -0.01459 -0.04722 C -0.02431 -0.05879 -0.04132 -0.06412 -0.05834 -0.06944 " pathEditMode="relative" ptsTypes="aaA">
                                      <p:cBhvr>
                                        <p:cTn id="98" dur="2000" fill="hold"/>
                                        <p:tgtEl>
                                          <p:spTgt spid="26"/>
                                        </p:tgtEl>
                                        <p:attrNameLst>
                                          <p:attrName>ppt_x</p:attrName>
                                          <p:attrName>ppt_y</p:attrName>
                                        </p:attrNameLst>
                                      </p:cBhvr>
                                    </p:animMotion>
                                  </p:childTnLst>
                                </p:cTn>
                              </p:par>
                              <p:par>
                                <p:cTn id="99" presetID="0" presetClass="path" presetSubtype="0" accel="50000" decel="50000" fill="hold" nodeType="withEffect">
                                  <p:stCondLst>
                                    <p:cond delay="0"/>
                                  </p:stCondLst>
                                  <p:childTnLst>
                                    <p:animMotion origin="layout" path="M 8.67362E-19 1.48148E-6 C -0.0007 -0.03634 -0.00138 -0.07269 8.67362E-19 -0.1 C 0.00138 -0.12731 0.00487 -0.1456 0.00834 -0.16389 " pathEditMode="relative" ptsTypes="aaA">
                                      <p:cBhvr>
                                        <p:cTn id="100" dur="2000" fill="hold"/>
                                        <p:tgtEl>
                                          <p:spTgt spid="33"/>
                                        </p:tgtEl>
                                        <p:attrNameLst>
                                          <p:attrName>ppt_x</p:attrName>
                                          <p:attrName>ppt_y</p:attrName>
                                        </p:attrNameLst>
                                      </p:cBhvr>
                                    </p:animMotion>
                                  </p:childTnLst>
                                </p:cTn>
                              </p:par>
                              <p:par>
                                <p:cTn id="101" presetID="0" presetClass="path" presetSubtype="0" accel="50000" decel="50000" fill="hold" nodeType="withEffect">
                                  <p:stCondLst>
                                    <p:cond delay="0"/>
                                  </p:stCondLst>
                                  <p:childTnLst>
                                    <p:animMotion origin="layout" path="M 5E-6 -3.7037E-6 C -0.00573 -0.02152 -0.00695 -0.0412 -0.02292 -0.05833 C -0.03889 -0.07546 -0.08073 -0.09375 -0.09584 -0.10301 " pathEditMode="relative" rAng="0" ptsTypes="aaa">
                                      <p:cBhvr>
                                        <p:cTn id="102" dur="2000" fill="hold"/>
                                        <p:tgtEl>
                                          <p:spTgt spid="34"/>
                                        </p:tgtEl>
                                        <p:attrNameLst>
                                          <p:attrName>ppt_x</p:attrName>
                                          <p:attrName>ppt_y</p:attrName>
                                        </p:attrNameLst>
                                      </p:cBhvr>
                                      <p:rCtr x="-4800" y="-5200"/>
                                    </p:animMotion>
                                  </p:childTnLst>
                                </p:cTn>
                              </p:par>
                              <p:par>
                                <p:cTn id="103" presetID="0" presetClass="path" presetSubtype="0" accel="50000" decel="50000" fill="hold" nodeType="withEffect">
                                  <p:stCondLst>
                                    <p:cond delay="0"/>
                                  </p:stCondLst>
                                  <p:childTnLst>
                                    <p:animMotion origin="layout" path="M 5E-6 -1.85185E-6 C -0.0019 -0.01782 -0.00382 -0.03564 -0.00417 -0.05833 C -0.00452 -0.08102 -0.0033 -0.10856 -0.00209 -0.13611 " pathEditMode="relative" ptsTypes="aaA">
                                      <p:cBhvr>
                                        <p:cTn id="104" dur="2000" fill="hold"/>
                                        <p:tgtEl>
                                          <p:spTgt spid="35"/>
                                        </p:tgtEl>
                                        <p:attrNameLst>
                                          <p:attrName>ppt_x</p:attrName>
                                          <p:attrName>ppt_y</p:attrName>
                                        </p:attrNameLst>
                                      </p:cBhvr>
                                    </p:animMotion>
                                  </p:childTnLst>
                                </p:cTn>
                              </p:par>
                              <p:par>
                                <p:cTn id="105" presetID="1" presetClass="exit" presetSubtype="0" fill="hold" nodeType="withEffect">
                                  <p:stCondLst>
                                    <p:cond delay="0"/>
                                  </p:stCondLst>
                                  <p:childTnLst>
                                    <p:set>
                                      <p:cBhvr>
                                        <p:cTn id="10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AU" dirty="0" smtClean="0"/>
              <a:t>Mr PB</a:t>
            </a:r>
            <a:endParaRPr lang="en-AU" dirty="0"/>
          </a:p>
        </p:txBody>
      </p:sp>
      <p:sp>
        <p:nvSpPr>
          <p:cNvPr id="3" name="Content Placeholder 2"/>
          <p:cNvSpPr>
            <a:spLocks noGrp="1"/>
          </p:cNvSpPr>
          <p:nvPr>
            <p:ph idx="1"/>
          </p:nvPr>
        </p:nvSpPr>
        <p:spPr/>
        <p:txBody>
          <a:bodyPr/>
          <a:lstStyle/>
          <a:p>
            <a:r>
              <a:rPr lang="en-AU" dirty="0" smtClean="0"/>
              <a:t>2 years later:</a:t>
            </a:r>
          </a:p>
          <a:p>
            <a:r>
              <a:rPr lang="en-AU" dirty="0" smtClean="0"/>
              <a:t>Severe pneumonia, with bronchospasm</a:t>
            </a:r>
          </a:p>
          <a:p>
            <a:r>
              <a:rPr lang="en-AU" dirty="0" smtClean="0"/>
              <a:t>Prednisolone 25 mg, 10 days</a:t>
            </a:r>
          </a:p>
          <a:p>
            <a:r>
              <a:rPr lang="en-AU" dirty="0" smtClean="0"/>
              <a:t>Marked hyperglycaemia</a:t>
            </a:r>
          </a:p>
          <a:p>
            <a:r>
              <a:rPr lang="en-AU" dirty="0" smtClean="0"/>
              <a:t>HbA1C=11.1%</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8827" y="51252"/>
            <a:ext cx="3117395" cy="1953307"/>
          </a:xfrm>
          <a:prstGeom prst="rect">
            <a:avLst/>
          </a:prstGeom>
        </p:spPr>
      </p:pic>
    </p:spTree>
    <p:extLst>
      <p:ext uri="{BB962C8B-B14F-4D97-AF65-F5344CB8AC3E}">
        <p14:creationId xmlns:p14="http://schemas.microsoft.com/office/powerpoint/2010/main" val="921950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49382"/>
            <a:ext cx="10753436" cy="6539345"/>
          </a:xfrm>
          <a:prstGeom prst="rect">
            <a:avLst/>
          </a:prstGeom>
        </p:spPr>
      </p:pic>
    </p:spTree>
    <p:extLst>
      <p:ext uri="{BB962C8B-B14F-4D97-AF65-F5344CB8AC3E}">
        <p14:creationId xmlns:p14="http://schemas.microsoft.com/office/powerpoint/2010/main" val="1982893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AU" dirty="0" smtClean="0"/>
              <a:t>Mr PB</a:t>
            </a:r>
            <a:endParaRPr lang="en-AU" dirty="0"/>
          </a:p>
        </p:txBody>
      </p:sp>
      <p:sp>
        <p:nvSpPr>
          <p:cNvPr id="3" name="Content Placeholder 2"/>
          <p:cNvSpPr>
            <a:spLocks noGrp="1"/>
          </p:cNvSpPr>
          <p:nvPr>
            <p:ph idx="1"/>
          </p:nvPr>
        </p:nvSpPr>
        <p:spPr/>
        <p:txBody>
          <a:bodyPr/>
          <a:lstStyle/>
          <a:p>
            <a:r>
              <a:rPr lang="en-AU" dirty="0" smtClean="0"/>
              <a:t>Pretorius Principle: What reduction?</a:t>
            </a:r>
          </a:p>
          <a:p>
            <a:r>
              <a:rPr lang="en-AU" dirty="0" smtClean="0"/>
              <a:t>Insulin!</a:t>
            </a:r>
          </a:p>
          <a:p>
            <a:r>
              <a:rPr lang="en-AU" dirty="0" smtClean="0"/>
              <a:t>Lantus</a:t>
            </a:r>
          </a:p>
          <a:p>
            <a:r>
              <a:rPr lang="en-AU" dirty="0" smtClean="0"/>
              <a:t>HbA1C: 8.3%</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8827" y="51252"/>
            <a:ext cx="3117395" cy="1953307"/>
          </a:xfrm>
          <a:prstGeom prst="rect">
            <a:avLst/>
          </a:prstGeom>
        </p:spPr>
      </p:pic>
    </p:spTree>
    <p:extLst>
      <p:ext uri="{BB962C8B-B14F-4D97-AF65-F5344CB8AC3E}">
        <p14:creationId xmlns:p14="http://schemas.microsoft.com/office/powerpoint/2010/main" val="17982142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tx1"/>
            </a:solidFill>
          </a:ln>
        </p:spPr>
        <p:txBody>
          <a:bodyPr/>
          <a:lstStyle/>
          <a:p>
            <a:r>
              <a:rPr lang="en-AU" dirty="0" smtClean="0"/>
              <a:t>Case Study 2: </a:t>
            </a:r>
            <a:endParaRPr lang="en-AU" dirty="0"/>
          </a:p>
        </p:txBody>
      </p:sp>
      <p:sp>
        <p:nvSpPr>
          <p:cNvPr id="5" name="Text Placeholder 4"/>
          <p:cNvSpPr>
            <a:spLocks noGrp="1"/>
          </p:cNvSpPr>
          <p:nvPr>
            <p:ph type="body" idx="1"/>
          </p:nvPr>
        </p:nvSpPr>
        <p:spPr>
          <a:ln>
            <a:solidFill>
              <a:srgbClr val="C00000"/>
            </a:solidFill>
          </a:ln>
        </p:spPr>
        <p:txBody>
          <a:bodyPr/>
          <a:lstStyle/>
          <a:p>
            <a:r>
              <a:rPr lang="en-AU" dirty="0" smtClean="0">
                <a:solidFill>
                  <a:srgbClr val="C00000"/>
                </a:solidFill>
              </a:rPr>
              <a:t>Mr AC</a:t>
            </a:r>
            <a:endParaRPr lang="en-AU" dirty="0">
              <a:solidFill>
                <a:srgbClr val="C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7733" y="755781"/>
            <a:ext cx="3117395" cy="2380326"/>
          </a:xfrm>
          <a:prstGeom prst="rect">
            <a:avLst/>
          </a:prstGeom>
        </p:spPr>
      </p:pic>
    </p:spTree>
    <p:extLst>
      <p:ext uri="{BB962C8B-B14F-4D97-AF65-F5344CB8AC3E}">
        <p14:creationId xmlns:p14="http://schemas.microsoft.com/office/powerpoint/2010/main" val="2431326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rgbClr val="C00000"/>
            </a:solidFill>
          </a:ln>
        </p:spPr>
        <p:txBody>
          <a:bodyPr/>
          <a:lstStyle/>
          <a:p>
            <a:r>
              <a:rPr lang="en-AU" dirty="0" smtClean="0"/>
              <a:t>Mr AC</a:t>
            </a:r>
            <a:endParaRPr lang="en-AU" dirty="0"/>
          </a:p>
        </p:txBody>
      </p:sp>
      <p:sp>
        <p:nvSpPr>
          <p:cNvPr id="5" name="Content Placeholder 4"/>
          <p:cNvSpPr>
            <a:spLocks noGrp="1"/>
          </p:cNvSpPr>
          <p:nvPr>
            <p:ph idx="1"/>
          </p:nvPr>
        </p:nvSpPr>
        <p:spPr>
          <a:ln>
            <a:noFill/>
          </a:ln>
        </p:spPr>
        <p:txBody>
          <a:bodyPr/>
          <a:lstStyle/>
          <a:p>
            <a:r>
              <a:rPr lang="en-AU" dirty="0" smtClean="0"/>
              <a:t>36 </a:t>
            </a:r>
            <a:r>
              <a:rPr lang="en-AU" dirty="0" err="1" smtClean="0"/>
              <a:t>yr</a:t>
            </a:r>
            <a:r>
              <a:rPr lang="en-AU" dirty="0" smtClean="0"/>
              <a:t> old</a:t>
            </a:r>
          </a:p>
          <a:p>
            <a:r>
              <a:rPr lang="en-AU" dirty="0" smtClean="0"/>
              <a:t>T2 DM: 3 years</a:t>
            </a:r>
          </a:p>
          <a:p>
            <a:r>
              <a:rPr lang="en-AU" dirty="0" smtClean="0"/>
              <a:t>Strong family history of DM and IHD</a:t>
            </a:r>
          </a:p>
          <a:p>
            <a:r>
              <a:rPr lang="en-AU" dirty="0" smtClean="0"/>
              <a:t>No complications</a:t>
            </a:r>
          </a:p>
          <a:p>
            <a:r>
              <a:rPr lang="en-AU" dirty="0" smtClean="0"/>
              <a:t>Metformin, Lantus</a:t>
            </a:r>
          </a:p>
          <a:p>
            <a:r>
              <a:rPr lang="en-AU" dirty="0" smtClean="0"/>
              <a:t>HbA1C=11.1%</a:t>
            </a:r>
          </a:p>
          <a:p>
            <a:r>
              <a:rPr lang="en-AU" dirty="0" smtClean="0"/>
              <a:t>W=92kg</a:t>
            </a:r>
          </a:p>
          <a:p>
            <a:endParaRPr lang="en-AU" dirty="0"/>
          </a:p>
          <a:p>
            <a:pPr marL="0" indent="0">
              <a:buNone/>
            </a:pP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8827" y="51252"/>
            <a:ext cx="3117395" cy="1953307"/>
          </a:xfrm>
          <a:prstGeom prst="rect">
            <a:avLst/>
          </a:prstGeom>
        </p:spPr>
      </p:pic>
    </p:spTree>
    <p:extLst>
      <p:ext uri="{BB962C8B-B14F-4D97-AF65-F5344CB8AC3E}">
        <p14:creationId xmlns:p14="http://schemas.microsoft.com/office/powerpoint/2010/main" val="17449346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AU" dirty="0" smtClean="0"/>
              <a:t>Mr AC</a:t>
            </a:r>
            <a:endParaRPr lang="en-AU" dirty="0"/>
          </a:p>
        </p:txBody>
      </p:sp>
      <p:sp>
        <p:nvSpPr>
          <p:cNvPr id="3" name="Content Placeholder 2"/>
          <p:cNvSpPr>
            <a:spLocks noGrp="1"/>
          </p:cNvSpPr>
          <p:nvPr>
            <p:ph idx="1"/>
          </p:nvPr>
        </p:nvSpPr>
        <p:spPr/>
        <p:txBody>
          <a:bodyPr/>
          <a:lstStyle/>
          <a:p>
            <a:r>
              <a:rPr lang="en-AU" dirty="0" smtClean="0"/>
              <a:t>HBGM:</a:t>
            </a:r>
          </a:p>
          <a:p>
            <a:pPr lvl="1"/>
            <a:r>
              <a:rPr lang="en-AU" dirty="0" smtClean="0"/>
              <a:t>BB: 6.2-7.7 </a:t>
            </a:r>
            <a:r>
              <a:rPr lang="en-AU" dirty="0" err="1" smtClean="0"/>
              <a:t>mmol</a:t>
            </a:r>
            <a:r>
              <a:rPr lang="en-AU" dirty="0" smtClean="0"/>
              <a:t>/L</a:t>
            </a:r>
          </a:p>
          <a:p>
            <a:pPr lvl="1"/>
            <a:r>
              <a:rPr lang="en-AU" dirty="0" smtClean="0"/>
              <a:t>AB: 12-18.3 </a:t>
            </a:r>
            <a:r>
              <a:rPr lang="en-AU" dirty="0" err="1" smtClean="0"/>
              <a:t>mmol</a:t>
            </a:r>
            <a:r>
              <a:rPr lang="en-AU" dirty="0" smtClean="0"/>
              <a:t>/L</a:t>
            </a:r>
          </a:p>
          <a:p>
            <a:pPr lvl="1"/>
            <a:r>
              <a:rPr lang="en-AU" dirty="0" smtClean="0"/>
              <a:t>BL: 8.2-11.1 </a:t>
            </a:r>
            <a:r>
              <a:rPr lang="en-AU" dirty="0" err="1" smtClean="0"/>
              <a:t>mmol</a:t>
            </a:r>
            <a:r>
              <a:rPr lang="en-AU" dirty="0" smtClean="0"/>
              <a:t>/L</a:t>
            </a:r>
          </a:p>
          <a:p>
            <a:pPr lvl="1"/>
            <a:r>
              <a:rPr lang="en-AU" dirty="0" smtClean="0"/>
              <a:t>BD: 7.8-12 </a:t>
            </a:r>
            <a:r>
              <a:rPr lang="en-AU" dirty="0" err="1" smtClean="0"/>
              <a:t>mmol</a:t>
            </a:r>
            <a:r>
              <a:rPr lang="en-AU" dirty="0" smtClean="0"/>
              <a:t>/L</a:t>
            </a:r>
          </a:p>
          <a:p>
            <a:pPr lvl="1"/>
            <a:r>
              <a:rPr lang="en-AU" dirty="0" smtClean="0"/>
              <a:t>AD: 14-18.6 </a:t>
            </a:r>
            <a:r>
              <a:rPr lang="en-AU" dirty="0" err="1" smtClean="0"/>
              <a:t>mmol</a:t>
            </a:r>
            <a:r>
              <a:rPr lang="en-AU" dirty="0" smtClean="0"/>
              <a:t>/</a:t>
            </a:r>
          </a:p>
          <a:p>
            <a:r>
              <a:rPr lang="en-AU" dirty="0" smtClean="0"/>
              <a:t>Add short-acting insulin</a:t>
            </a:r>
          </a:p>
          <a:p>
            <a:pPr marL="0" indent="0">
              <a:buNone/>
            </a:pPr>
            <a:endParaRPr lang="en-AU" dirty="0" smtClean="0"/>
          </a:p>
          <a:p>
            <a:pPr marL="0" indent="0">
              <a:buNone/>
            </a:pP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8827" y="51252"/>
            <a:ext cx="3117395" cy="1953307"/>
          </a:xfrm>
          <a:prstGeom prst="rect">
            <a:avLst/>
          </a:prstGeom>
        </p:spPr>
      </p:pic>
    </p:spTree>
    <p:extLst>
      <p:ext uri="{BB962C8B-B14F-4D97-AF65-F5344CB8AC3E}">
        <p14:creationId xmlns:p14="http://schemas.microsoft.com/office/powerpoint/2010/main" val="10093091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3292476" y="2197100"/>
            <a:ext cx="4995863" cy="3017838"/>
            <a:chOff x="3454" y="2020"/>
            <a:chExt cx="750" cy="453"/>
          </a:xfrm>
        </p:grpSpPr>
        <p:pic>
          <p:nvPicPr>
            <p:cNvPr id="38938" name="Picture 3"/>
            <p:cNvPicPr>
              <a:picLocks noChangeAspect="1" noChangeArrowheads="1"/>
            </p:cNvPicPr>
            <p:nvPr/>
          </p:nvPicPr>
          <p:blipFill>
            <a:blip r:embed="rId3">
              <a:extLst>
                <a:ext uri="{28A0092B-C50C-407E-A947-70E740481C1C}">
                  <a14:useLocalDpi xmlns:a14="http://schemas.microsoft.com/office/drawing/2010/main" val="0"/>
                </a:ext>
              </a:extLst>
            </a:blip>
            <a:srcRect r="24188"/>
            <a:stretch>
              <a:fillRect/>
            </a:stretch>
          </p:blipFill>
          <p:spPr bwMode="ltGray">
            <a:xfrm>
              <a:off x="3690" y="2027"/>
              <a:ext cx="51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9" name="Picture 4"/>
            <p:cNvPicPr>
              <a:picLocks noChangeAspect="1" noChangeArrowheads="1"/>
            </p:cNvPicPr>
            <p:nvPr/>
          </p:nvPicPr>
          <p:blipFill>
            <a:blip r:embed="rId3">
              <a:extLst>
                <a:ext uri="{28A0092B-C50C-407E-A947-70E740481C1C}">
                  <a14:useLocalDpi xmlns:a14="http://schemas.microsoft.com/office/drawing/2010/main" val="0"/>
                </a:ext>
              </a:extLst>
            </a:blip>
            <a:srcRect l="62537"/>
            <a:stretch>
              <a:fillRect/>
            </a:stretch>
          </p:blipFill>
          <p:spPr bwMode="ltGray">
            <a:xfrm>
              <a:off x="3454" y="2020"/>
              <a:ext cx="25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5" name="Freeform 5"/>
          <p:cNvSpPr>
            <a:spLocks/>
          </p:cNvSpPr>
          <p:nvPr/>
        </p:nvSpPr>
        <p:spPr bwMode="auto">
          <a:xfrm>
            <a:off x="3295650" y="2692400"/>
            <a:ext cx="5435600" cy="2471738"/>
          </a:xfrm>
          <a:custGeom>
            <a:avLst/>
            <a:gdLst>
              <a:gd name="T0" fmla="*/ 2147483647 w 3424"/>
              <a:gd name="T1" fmla="*/ 2147483647 h 1557"/>
              <a:gd name="T2" fmla="*/ 2147483647 w 3424"/>
              <a:gd name="T3" fmla="*/ 2147483647 h 1557"/>
              <a:gd name="T4" fmla="*/ 2147483647 w 3424"/>
              <a:gd name="T5" fmla="*/ 2147483647 h 1557"/>
              <a:gd name="T6" fmla="*/ 2147483647 w 3424"/>
              <a:gd name="T7" fmla="*/ 2147483647 h 1557"/>
              <a:gd name="T8" fmla="*/ 2147483647 w 3424"/>
              <a:gd name="T9" fmla="*/ 2147483647 h 1557"/>
              <a:gd name="T10" fmla="*/ 2147483647 w 3424"/>
              <a:gd name="T11" fmla="*/ 2147483647 h 1557"/>
              <a:gd name="T12" fmla="*/ 2147483647 w 3424"/>
              <a:gd name="T13" fmla="*/ 2147483647 h 1557"/>
              <a:gd name="T14" fmla="*/ 2147483647 w 3424"/>
              <a:gd name="T15" fmla="*/ 2147483647 h 1557"/>
              <a:gd name="T16" fmla="*/ 2147483647 w 3424"/>
              <a:gd name="T17" fmla="*/ 2147483647 h 1557"/>
              <a:gd name="T18" fmla="*/ 2147483647 w 3424"/>
              <a:gd name="T19" fmla="*/ 2147483647 h 1557"/>
              <a:gd name="T20" fmla="*/ 2147483647 w 3424"/>
              <a:gd name="T21" fmla="*/ 2147483647 h 1557"/>
              <a:gd name="T22" fmla="*/ 2147483647 w 3424"/>
              <a:gd name="T23" fmla="*/ 2147483647 h 1557"/>
              <a:gd name="T24" fmla="*/ 2147483647 w 3424"/>
              <a:gd name="T25" fmla="*/ 2147483647 h 1557"/>
              <a:gd name="T26" fmla="*/ 2147483647 w 3424"/>
              <a:gd name="T27" fmla="*/ 2147483647 h 1557"/>
              <a:gd name="T28" fmla="*/ 2147483647 w 3424"/>
              <a:gd name="T29" fmla="*/ 2147483647 h 1557"/>
              <a:gd name="T30" fmla="*/ 2147483647 w 3424"/>
              <a:gd name="T31" fmla="*/ 2147483647 h 1557"/>
              <a:gd name="T32" fmla="*/ 2147483647 w 3424"/>
              <a:gd name="T33" fmla="*/ 2147483647 h 1557"/>
              <a:gd name="T34" fmla="*/ 2147483647 w 3424"/>
              <a:gd name="T35" fmla="*/ 2147483647 h 1557"/>
              <a:gd name="T36" fmla="*/ 2147483647 w 3424"/>
              <a:gd name="T37" fmla="*/ 2147483647 h 1557"/>
              <a:gd name="T38" fmla="*/ 2147483647 w 3424"/>
              <a:gd name="T39" fmla="*/ 2147483647 h 1557"/>
              <a:gd name="T40" fmla="*/ 2147483647 w 3424"/>
              <a:gd name="T41" fmla="*/ 2147483647 h 1557"/>
              <a:gd name="T42" fmla="*/ 2147483647 w 3424"/>
              <a:gd name="T43" fmla="*/ 2147483647 h 1557"/>
              <a:gd name="T44" fmla="*/ 2147483647 w 3424"/>
              <a:gd name="T45" fmla="*/ 2147483647 h 1557"/>
              <a:gd name="T46" fmla="*/ 2147483647 w 3424"/>
              <a:gd name="T47" fmla="*/ 2147483647 h 1557"/>
              <a:gd name="T48" fmla="*/ 2147483647 w 3424"/>
              <a:gd name="T49" fmla="*/ 2147483647 h 1557"/>
              <a:gd name="T50" fmla="*/ 2147483647 w 3424"/>
              <a:gd name="T51" fmla="*/ 2147483647 h 1557"/>
              <a:gd name="T52" fmla="*/ 2147483647 w 3424"/>
              <a:gd name="T53" fmla="*/ 2147483647 h 1557"/>
              <a:gd name="T54" fmla="*/ 2147483647 w 3424"/>
              <a:gd name="T55" fmla="*/ 2147483647 h 1557"/>
              <a:gd name="T56" fmla="*/ 2147483647 w 3424"/>
              <a:gd name="T57" fmla="*/ 2147483647 h 1557"/>
              <a:gd name="T58" fmla="*/ 2147483647 w 3424"/>
              <a:gd name="T59" fmla="*/ 2147483647 h 1557"/>
              <a:gd name="T60" fmla="*/ 2147483647 w 3424"/>
              <a:gd name="T61" fmla="*/ 2147483647 h 1557"/>
              <a:gd name="T62" fmla="*/ 2147483647 w 3424"/>
              <a:gd name="T63" fmla="*/ 2147483647 h 1557"/>
              <a:gd name="T64" fmla="*/ 2147483647 w 3424"/>
              <a:gd name="T65" fmla="*/ 2147483647 h 1557"/>
              <a:gd name="T66" fmla="*/ 2147483647 w 3424"/>
              <a:gd name="T67" fmla="*/ 2147483647 h 1557"/>
              <a:gd name="T68" fmla="*/ 2147483647 w 3424"/>
              <a:gd name="T69" fmla="*/ 2147483647 h 1557"/>
              <a:gd name="T70" fmla="*/ 2147483647 w 3424"/>
              <a:gd name="T71" fmla="*/ 2147483647 h 1557"/>
              <a:gd name="T72" fmla="*/ 2147483647 w 3424"/>
              <a:gd name="T73" fmla="*/ 2147483647 h 15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24"/>
              <a:gd name="T112" fmla="*/ 0 h 1557"/>
              <a:gd name="T113" fmla="*/ 3424 w 3424"/>
              <a:gd name="T114" fmla="*/ 1557 h 15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24" h="1557">
                <a:moveTo>
                  <a:pt x="0" y="1488"/>
                </a:moveTo>
                <a:cubicBezTo>
                  <a:pt x="33" y="1487"/>
                  <a:pt x="120" y="1505"/>
                  <a:pt x="180" y="1504"/>
                </a:cubicBezTo>
                <a:cubicBezTo>
                  <a:pt x="240" y="1502"/>
                  <a:pt x="289" y="1479"/>
                  <a:pt x="360" y="1480"/>
                </a:cubicBezTo>
                <a:cubicBezTo>
                  <a:pt x="430" y="1480"/>
                  <a:pt x="531" y="1507"/>
                  <a:pt x="605" y="1508"/>
                </a:cubicBezTo>
                <a:cubicBezTo>
                  <a:pt x="679" y="1508"/>
                  <a:pt x="737" y="1488"/>
                  <a:pt x="804" y="1484"/>
                </a:cubicBezTo>
                <a:cubicBezTo>
                  <a:pt x="870" y="1479"/>
                  <a:pt x="960" y="1557"/>
                  <a:pt x="1003" y="1481"/>
                </a:cubicBezTo>
                <a:cubicBezTo>
                  <a:pt x="1027" y="1329"/>
                  <a:pt x="1019" y="1171"/>
                  <a:pt x="1060" y="1023"/>
                </a:cubicBezTo>
                <a:cubicBezTo>
                  <a:pt x="1062" y="989"/>
                  <a:pt x="1064" y="953"/>
                  <a:pt x="1065" y="918"/>
                </a:cubicBezTo>
                <a:cubicBezTo>
                  <a:pt x="1066" y="845"/>
                  <a:pt x="1066" y="774"/>
                  <a:pt x="1070" y="703"/>
                </a:cubicBezTo>
                <a:cubicBezTo>
                  <a:pt x="1070" y="674"/>
                  <a:pt x="1082" y="636"/>
                  <a:pt x="1089" y="611"/>
                </a:cubicBezTo>
                <a:cubicBezTo>
                  <a:pt x="1093" y="591"/>
                  <a:pt x="1103" y="557"/>
                  <a:pt x="1103" y="557"/>
                </a:cubicBezTo>
                <a:cubicBezTo>
                  <a:pt x="1106" y="438"/>
                  <a:pt x="1112" y="325"/>
                  <a:pt x="1132" y="208"/>
                </a:cubicBezTo>
                <a:cubicBezTo>
                  <a:pt x="1133" y="171"/>
                  <a:pt x="1125" y="45"/>
                  <a:pt x="1165" y="29"/>
                </a:cubicBezTo>
                <a:cubicBezTo>
                  <a:pt x="1171" y="31"/>
                  <a:pt x="1178" y="29"/>
                  <a:pt x="1184" y="36"/>
                </a:cubicBezTo>
                <a:cubicBezTo>
                  <a:pt x="1192" y="44"/>
                  <a:pt x="1203" y="69"/>
                  <a:pt x="1203" y="69"/>
                </a:cubicBezTo>
                <a:cubicBezTo>
                  <a:pt x="1211" y="115"/>
                  <a:pt x="1229" y="163"/>
                  <a:pt x="1236" y="208"/>
                </a:cubicBezTo>
                <a:cubicBezTo>
                  <a:pt x="1247" y="292"/>
                  <a:pt x="1252" y="386"/>
                  <a:pt x="1284" y="465"/>
                </a:cubicBezTo>
                <a:cubicBezTo>
                  <a:pt x="1299" y="502"/>
                  <a:pt x="1313" y="541"/>
                  <a:pt x="1326" y="582"/>
                </a:cubicBezTo>
                <a:cubicBezTo>
                  <a:pt x="1331" y="598"/>
                  <a:pt x="1336" y="615"/>
                  <a:pt x="1341" y="633"/>
                </a:cubicBezTo>
                <a:cubicBezTo>
                  <a:pt x="1342" y="640"/>
                  <a:pt x="1345" y="651"/>
                  <a:pt x="1345" y="651"/>
                </a:cubicBezTo>
                <a:cubicBezTo>
                  <a:pt x="1347" y="690"/>
                  <a:pt x="1348" y="729"/>
                  <a:pt x="1355" y="767"/>
                </a:cubicBezTo>
                <a:cubicBezTo>
                  <a:pt x="1360" y="798"/>
                  <a:pt x="1357" y="771"/>
                  <a:pt x="1369" y="801"/>
                </a:cubicBezTo>
                <a:cubicBezTo>
                  <a:pt x="1385" y="845"/>
                  <a:pt x="1390" y="895"/>
                  <a:pt x="1402" y="942"/>
                </a:cubicBezTo>
                <a:cubicBezTo>
                  <a:pt x="1408" y="968"/>
                  <a:pt x="1409" y="995"/>
                  <a:pt x="1417" y="1023"/>
                </a:cubicBezTo>
                <a:cubicBezTo>
                  <a:pt x="1420" y="1040"/>
                  <a:pt x="1431" y="1074"/>
                  <a:pt x="1431" y="1074"/>
                </a:cubicBezTo>
                <a:cubicBezTo>
                  <a:pt x="1434" y="1137"/>
                  <a:pt x="1443" y="1200"/>
                  <a:pt x="1459" y="1262"/>
                </a:cubicBezTo>
                <a:cubicBezTo>
                  <a:pt x="1464" y="1333"/>
                  <a:pt x="1465" y="1444"/>
                  <a:pt x="1526" y="1481"/>
                </a:cubicBezTo>
                <a:cubicBezTo>
                  <a:pt x="1572" y="1467"/>
                  <a:pt x="1552" y="1399"/>
                  <a:pt x="1554" y="1342"/>
                </a:cubicBezTo>
                <a:cubicBezTo>
                  <a:pt x="1558" y="1181"/>
                  <a:pt x="1547" y="1060"/>
                  <a:pt x="1578" y="911"/>
                </a:cubicBezTo>
                <a:cubicBezTo>
                  <a:pt x="1583" y="795"/>
                  <a:pt x="1595" y="682"/>
                  <a:pt x="1606" y="569"/>
                </a:cubicBezTo>
                <a:cubicBezTo>
                  <a:pt x="1612" y="494"/>
                  <a:pt x="1615" y="412"/>
                  <a:pt x="1635" y="342"/>
                </a:cubicBezTo>
                <a:cubicBezTo>
                  <a:pt x="1637" y="283"/>
                  <a:pt x="1647" y="218"/>
                  <a:pt x="1659" y="162"/>
                </a:cubicBezTo>
                <a:cubicBezTo>
                  <a:pt x="1661" y="145"/>
                  <a:pt x="1679" y="131"/>
                  <a:pt x="1682" y="116"/>
                </a:cubicBezTo>
                <a:cubicBezTo>
                  <a:pt x="1685" y="103"/>
                  <a:pt x="1692" y="81"/>
                  <a:pt x="1692" y="81"/>
                </a:cubicBezTo>
                <a:cubicBezTo>
                  <a:pt x="1694" y="48"/>
                  <a:pt x="1688" y="10"/>
                  <a:pt x="1716" y="0"/>
                </a:cubicBezTo>
                <a:cubicBezTo>
                  <a:pt x="1732" y="6"/>
                  <a:pt x="1758" y="40"/>
                  <a:pt x="1758" y="40"/>
                </a:cubicBezTo>
                <a:cubicBezTo>
                  <a:pt x="1768" y="76"/>
                  <a:pt x="1779" y="100"/>
                  <a:pt x="1792" y="134"/>
                </a:cubicBezTo>
                <a:cubicBezTo>
                  <a:pt x="1806" y="173"/>
                  <a:pt x="1790" y="247"/>
                  <a:pt x="1811" y="284"/>
                </a:cubicBezTo>
                <a:cubicBezTo>
                  <a:pt x="1823" y="373"/>
                  <a:pt x="1833" y="452"/>
                  <a:pt x="1853" y="535"/>
                </a:cubicBezTo>
                <a:cubicBezTo>
                  <a:pt x="1858" y="559"/>
                  <a:pt x="1896" y="627"/>
                  <a:pt x="1910" y="651"/>
                </a:cubicBezTo>
                <a:cubicBezTo>
                  <a:pt x="1917" y="677"/>
                  <a:pt x="1936" y="695"/>
                  <a:pt x="1944" y="720"/>
                </a:cubicBezTo>
                <a:cubicBezTo>
                  <a:pt x="1955" y="764"/>
                  <a:pt x="1946" y="745"/>
                  <a:pt x="1967" y="779"/>
                </a:cubicBezTo>
                <a:cubicBezTo>
                  <a:pt x="1984" y="842"/>
                  <a:pt x="2037" y="911"/>
                  <a:pt x="2081" y="947"/>
                </a:cubicBezTo>
                <a:cubicBezTo>
                  <a:pt x="2087" y="960"/>
                  <a:pt x="2098" y="969"/>
                  <a:pt x="2105" y="982"/>
                </a:cubicBezTo>
                <a:cubicBezTo>
                  <a:pt x="2112" y="997"/>
                  <a:pt x="2119" y="1011"/>
                  <a:pt x="2124" y="1029"/>
                </a:cubicBezTo>
                <a:cubicBezTo>
                  <a:pt x="2125" y="1034"/>
                  <a:pt x="2125" y="1040"/>
                  <a:pt x="2129" y="1045"/>
                </a:cubicBezTo>
                <a:cubicBezTo>
                  <a:pt x="2144" y="1081"/>
                  <a:pt x="2167" y="1113"/>
                  <a:pt x="2181" y="1150"/>
                </a:cubicBezTo>
                <a:cubicBezTo>
                  <a:pt x="2187" y="1168"/>
                  <a:pt x="2193" y="1186"/>
                  <a:pt x="2200" y="1203"/>
                </a:cubicBezTo>
                <a:cubicBezTo>
                  <a:pt x="2204" y="1213"/>
                  <a:pt x="2206" y="1226"/>
                  <a:pt x="2209" y="1237"/>
                </a:cubicBezTo>
                <a:cubicBezTo>
                  <a:pt x="2211" y="1244"/>
                  <a:pt x="2214" y="1255"/>
                  <a:pt x="2214" y="1255"/>
                </a:cubicBezTo>
                <a:cubicBezTo>
                  <a:pt x="2218" y="1300"/>
                  <a:pt x="2223" y="1405"/>
                  <a:pt x="2266" y="1423"/>
                </a:cubicBezTo>
                <a:cubicBezTo>
                  <a:pt x="2297" y="1410"/>
                  <a:pt x="2284" y="1320"/>
                  <a:pt x="2295" y="1284"/>
                </a:cubicBezTo>
                <a:cubicBezTo>
                  <a:pt x="2281" y="1179"/>
                  <a:pt x="2312" y="1081"/>
                  <a:pt x="2333" y="982"/>
                </a:cubicBezTo>
                <a:cubicBezTo>
                  <a:pt x="2340" y="901"/>
                  <a:pt x="2335" y="808"/>
                  <a:pt x="2357" y="732"/>
                </a:cubicBezTo>
                <a:cubicBezTo>
                  <a:pt x="2361" y="675"/>
                  <a:pt x="2370" y="628"/>
                  <a:pt x="2385" y="575"/>
                </a:cubicBezTo>
                <a:cubicBezTo>
                  <a:pt x="2390" y="556"/>
                  <a:pt x="2404" y="531"/>
                  <a:pt x="2409" y="512"/>
                </a:cubicBezTo>
                <a:cubicBezTo>
                  <a:pt x="2415" y="480"/>
                  <a:pt x="2405" y="367"/>
                  <a:pt x="2414" y="338"/>
                </a:cubicBezTo>
                <a:cubicBezTo>
                  <a:pt x="2421" y="236"/>
                  <a:pt x="2434" y="170"/>
                  <a:pt x="2442" y="69"/>
                </a:cubicBezTo>
                <a:cubicBezTo>
                  <a:pt x="2486" y="87"/>
                  <a:pt x="2528" y="237"/>
                  <a:pt x="2547" y="284"/>
                </a:cubicBezTo>
                <a:cubicBezTo>
                  <a:pt x="2552" y="323"/>
                  <a:pt x="2560" y="359"/>
                  <a:pt x="2575" y="396"/>
                </a:cubicBezTo>
                <a:cubicBezTo>
                  <a:pt x="2579" y="423"/>
                  <a:pt x="2586" y="449"/>
                  <a:pt x="2594" y="477"/>
                </a:cubicBezTo>
                <a:cubicBezTo>
                  <a:pt x="2596" y="488"/>
                  <a:pt x="2604" y="512"/>
                  <a:pt x="2604" y="512"/>
                </a:cubicBezTo>
                <a:cubicBezTo>
                  <a:pt x="2607" y="551"/>
                  <a:pt x="2615" y="585"/>
                  <a:pt x="2632" y="622"/>
                </a:cubicBezTo>
                <a:cubicBezTo>
                  <a:pt x="2643" y="646"/>
                  <a:pt x="2664" y="670"/>
                  <a:pt x="2675" y="698"/>
                </a:cubicBezTo>
                <a:cubicBezTo>
                  <a:pt x="2681" y="714"/>
                  <a:pt x="2680" y="733"/>
                  <a:pt x="2689" y="750"/>
                </a:cubicBezTo>
                <a:cubicBezTo>
                  <a:pt x="2702" y="774"/>
                  <a:pt x="2721" y="803"/>
                  <a:pt x="2732" y="830"/>
                </a:cubicBezTo>
                <a:cubicBezTo>
                  <a:pt x="2750" y="882"/>
                  <a:pt x="2729" y="851"/>
                  <a:pt x="2755" y="884"/>
                </a:cubicBezTo>
                <a:cubicBezTo>
                  <a:pt x="2761" y="916"/>
                  <a:pt x="2796" y="985"/>
                  <a:pt x="2817" y="1011"/>
                </a:cubicBezTo>
                <a:cubicBezTo>
                  <a:pt x="2839" y="1037"/>
                  <a:pt x="2831" y="1016"/>
                  <a:pt x="2850" y="1045"/>
                </a:cubicBezTo>
                <a:cubicBezTo>
                  <a:pt x="2891" y="1110"/>
                  <a:pt x="2871" y="1097"/>
                  <a:pt x="2922" y="1150"/>
                </a:cubicBezTo>
                <a:cubicBezTo>
                  <a:pt x="2941" y="1171"/>
                  <a:pt x="2964" y="1273"/>
                  <a:pt x="2983" y="1296"/>
                </a:cubicBezTo>
                <a:cubicBezTo>
                  <a:pt x="2998" y="1291"/>
                  <a:pt x="3049" y="1454"/>
                  <a:pt x="3069" y="1476"/>
                </a:cubicBezTo>
                <a:cubicBezTo>
                  <a:pt x="3113" y="1522"/>
                  <a:pt x="3196" y="1504"/>
                  <a:pt x="3254" y="1522"/>
                </a:cubicBezTo>
                <a:cubicBezTo>
                  <a:pt x="3311" y="1536"/>
                  <a:pt x="3388" y="1514"/>
                  <a:pt x="3424" y="1512"/>
                </a:cubicBezTo>
              </a:path>
            </a:pathLst>
          </a:custGeom>
          <a:noFill/>
          <a:ln w="28575">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38916" name="Line 6"/>
          <p:cNvSpPr>
            <a:spLocks noChangeShapeType="1"/>
          </p:cNvSpPr>
          <p:nvPr/>
        </p:nvSpPr>
        <p:spPr bwMode="auto">
          <a:xfrm flipV="1">
            <a:off x="3292475" y="2020888"/>
            <a:ext cx="1588" cy="3130550"/>
          </a:xfrm>
          <a:prstGeom prst="line">
            <a:avLst/>
          </a:prstGeom>
          <a:noFill/>
          <a:ln w="6350">
            <a:solidFill>
              <a:srgbClr val="FEFEFE"/>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8917" name="Line 7"/>
          <p:cNvSpPr>
            <a:spLocks noChangeShapeType="1"/>
          </p:cNvSpPr>
          <p:nvPr/>
        </p:nvSpPr>
        <p:spPr bwMode="auto">
          <a:xfrm flipH="1">
            <a:off x="3303589" y="5162550"/>
            <a:ext cx="5430837" cy="1588"/>
          </a:xfrm>
          <a:prstGeom prst="line">
            <a:avLst/>
          </a:prstGeom>
          <a:noFill/>
          <a:ln w="6350">
            <a:solidFill>
              <a:srgbClr val="FEFEFE"/>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8918" name="Rectangle 8"/>
          <p:cNvSpPr>
            <a:spLocks noChangeArrowheads="1"/>
          </p:cNvSpPr>
          <p:nvPr/>
        </p:nvSpPr>
        <p:spPr bwMode="auto">
          <a:xfrm rot="-5400000">
            <a:off x="2221707" y="3402807"/>
            <a:ext cx="1409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Franklin Gothic Medium" panose="020B0603020102020204" pitchFamily="34" charset="0"/>
                <a:cs typeface="Arial" panose="020B0604020202020204" pitchFamily="34" charset="0"/>
              </a:defRPr>
            </a:lvl1pPr>
            <a:lvl2pPr marL="742950" indent="-285750" eaLnBrk="0" hangingPunct="0">
              <a:defRPr>
                <a:solidFill>
                  <a:schemeClr val="tx1"/>
                </a:solidFill>
                <a:latin typeface="Franklin Gothic Medium" panose="020B0603020102020204" pitchFamily="34" charset="0"/>
                <a:cs typeface="Arial" panose="020B0604020202020204" pitchFamily="34" charset="0"/>
              </a:defRPr>
            </a:lvl2pPr>
            <a:lvl3pPr marL="1143000" indent="-228600" eaLnBrk="0" hangingPunct="0">
              <a:defRPr>
                <a:solidFill>
                  <a:schemeClr val="tx1"/>
                </a:solidFill>
                <a:latin typeface="Franklin Gothic Medium" panose="020B0603020102020204" pitchFamily="34" charset="0"/>
                <a:cs typeface="Arial" panose="020B0604020202020204" pitchFamily="34" charset="0"/>
              </a:defRPr>
            </a:lvl3pPr>
            <a:lvl4pPr marL="1600200" indent="-228600" eaLnBrk="0" hangingPunct="0">
              <a:defRPr>
                <a:solidFill>
                  <a:schemeClr val="tx1"/>
                </a:solidFill>
                <a:latin typeface="Franklin Gothic Medium" panose="020B0603020102020204" pitchFamily="34" charset="0"/>
                <a:cs typeface="Arial" panose="020B0604020202020204" pitchFamily="34" charset="0"/>
              </a:defRPr>
            </a:lvl4pPr>
            <a:lvl5pPr marL="2057400" indent="-228600" eaLnBrk="0" hangingPunct="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pPr algn="ctr"/>
            <a:r>
              <a:rPr lang="en-US" altLang="en-AU" b="1">
                <a:solidFill>
                  <a:srgbClr val="FEFEFE"/>
                </a:solidFill>
                <a:latin typeface="Century Gothic" panose="020B0502020202020204" pitchFamily="34" charset="0"/>
              </a:rPr>
              <a:t>Insulin effect</a:t>
            </a:r>
            <a:endParaRPr lang="en-US" altLang="en-AU" sz="2000">
              <a:latin typeface="Century Gothic" panose="020B0502020202020204" pitchFamily="34" charset="0"/>
            </a:endParaRPr>
          </a:p>
        </p:txBody>
      </p:sp>
      <p:sp>
        <p:nvSpPr>
          <p:cNvPr id="38919" name="Rectangle 9"/>
          <p:cNvSpPr>
            <a:spLocks noChangeArrowheads="1"/>
          </p:cNvSpPr>
          <p:nvPr/>
        </p:nvSpPr>
        <p:spPr bwMode="auto">
          <a:xfrm>
            <a:off x="4473576" y="5437189"/>
            <a:ext cx="925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Franklin Gothic Medium" panose="020B0603020102020204" pitchFamily="34" charset="0"/>
                <a:cs typeface="Arial" panose="020B0604020202020204" pitchFamily="34" charset="0"/>
              </a:defRPr>
            </a:lvl1pPr>
            <a:lvl2pPr marL="742950" indent="-285750" eaLnBrk="0" hangingPunct="0">
              <a:defRPr>
                <a:solidFill>
                  <a:schemeClr val="tx1"/>
                </a:solidFill>
                <a:latin typeface="Franklin Gothic Medium" panose="020B0603020102020204" pitchFamily="34" charset="0"/>
                <a:cs typeface="Arial" panose="020B0604020202020204" pitchFamily="34" charset="0"/>
              </a:defRPr>
            </a:lvl2pPr>
            <a:lvl3pPr marL="1143000" indent="-228600" eaLnBrk="0" hangingPunct="0">
              <a:defRPr>
                <a:solidFill>
                  <a:schemeClr val="tx1"/>
                </a:solidFill>
                <a:latin typeface="Franklin Gothic Medium" panose="020B0603020102020204" pitchFamily="34" charset="0"/>
                <a:cs typeface="Arial" panose="020B0604020202020204" pitchFamily="34" charset="0"/>
              </a:defRPr>
            </a:lvl3pPr>
            <a:lvl4pPr marL="1600200" indent="-228600" eaLnBrk="0" hangingPunct="0">
              <a:defRPr>
                <a:solidFill>
                  <a:schemeClr val="tx1"/>
                </a:solidFill>
                <a:latin typeface="Franklin Gothic Medium" panose="020B0603020102020204" pitchFamily="34" charset="0"/>
                <a:cs typeface="Arial" panose="020B0604020202020204" pitchFamily="34" charset="0"/>
              </a:defRPr>
            </a:lvl4pPr>
            <a:lvl5pPr marL="2057400" indent="-228600" eaLnBrk="0" hangingPunct="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pPr algn="ctr"/>
            <a:r>
              <a:rPr lang="en-US" altLang="en-AU" sz="1600" b="1">
                <a:solidFill>
                  <a:srgbClr val="FEFEFE"/>
                </a:solidFill>
                <a:latin typeface="Century Gothic" panose="020B0502020202020204" pitchFamily="34" charset="0"/>
              </a:rPr>
              <a:t>Breakfast</a:t>
            </a:r>
            <a:endParaRPr lang="en-US" altLang="en-AU" sz="2400">
              <a:latin typeface="Century Gothic" panose="020B0502020202020204" pitchFamily="34" charset="0"/>
            </a:endParaRPr>
          </a:p>
        </p:txBody>
      </p:sp>
      <p:sp>
        <p:nvSpPr>
          <p:cNvPr id="38920" name="Rectangle 10"/>
          <p:cNvSpPr>
            <a:spLocks noChangeArrowheads="1"/>
          </p:cNvSpPr>
          <p:nvPr/>
        </p:nvSpPr>
        <p:spPr bwMode="auto">
          <a:xfrm>
            <a:off x="6689725" y="5424489"/>
            <a:ext cx="698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Franklin Gothic Medium" panose="020B0603020102020204" pitchFamily="34" charset="0"/>
                <a:cs typeface="Arial" panose="020B0604020202020204" pitchFamily="34" charset="0"/>
              </a:defRPr>
            </a:lvl1pPr>
            <a:lvl2pPr marL="742950" indent="-285750" eaLnBrk="0" hangingPunct="0">
              <a:defRPr>
                <a:solidFill>
                  <a:schemeClr val="tx1"/>
                </a:solidFill>
                <a:latin typeface="Franklin Gothic Medium" panose="020B0603020102020204" pitchFamily="34" charset="0"/>
                <a:cs typeface="Arial" panose="020B0604020202020204" pitchFamily="34" charset="0"/>
              </a:defRPr>
            </a:lvl2pPr>
            <a:lvl3pPr marL="1143000" indent="-228600" eaLnBrk="0" hangingPunct="0">
              <a:defRPr>
                <a:solidFill>
                  <a:schemeClr val="tx1"/>
                </a:solidFill>
                <a:latin typeface="Franklin Gothic Medium" panose="020B0603020102020204" pitchFamily="34" charset="0"/>
                <a:cs typeface="Arial" panose="020B0604020202020204" pitchFamily="34" charset="0"/>
              </a:defRPr>
            </a:lvl3pPr>
            <a:lvl4pPr marL="1600200" indent="-228600" eaLnBrk="0" hangingPunct="0">
              <a:defRPr>
                <a:solidFill>
                  <a:schemeClr val="tx1"/>
                </a:solidFill>
                <a:latin typeface="Franklin Gothic Medium" panose="020B0603020102020204" pitchFamily="34" charset="0"/>
                <a:cs typeface="Arial" panose="020B0604020202020204" pitchFamily="34" charset="0"/>
              </a:defRPr>
            </a:lvl4pPr>
            <a:lvl5pPr marL="2057400" indent="-228600" eaLnBrk="0" hangingPunct="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pPr algn="ctr"/>
            <a:r>
              <a:rPr lang="en-US" altLang="en-AU" sz="1600" b="1">
                <a:solidFill>
                  <a:srgbClr val="FEFEFE"/>
                </a:solidFill>
                <a:latin typeface="Century Gothic" panose="020B0502020202020204" pitchFamily="34" charset="0"/>
              </a:rPr>
              <a:t>Supper</a:t>
            </a:r>
            <a:endParaRPr lang="en-US" altLang="en-AU" sz="2400">
              <a:latin typeface="Century Gothic" panose="020B0502020202020204" pitchFamily="34" charset="0"/>
            </a:endParaRPr>
          </a:p>
        </p:txBody>
      </p:sp>
      <p:sp>
        <p:nvSpPr>
          <p:cNvPr id="38921" name="Rectangle 11"/>
          <p:cNvSpPr>
            <a:spLocks noChangeArrowheads="1"/>
          </p:cNvSpPr>
          <p:nvPr/>
        </p:nvSpPr>
        <p:spPr bwMode="auto">
          <a:xfrm>
            <a:off x="5526088" y="5437189"/>
            <a:ext cx="608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Franklin Gothic Medium" panose="020B0603020102020204" pitchFamily="34" charset="0"/>
                <a:cs typeface="Arial" panose="020B0604020202020204" pitchFamily="34" charset="0"/>
              </a:defRPr>
            </a:lvl1pPr>
            <a:lvl2pPr marL="742950" indent="-285750" eaLnBrk="0" hangingPunct="0">
              <a:defRPr>
                <a:solidFill>
                  <a:schemeClr val="tx1"/>
                </a:solidFill>
                <a:latin typeface="Franklin Gothic Medium" panose="020B0603020102020204" pitchFamily="34" charset="0"/>
                <a:cs typeface="Arial" panose="020B0604020202020204" pitchFamily="34" charset="0"/>
              </a:defRPr>
            </a:lvl2pPr>
            <a:lvl3pPr marL="1143000" indent="-228600" eaLnBrk="0" hangingPunct="0">
              <a:defRPr>
                <a:solidFill>
                  <a:schemeClr val="tx1"/>
                </a:solidFill>
                <a:latin typeface="Franklin Gothic Medium" panose="020B0603020102020204" pitchFamily="34" charset="0"/>
                <a:cs typeface="Arial" panose="020B0604020202020204" pitchFamily="34" charset="0"/>
              </a:defRPr>
            </a:lvl3pPr>
            <a:lvl4pPr marL="1600200" indent="-228600" eaLnBrk="0" hangingPunct="0">
              <a:defRPr>
                <a:solidFill>
                  <a:schemeClr val="tx1"/>
                </a:solidFill>
                <a:latin typeface="Franklin Gothic Medium" panose="020B0603020102020204" pitchFamily="34" charset="0"/>
                <a:cs typeface="Arial" panose="020B0604020202020204" pitchFamily="34" charset="0"/>
              </a:defRPr>
            </a:lvl4pPr>
            <a:lvl5pPr marL="2057400" indent="-228600" eaLnBrk="0" hangingPunct="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pPr algn="ctr"/>
            <a:r>
              <a:rPr lang="en-US" altLang="en-AU" sz="1600" b="1">
                <a:solidFill>
                  <a:srgbClr val="FEFEFE"/>
                </a:solidFill>
                <a:latin typeface="Century Gothic" panose="020B0502020202020204" pitchFamily="34" charset="0"/>
              </a:rPr>
              <a:t>Lunch</a:t>
            </a:r>
            <a:endParaRPr lang="en-US" altLang="en-AU" sz="2400">
              <a:latin typeface="Century Gothic" panose="020B0502020202020204" pitchFamily="34" charset="0"/>
            </a:endParaRPr>
          </a:p>
        </p:txBody>
      </p:sp>
      <p:sp>
        <p:nvSpPr>
          <p:cNvPr id="38922" name="Rectangle 12"/>
          <p:cNvSpPr>
            <a:spLocks noChangeArrowheads="1"/>
          </p:cNvSpPr>
          <p:nvPr/>
        </p:nvSpPr>
        <p:spPr bwMode="auto">
          <a:xfrm>
            <a:off x="3328588" y="5437189"/>
            <a:ext cx="246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Franklin Gothic Medium" panose="020B0603020102020204" pitchFamily="34" charset="0"/>
                <a:cs typeface="Arial" panose="020B0604020202020204" pitchFamily="34" charset="0"/>
              </a:defRPr>
            </a:lvl1pPr>
            <a:lvl2pPr marL="742950" indent="-285750" eaLnBrk="0" hangingPunct="0">
              <a:defRPr>
                <a:solidFill>
                  <a:schemeClr val="tx1"/>
                </a:solidFill>
                <a:latin typeface="Franklin Gothic Medium" panose="020B0603020102020204" pitchFamily="34" charset="0"/>
                <a:cs typeface="Arial" panose="020B0604020202020204" pitchFamily="34" charset="0"/>
              </a:defRPr>
            </a:lvl2pPr>
            <a:lvl3pPr marL="1143000" indent="-228600" eaLnBrk="0" hangingPunct="0">
              <a:defRPr>
                <a:solidFill>
                  <a:schemeClr val="tx1"/>
                </a:solidFill>
                <a:latin typeface="Franklin Gothic Medium" panose="020B0603020102020204" pitchFamily="34" charset="0"/>
                <a:cs typeface="Arial" panose="020B0604020202020204" pitchFamily="34" charset="0"/>
              </a:defRPr>
            </a:lvl3pPr>
            <a:lvl4pPr marL="1600200" indent="-228600" eaLnBrk="0" hangingPunct="0">
              <a:defRPr>
                <a:solidFill>
                  <a:schemeClr val="tx1"/>
                </a:solidFill>
                <a:latin typeface="Franklin Gothic Medium" panose="020B0603020102020204" pitchFamily="34" charset="0"/>
                <a:cs typeface="Arial" panose="020B0604020202020204" pitchFamily="34" charset="0"/>
              </a:defRPr>
            </a:lvl4pPr>
            <a:lvl5pPr marL="2057400" indent="-228600" eaLnBrk="0" hangingPunct="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pPr algn="ctr"/>
            <a:r>
              <a:rPr lang="en-US" altLang="en-AU" sz="1600" b="1">
                <a:solidFill>
                  <a:srgbClr val="FEFEFE"/>
                </a:solidFill>
                <a:latin typeface="Century Gothic" panose="020B0502020202020204" pitchFamily="34" charset="0"/>
              </a:rPr>
              <a:t>HS</a:t>
            </a:r>
            <a:endParaRPr lang="en-US" altLang="en-AU" sz="2400">
              <a:latin typeface="Century Gothic" panose="020B0502020202020204" pitchFamily="34" charset="0"/>
            </a:endParaRPr>
          </a:p>
        </p:txBody>
      </p:sp>
      <p:sp>
        <p:nvSpPr>
          <p:cNvPr id="38923" name="Line 13"/>
          <p:cNvSpPr>
            <a:spLocks noChangeShapeType="1"/>
          </p:cNvSpPr>
          <p:nvPr/>
        </p:nvSpPr>
        <p:spPr bwMode="auto">
          <a:xfrm rot="10800000">
            <a:off x="3430589" y="5184776"/>
            <a:ext cx="1587" cy="238125"/>
          </a:xfrm>
          <a:prstGeom prst="line">
            <a:avLst/>
          </a:prstGeom>
          <a:noFill/>
          <a:ln w="2857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AU"/>
          </a:p>
        </p:txBody>
      </p:sp>
      <p:sp>
        <p:nvSpPr>
          <p:cNvPr id="38924" name="Line 14"/>
          <p:cNvSpPr>
            <a:spLocks noChangeShapeType="1"/>
          </p:cNvSpPr>
          <p:nvPr/>
        </p:nvSpPr>
        <p:spPr bwMode="auto">
          <a:xfrm rot="10800000">
            <a:off x="4940300" y="5197476"/>
            <a:ext cx="1588" cy="238125"/>
          </a:xfrm>
          <a:prstGeom prst="line">
            <a:avLst/>
          </a:prstGeom>
          <a:noFill/>
          <a:ln w="28575">
            <a:solidFill>
              <a:srgbClr val="FFCC00"/>
            </a:solidFill>
            <a:round/>
            <a:headEnd/>
            <a:tailEnd type="stealth" w="med" len="med"/>
          </a:ln>
          <a:extLst>
            <a:ext uri="{909E8E84-426E-40DD-AFC4-6F175D3DCCD1}">
              <a14:hiddenFill xmlns:a14="http://schemas.microsoft.com/office/drawing/2010/main">
                <a:noFill/>
              </a14:hiddenFill>
            </a:ext>
          </a:extLst>
        </p:spPr>
        <p:txBody>
          <a:bodyPr/>
          <a:lstStyle/>
          <a:p>
            <a:endParaRPr lang="en-AU"/>
          </a:p>
        </p:txBody>
      </p:sp>
      <p:sp>
        <p:nvSpPr>
          <p:cNvPr id="38925" name="Line 15"/>
          <p:cNvSpPr>
            <a:spLocks noChangeShapeType="1"/>
          </p:cNvSpPr>
          <p:nvPr/>
        </p:nvSpPr>
        <p:spPr bwMode="auto">
          <a:xfrm rot="10800000" flipH="1">
            <a:off x="5824539" y="5159376"/>
            <a:ext cx="9525" cy="250825"/>
          </a:xfrm>
          <a:prstGeom prst="line">
            <a:avLst/>
          </a:prstGeom>
          <a:noFill/>
          <a:ln w="28575">
            <a:solidFill>
              <a:srgbClr val="FFCC00"/>
            </a:solidFill>
            <a:round/>
            <a:headEnd/>
            <a:tailEnd type="stealth" w="med" len="med"/>
          </a:ln>
          <a:extLst>
            <a:ext uri="{909E8E84-426E-40DD-AFC4-6F175D3DCCD1}">
              <a14:hiddenFill xmlns:a14="http://schemas.microsoft.com/office/drawing/2010/main">
                <a:noFill/>
              </a14:hiddenFill>
            </a:ext>
          </a:extLst>
        </p:spPr>
        <p:txBody>
          <a:bodyPr/>
          <a:lstStyle/>
          <a:p>
            <a:endParaRPr lang="en-AU"/>
          </a:p>
        </p:txBody>
      </p:sp>
      <p:sp>
        <p:nvSpPr>
          <p:cNvPr id="38926" name="Line 16"/>
          <p:cNvSpPr>
            <a:spLocks noChangeShapeType="1"/>
          </p:cNvSpPr>
          <p:nvPr/>
        </p:nvSpPr>
        <p:spPr bwMode="auto">
          <a:xfrm rot="10800000">
            <a:off x="7045325" y="5184776"/>
            <a:ext cx="1588" cy="238125"/>
          </a:xfrm>
          <a:prstGeom prst="line">
            <a:avLst/>
          </a:prstGeom>
          <a:noFill/>
          <a:ln w="28575">
            <a:solidFill>
              <a:srgbClr val="FFCC00"/>
            </a:solidFill>
            <a:round/>
            <a:headEnd/>
            <a:tailEnd type="stealth" w="med" len="med"/>
          </a:ln>
          <a:extLst>
            <a:ext uri="{909E8E84-426E-40DD-AFC4-6F175D3DCCD1}">
              <a14:hiddenFill xmlns:a14="http://schemas.microsoft.com/office/drawing/2010/main">
                <a:noFill/>
              </a14:hiddenFill>
            </a:ext>
          </a:extLst>
        </p:spPr>
        <p:txBody>
          <a:bodyPr/>
          <a:lstStyle/>
          <a:p>
            <a:endParaRPr lang="en-AU"/>
          </a:p>
        </p:txBody>
      </p:sp>
      <p:sp>
        <p:nvSpPr>
          <p:cNvPr id="38927" name="Rectangle 17"/>
          <p:cNvSpPr>
            <a:spLocks noChangeArrowheads="1"/>
          </p:cNvSpPr>
          <p:nvPr/>
        </p:nvSpPr>
        <p:spPr bwMode="auto">
          <a:xfrm>
            <a:off x="7618413" y="1955801"/>
            <a:ext cx="1136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Franklin Gothic Medium" panose="020B0603020102020204" pitchFamily="34" charset="0"/>
                <a:cs typeface="Arial" panose="020B0604020202020204" pitchFamily="34" charset="0"/>
              </a:defRPr>
            </a:lvl1pPr>
            <a:lvl2pPr marL="742950" indent="-285750" eaLnBrk="0" hangingPunct="0">
              <a:defRPr>
                <a:solidFill>
                  <a:schemeClr val="tx1"/>
                </a:solidFill>
                <a:latin typeface="Franklin Gothic Medium" panose="020B0603020102020204" pitchFamily="34" charset="0"/>
                <a:cs typeface="Arial" panose="020B0604020202020204" pitchFamily="34" charset="0"/>
              </a:defRPr>
            </a:lvl2pPr>
            <a:lvl3pPr marL="1143000" indent="-228600" eaLnBrk="0" hangingPunct="0">
              <a:defRPr>
                <a:solidFill>
                  <a:schemeClr val="tx1"/>
                </a:solidFill>
                <a:latin typeface="Franklin Gothic Medium" panose="020B0603020102020204" pitchFamily="34" charset="0"/>
                <a:cs typeface="Arial" panose="020B0604020202020204" pitchFamily="34" charset="0"/>
              </a:defRPr>
            </a:lvl3pPr>
            <a:lvl4pPr marL="1600200" indent="-228600" eaLnBrk="0" hangingPunct="0">
              <a:defRPr>
                <a:solidFill>
                  <a:schemeClr val="tx1"/>
                </a:solidFill>
                <a:latin typeface="Franklin Gothic Medium" panose="020B0603020102020204" pitchFamily="34" charset="0"/>
                <a:cs typeface="Arial" panose="020B0604020202020204" pitchFamily="34" charset="0"/>
              </a:defRPr>
            </a:lvl4pPr>
            <a:lvl5pPr marL="2057400" indent="-228600" eaLnBrk="0" hangingPunct="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r>
              <a:rPr lang="en-US" altLang="en-AU" sz="1600">
                <a:solidFill>
                  <a:srgbClr val="FEFEFE"/>
                </a:solidFill>
                <a:latin typeface="Century Gothic" panose="020B0502020202020204" pitchFamily="34" charset="0"/>
              </a:rPr>
              <a:t>Bolus insulin</a:t>
            </a:r>
            <a:endParaRPr lang="en-US" altLang="en-AU" sz="1600">
              <a:latin typeface="Century Gothic" panose="020B0502020202020204" pitchFamily="34" charset="0"/>
            </a:endParaRPr>
          </a:p>
        </p:txBody>
      </p:sp>
      <p:sp>
        <p:nvSpPr>
          <p:cNvPr id="38928" name="Rectangle 18"/>
          <p:cNvSpPr>
            <a:spLocks noChangeArrowheads="1"/>
          </p:cNvSpPr>
          <p:nvPr/>
        </p:nvSpPr>
        <p:spPr bwMode="auto">
          <a:xfrm>
            <a:off x="7629525" y="2308226"/>
            <a:ext cx="11557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Franklin Gothic Medium" panose="020B0603020102020204" pitchFamily="34" charset="0"/>
                <a:cs typeface="Arial" panose="020B0604020202020204" pitchFamily="34" charset="0"/>
              </a:defRPr>
            </a:lvl1pPr>
            <a:lvl2pPr marL="742950" indent="-285750" eaLnBrk="0" hangingPunct="0">
              <a:defRPr>
                <a:solidFill>
                  <a:schemeClr val="tx1"/>
                </a:solidFill>
                <a:latin typeface="Franklin Gothic Medium" panose="020B0603020102020204" pitchFamily="34" charset="0"/>
                <a:cs typeface="Arial" panose="020B0604020202020204" pitchFamily="34" charset="0"/>
              </a:defRPr>
            </a:lvl2pPr>
            <a:lvl3pPr marL="1143000" indent="-228600" eaLnBrk="0" hangingPunct="0">
              <a:defRPr>
                <a:solidFill>
                  <a:schemeClr val="tx1"/>
                </a:solidFill>
                <a:latin typeface="Franklin Gothic Medium" panose="020B0603020102020204" pitchFamily="34" charset="0"/>
                <a:cs typeface="Arial" panose="020B0604020202020204" pitchFamily="34" charset="0"/>
              </a:defRPr>
            </a:lvl3pPr>
            <a:lvl4pPr marL="1600200" indent="-228600" eaLnBrk="0" hangingPunct="0">
              <a:defRPr>
                <a:solidFill>
                  <a:schemeClr val="tx1"/>
                </a:solidFill>
                <a:latin typeface="Franklin Gothic Medium" panose="020B0603020102020204" pitchFamily="34" charset="0"/>
                <a:cs typeface="Arial" panose="020B0604020202020204" pitchFamily="34" charset="0"/>
              </a:defRPr>
            </a:lvl4pPr>
            <a:lvl5pPr marL="2057400" indent="-228600" eaLnBrk="0" hangingPunct="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r>
              <a:rPr lang="en-US" altLang="en-AU" sz="1600">
                <a:latin typeface="Century Gothic" panose="020B0502020202020204" pitchFamily="34" charset="0"/>
              </a:rPr>
              <a:t>Basal insulin</a:t>
            </a:r>
            <a:endParaRPr lang="en-US" altLang="en-AU" sz="1600">
              <a:solidFill>
                <a:schemeClr val="bg1"/>
              </a:solidFill>
              <a:latin typeface="Century Gothic" panose="020B0502020202020204" pitchFamily="34" charset="0"/>
            </a:endParaRPr>
          </a:p>
        </p:txBody>
      </p:sp>
      <p:sp>
        <p:nvSpPr>
          <p:cNvPr id="38929" name="Line 19"/>
          <p:cNvSpPr>
            <a:spLocks noChangeShapeType="1"/>
          </p:cNvSpPr>
          <p:nvPr/>
        </p:nvSpPr>
        <p:spPr bwMode="auto">
          <a:xfrm>
            <a:off x="7246939" y="2095500"/>
            <a:ext cx="236537" cy="1588"/>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8930" name="Line 20"/>
          <p:cNvSpPr>
            <a:spLocks noChangeShapeType="1"/>
          </p:cNvSpPr>
          <p:nvPr/>
        </p:nvSpPr>
        <p:spPr bwMode="auto">
          <a:xfrm>
            <a:off x="7246939" y="2449514"/>
            <a:ext cx="236537" cy="15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8931" name="Freeform 21"/>
          <p:cNvSpPr>
            <a:spLocks/>
          </p:cNvSpPr>
          <p:nvPr/>
        </p:nvSpPr>
        <p:spPr bwMode="auto">
          <a:xfrm>
            <a:off x="3416300" y="4697690"/>
            <a:ext cx="5289550" cy="369332"/>
          </a:xfrm>
          <a:custGeom>
            <a:avLst/>
            <a:gdLst>
              <a:gd name="T0" fmla="*/ 0 w 3332"/>
              <a:gd name="T1" fmla="*/ 2147483647 h 353"/>
              <a:gd name="T2" fmla="*/ 2147483647 w 3332"/>
              <a:gd name="T3" fmla="*/ 2147483647 h 353"/>
              <a:gd name="T4" fmla="*/ 2147483647 w 3332"/>
              <a:gd name="T5" fmla="*/ 2147483647 h 353"/>
              <a:gd name="T6" fmla="*/ 2147483647 w 3332"/>
              <a:gd name="T7" fmla="*/ 2147483647 h 353"/>
              <a:gd name="T8" fmla="*/ 2147483647 w 3332"/>
              <a:gd name="T9" fmla="*/ 2147483647 h 353"/>
              <a:gd name="T10" fmla="*/ 2147483647 w 3332"/>
              <a:gd name="T11" fmla="*/ 2147483647 h 353"/>
              <a:gd name="T12" fmla="*/ 2147483647 w 3332"/>
              <a:gd name="T13" fmla="*/ 2147483647 h 353"/>
              <a:gd name="T14" fmla="*/ 2147483647 w 3332"/>
              <a:gd name="T15" fmla="*/ 2147483647 h 353"/>
              <a:gd name="T16" fmla="*/ 2147483647 w 3332"/>
              <a:gd name="T17" fmla="*/ 2147483647 h 353"/>
              <a:gd name="T18" fmla="*/ 2147483647 w 3332"/>
              <a:gd name="T19" fmla="*/ 2147483647 h 353"/>
              <a:gd name="T20" fmla="*/ 2147483647 w 3332"/>
              <a:gd name="T21" fmla="*/ 2147483647 h 353"/>
              <a:gd name="T22" fmla="*/ 2147483647 w 3332"/>
              <a:gd name="T23" fmla="*/ 2147483647 h 353"/>
              <a:gd name="T24" fmla="*/ 2147483647 w 3332"/>
              <a:gd name="T25" fmla="*/ 2147483647 h 353"/>
              <a:gd name="T26" fmla="*/ 2147483647 w 3332"/>
              <a:gd name="T27" fmla="*/ 2147483647 h 353"/>
              <a:gd name="T28" fmla="*/ 2147483647 w 3332"/>
              <a:gd name="T29" fmla="*/ 2147483647 h 353"/>
              <a:gd name="T30" fmla="*/ 2147483647 w 3332"/>
              <a:gd name="T31" fmla="*/ 2147483647 h 353"/>
              <a:gd name="T32" fmla="*/ 2147483647 w 3332"/>
              <a:gd name="T33" fmla="*/ 2147483647 h 353"/>
              <a:gd name="T34" fmla="*/ 2147483647 w 3332"/>
              <a:gd name="T35" fmla="*/ 2147483647 h 353"/>
              <a:gd name="T36" fmla="*/ 2147483647 w 3332"/>
              <a:gd name="T37" fmla="*/ 2147483647 h 353"/>
              <a:gd name="T38" fmla="*/ 2147483647 w 3332"/>
              <a:gd name="T39" fmla="*/ 2147483647 h 353"/>
              <a:gd name="T40" fmla="*/ 2147483647 w 3332"/>
              <a:gd name="T41" fmla="*/ 2147483647 h 353"/>
              <a:gd name="T42" fmla="*/ 2147483647 w 3332"/>
              <a:gd name="T43" fmla="*/ 2147483647 h 353"/>
              <a:gd name="T44" fmla="*/ 2147483647 w 3332"/>
              <a:gd name="T45" fmla="*/ 2147483647 h 353"/>
              <a:gd name="T46" fmla="*/ 2147483647 w 3332"/>
              <a:gd name="T47" fmla="*/ 2147483647 h 353"/>
              <a:gd name="T48" fmla="*/ 2147483647 w 3332"/>
              <a:gd name="T49" fmla="*/ 2147483647 h 353"/>
              <a:gd name="T50" fmla="*/ 2147483647 w 3332"/>
              <a:gd name="T51" fmla="*/ 2147483647 h 353"/>
              <a:gd name="T52" fmla="*/ 2147483647 w 3332"/>
              <a:gd name="T53" fmla="*/ 2147483647 h 353"/>
              <a:gd name="T54" fmla="*/ 2147483647 w 3332"/>
              <a:gd name="T55" fmla="*/ 2147483647 h 353"/>
              <a:gd name="T56" fmla="*/ 2147483647 w 3332"/>
              <a:gd name="T57" fmla="*/ 2147483647 h 353"/>
              <a:gd name="T58" fmla="*/ 2147483647 w 3332"/>
              <a:gd name="T59" fmla="*/ 2147483647 h 3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32"/>
              <a:gd name="T91" fmla="*/ 0 h 353"/>
              <a:gd name="T92" fmla="*/ 3332 w 3332"/>
              <a:gd name="T93" fmla="*/ 353 h 3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32" h="353">
                <a:moveTo>
                  <a:pt x="0" y="353"/>
                </a:moveTo>
                <a:cubicBezTo>
                  <a:pt x="2" y="327"/>
                  <a:pt x="3" y="233"/>
                  <a:pt x="9" y="197"/>
                </a:cubicBezTo>
                <a:cubicBezTo>
                  <a:pt x="14" y="160"/>
                  <a:pt x="26" y="154"/>
                  <a:pt x="36" y="135"/>
                </a:cubicBezTo>
                <a:cubicBezTo>
                  <a:pt x="46" y="115"/>
                  <a:pt x="53" y="97"/>
                  <a:pt x="72" y="83"/>
                </a:cubicBezTo>
                <a:cubicBezTo>
                  <a:pt x="91" y="68"/>
                  <a:pt x="131" y="57"/>
                  <a:pt x="154" y="51"/>
                </a:cubicBezTo>
                <a:cubicBezTo>
                  <a:pt x="176" y="46"/>
                  <a:pt x="190" y="58"/>
                  <a:pt x="208" y="51"/>
                </a:cubicBezTo>
                <a:cubicBezTo>
                  <a:pt x="226" y="45"/>
                  <a:pt x="239" y="14"/>
                  <a:pt x="262" y="10"/>
                </a:cubicBezTo>
                <a:cubicBezTo>
                  <a:pt x="284" y="6"/>
                  <a:pt x="315" y="22"/>
                  <a:pt x="343" y="31"/>
                </a:cubicBezTo>
                <a:cubicBezTo>
                  <a:pt x="370" y="39"/>
                  <a:pt x="398" y="61"/>
                  <a:pt x="428" y="61"/>
                </a:cubicBezTo>
                <a:cubicBezTo>
                  <a:pt x="458" y="60"/>
                  <a:pt x="488" y="26"/>
                  <a:pt x="524" y="25"/>
                </a:cubicBezTo>
                <a:cubicBezTo>
                  <a:pt x="559" y="23"/>
                  <a:pt x="608" y="48"/>
                  <a:pt x="641" y="51"/>
                </a:cubicBezTo>
                <a:cubicBezTo>
                  <a:pt x="674" y="53"/>
                  <a:pt x="695" y="45"/>
                  <a:pt x="722" y="41"/>
                </a:cubicBezTo>
                <a:cubicBezTo>
                  <a:pt x="750" y="37"/>
                  <a:pt x="761" y="31"/>
                  <a:pt x="804" y="31"/>
                </a:cubicBezTo>
                <a:cubicBezTo>
                  <a:pt x="847" y="30"/>
                  <a:pt x="928" y="30"/>
                  <a:pt x="980" y="37"/>
                </a:cubicBezTo>
                <a:cubicBezTo>
                  <a:pt x="1031" y="44"/>
                  <a:pt x="1064" y="72"/>
                  <a:pt x="1112" y="73"/>
                </a:cubicBezTo>
                <a:cubicBezTo>
                  <a:pt x="1159" y="73"/>
                  <a:pt x="1210" y="43"/>
                  <a:pt x="1264" y="41"/>
                </a:cubicBezTo>
                <a:cubicBezTo>
                  <a:pt x="1318" y="38"/>
                  <a:pt x="1374" y="59"/>
                  <a:pt x="1436" y="57"/>
                </a:cubicBezTo>
                <a:cubicBezTo>
                  <a:pt x="1498" y="54"/>
                  <a:pt x="1569" y="25"/>
                  <a:pt x="1636" y="25"/>
                </a:cubicBezTo>
                <a:cubicBezTo>
                  <a:pt x="1702" y="24"/>
                  <a:pt x="1784" y="52"/>
                  <a:pt x="1836" y="53"/>
                </a:cubicBezTo>
                <a:cubicBezTo>
                  <a:pt x="1888" y="53"/>
                  <a:pt x="1908" y="30"/>
                  <a:pt x="1948" y="29"/>
                </a:cubicBezTo>
                <a:cubicBezTo>
                  <a:pt x="1988" y="27"/>
                  <a:pt x="2026" y="47"/>
                  <a:pt x="2076" y="45"/>
                </a:cubicBezTo>
                <a:cubicBezTo>
                  <a:pt x="2125" y="42"/>
                  <a:pt x="2195" y="14"/>
                  <a:pt x="2244" y="13"/>
                </a:cubicBezTo>
                <a:cubicBezTo>
                  <a:pt x="2292" y="11"/>
                  <a:pt x="2324" y="38"/>
                  <a:pt x="2368" y="37"/>
                </a:cubicBezTo>
                <a:cubicBezTo>
                  <a:pt x="2411" y="35"/>
                  <a:pt x="2457" y="5"/>
                  <a:pt x="2504" y="5"/>
                </a:cubicBezTo>
                <a:cubicBezTo>
                  <a:pt x="2550" y="4"/>
                  <a:pt x="2604" y="33"/>
                  <a:pt x="2648" y="33"/>
                </a:cubicBezTo>
                <a:cubicBezTo>
                  <a:pt x="2692" y="32"/>
                  <a:pt x="2724" y="0"/>
                  <a:pt x="2768" y="1"/>
                </a:cubicBezTo>
                <a:cubicBezTo>
                  <a:pt x="2811" y="1"/>
                  <a:pt x="2865" y="36"/>
                  <a:pt x="2908" y="37"/>
                </a:cubicBezTo>
                <a:cubicBezTo>
                  <a:pt x="2950" y="37"/>
                  <a:pt x="2980" y="4"/>
                  <a:pt x="3024" y="5"/>
                </a:cubicBezTo>
                <a:cubicBezTo>
                  <a:pt x="3068" y="5"/>
                  <a:pt x="3120" y="37"/>
                  <a:pt x="3172" y="41"/>
                </a:cubicBezTo>
                <a:cubicBezTo>
                  <a:pt x="3223" y="44"/>
                  <a:pt x="3298" y="31"/>
                  <a:pt x="3332" y="29"/>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AU"/>
          </a:p>
        </p:txBody>
      </p:sp>
      <p:pic>
        <p:nvPicPr>
          <p:cNvPr id="38932"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7197726" y="1662114"/>
            <a:ext cx="320675"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3" name="Rectangle 23"/>
          <p:cNvSpPr>
            <a:spLocks noChangeArrowheads="1"/>
          </p:cNvSpPr>
          <p:nvPr/>
        </p:nvSpPr>
        <p:spPr bwMode="auto">
          <a:xfrm>
            <a:off x="7615239" y="1593851"/>
            <a:ext cx="18835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Franklin Gothic Medium" panose="020B0603020102020204" pitchFamily="34" charset="0"/>
                <a:cs typeface="Arial" panose="020B0604020202020204" pitchFamily="34" charset="0"/>
              </a:defRPr>
            </a:lvl1pPr>
            <a:lvl2pPr marL="742950" indent="-285750" eaLnBrk="0" hangingPunct="0">
              <a:defRPr>
                <a:solidFill>
                  <a:schemeClr val="tx1"/>
                </a:solidFill>
                <a:latin typeface="Franklin Gothic Medium" panose="020B0603020102020204" pitchFamily="34" charset="0"/>
                <a:cs typeface="Arial" panose="020B0604020202020204" pitchFamily="34" charset="0"/>
              </a:defRPr>
            </a:lvl2pPr>
            <a:lvl3pPr marL="1143000" indent="-228600" eaLnBrk="0" hangingPunct="0">
              <a:defRPr>
                <a:solidFill>
                  <a:schemeClr val="tx1"/>
                </a:solidFill>
                <a:latin typeface="Franklin Gothic Medium" panose="020B0603020102020204" pitchFamily="34" charset="0"/>
                <a:cs typeface="Arial" panose="020B0604020202020204" pitchFamily="34" charset="0"/>
              </a:defRPr>
            </a:lvl3pPr>
            <a:lvl4pPr marL="1600200" indent="-228600" eaLnBrk="0" hangingPunct="0">
              <a:defRPr>
                <a:solidFill>
                  <a:schemeClr val="tx1"/>
                </a:solidFill>
                <a:latin typeface="Franklin Gothic Medium" panose="020B0603020102020204" pitchFamily="34" charset="0"/>
                <a:cs typeface="Arial" panose="020B0604020202020204" pitchFamily="34" charset="0"/>
              </a:defRPr>
            </a:lvl4pPr>
            <a:lvl5pPr marL="2057400" indent="-228600" eaLnBrk="0" hangingPunct="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r>
              <a:rPr lang="en-US" altLang="en-AU" sz="1600">
                <a:solidFill>
                  <a:srgbClr val="FEFEFE"/>
                </a:solidFill>
                <a:latin typeface="Century Gothic" panose="020B0502020202020204" pitchFamily="34" charset="0"/>
              </a:rPr>
              <a:t>Endogenous insulin</a:t>
            </a:r>
            <a:endParaRPr lang="en-US" altLang="en-AU" sz="1600">
              <a:latin typeface="Century Gothic" panose="020B0502020202020204" pitchFamily="34" charset="0"/>
            </a:endParaRPr>
          </a:p>
        </p:txBody>
      </p:sp>
      <p:sp>
        <p:nvSpPr>
          <p:cNvPr id="38934" name="Text Box 24"/>
          <p:cNvSpPr txBox="1">
            <a:spLocks noChangeArrowheads="1"/>
          </p:cNvSpPr>
          <p:nvPr/>
        </p:nvSpPr>
        <p:spPr bwMode="auto">
          <a:xfrm>
            <a:off x="1663700" y="6413657"/>
            <a:ext cx="9004300" cy="4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26" tIns="45713" rIns="91426" bIns="45713" anchor="ctr">
            <a:spAutoFit/>
          </a:bodyPr>
          <a:lstStyle>
            <a:lvl1pPr eaLnBrk="0" hangingPunct="0">
              <a:defRPr>
                <a:solidFill>
                  <a:schemeClr val="tx1"/>
                </a:solidFill>
                <a:latin typeface="Franklin Gothic Medium" panose="020B0603020102020204" pitchFamily="34" charset="0"/>
                <a:cs typeface="Arial" panose="020B0604020202020204" pitchFamily="34" charset="0"/>
              </a:defRPr>
            </a:lvl1pPr>
            <a:lvl2pPr marL="742950" indent="-285750" eaLnBrk="0" hangingPunct="0">
              <a:defRPr>
                <a:solidFill>
                  <a:schemeClr val="tx1"/>
                </a:solidFill>
                <a:latin typeface="Franklin Gothic Medium" panose="020B0603020102020204" pitchFamily="34" charset="0"/>
                <a:cs typeface="Arial" panose="020B0604020202020204" pitchFamily="34" charset="0"/>
              </a:defRPr>
            </a:lvl2pPr>
            <a:lvl3pPr marL="1143000" indent="-228600" eaLnBrk="0" hangingPunct="0">
              <a:defRPr>
                <a:solidFill>
                  <a:schemeClr val="tx1"/>
                </a:solidFill>
                <a:latin typeface="Franklin Gothic Medium" panose="020B0603020102020204" pitchFamily="34" charset="0"/>
                <a:cs typeface="Arial" panose="020B0604020202020204" pitchFamily="34" charset="0"/>
              </a:defRPr>
            </a:lvl3pPr>
            <a:lvl4pPr marL="1600200" indent="-228600" eaLnBrk="0" hangingPunct="0">
              <a:defRPr>
                <a:solidFill>
                  <a:schemeClr val="tx1"/>
                </a:solidFill>
                <a:latin typeface="Franklin Gothic Medium" panose="020B0603020102020204" pitchFamily="34" charset="0"/>
                <a:cs typeface="Arial" panose="020B0604020202020204" pitchFamily="34" charset="0"/>
              </a:defRPr>
            </a:lvl4pPr>
            <a:lvl5pPr marL="2057400" indent="-228600" eaLnBrk="0" hangingPunct="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pPr>
              <a:spcBef>
                <a:spcPct val="50000"/>
              </a:spcBef>
            </a:pPr>
            <a:r>
              <a:rPr lang="en-US" altLang="en-AU" sz="1200">
                <a:latin typeface="Century Gothic" panose="020B0502020202020204" pitchFamily="34" charset="0"/>
              </a:rPr>
              <a:t>Adapted with permission from: McCall A. In: Leahy J, Cefalu W, eds. Insulin Therapy. New York, NY: Marcel Dekker Inc; 2002:193</a:t>
            </a:r>
          </a:p>
        </p:txBody>
      </p:sp>
      <p:sp>
        <p:nvSpPr>
          <p:cNvPr id="18457" name="AutoShape 25"/>
          <p:cNvSpPr>
            <a:spLocks noGrp="1" noChangeArrowheads="1"/>
          </p:cNvSpPr>
          <p:nvPr>
            <p:ph type="title" idx="4294967295"/>
          </p:nvPr>
        </p:nvSpPr>
        <p:spPr>
          <a:xfrm>
            <a:off x="2208214" y="274638"/>
            <a:ext cx="8245475" cy="1143000"/>
          </a:xfrm>
          <a:solidFill>
            <a:schemeClr val="bg2">
              <a:lumMod val="40000"/>
              <a:lumOff val="60000"/>
            </a:schemeClr>
          </a:solidFill>
          <a:ln>
            <a:solidFill>
              <a:schemeClr val="bg2"/>
            </a:solidFill>
          </a:ln>
        </p:spPr>
        <p:txBody>
          <a:bodyPr>
            <a:normAutofit/>
          </a:bodyPr>
          <a:lstStyle/>
          <a:p>
            <a:pPr marL="484632">
              <a:defRPr/>
            </a:pPr>
            <a:r>
              <a:rPr lang="en-US" altLang="en-AU" sz="3600" dirty="0">
                <a:solidFill>
                  <a:schemeClr val="accent1">
                    <a:tint val="83000"/>
                    <a:satMod val="150000"/>
                  </a:schemeClr>
                </a:solidFill>
              </a:rPr>
              <a:t>Mimicking nature:</a:t>
            </a:r>
            <a:br>
              <a:rPr lang="en-US" altLang="en-AU" sz="3600" dirty="0">
                <a:solidFill>
                  <a:schemeClr val="accent1">
                    <a:tint val="83000"/>
                    <a:satMod val="150000"/>
                  </a:schemeClr>
                </a:solidFill>
              </a:rPr>
            </a:br>
            <a:r>
              <a:rPr lang="en-US" altLang="en-AU" sz="3600" dirty="0">
                <a:solidFill>
                  <a:schemeClr val="accent1">
                    <a:tint val="83000"/>
                    <a:satMod val="150000"/>
                  </a:schemeClr>
                </a:solidFill>
              </a:rPr>
              <a:t>basal–bolus insulin concept</a:t>
            </a:r>
            <a:endParaRPr lang="en-AU" altLang="en-AU" sz="3600" dirty="0">
              <a:solidFill>
                <a:schemeClr val="accent1">
                  <a:tint val="83000"/>
                  <a:satMod val="150000"/>
                </a:schemeClr>
              </a:solidFill>
            </a:endParaRPr>
          </a:p>
        </p:txBody>
      </p:sp>
      <p:sp>
        <p:nvSpPr>
          <p:cNvPr id="38936" name="Rectangle 26"/>
          <p:cNvSpPr>
            <a:spLocks noChangeArrowheads="1"/>
          </p:cNvSpPr>
          <p:nvPr/>
        </p:nvSpPr>
        <p:spPr bwMode="auto">
          <a:xfrm>
            <a:off x="3787594" y="2405064"/>
            <a:ext cx="69410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Franklin Gothic Medium" panose="020B0603020102020204" pitchFamily="34" charset="0"/>
                <a:cs typeface="Arial" panose="020B0604020202020204" pitchFamily="34" charset="0"/>
              </a:defRPr>
            </a:lvl1pPr>
            <a:lvl2pPr marL="742950" indent="-285750" eaLnBrk="0" hangingPunct="0">
              <a:defRPr>
                <a:solidFill>
                  <a:schemeClr val="tx1"/>
                </a:solidFill>
                <a:latin typeface="Franklin Gothic Medium" panose="020B0603020102020204" pitchFamily="34" charset="0"/>
                <a:cs typeface="Arial" panose="020B0604020202020204" pitchFamily="34" charset="0"/>
              </a:defRPr>
            </a:lvl2pPr>
            <a:lvl3pPr marL="1143000" indent="-228600" eaLnBrk="0" hangingPunct="0">
              <a:defRPr>
                <a:solidFill>
                  <a:schemeClr val="tx1"/>
                </a:solidFill>
                <a:latin typeface="Franklin Gothic Medium" panose="020B0603020102020204" pitchFamily="34" charset="0"/>
                <a:cs typeface="Arial" panose="020B0604020202020204" pitchFamily="34" charset="0"/>
              </a:defRPr>
            </a:lvl3pPr>
            <a:lvl4pPr marL="1600200" indent="-228600" eaLnBrk="0" hangingPunct="0">
              <a:defRPr>
                <a:solidFill>
                  <a:schemeClr val="tx1"/>
                </a:solidFill>
                <a:latin typeface="Franklin Gothic Medium" panose="020B0603020102020204" pitchFamily="34" charset="0"/>
                <a:cs typeface="Arial" panose="020B0604020202020204" pitchFamily="34" charset="0"/>
              </a:defRPr>
            </a:lvl4pPr>
            <a:lvl5pPr marL="2057400" indent="-228600" eaLnBrk="0" hangingPunct="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pPr algn="ctr"/>
            <a:r>
              <a:rPr lang="en-US" altLang="en-AU" sz="1600" b="1">
                <a:solidFill>
                  <a:srgbClr val="FEFEFE"/>
                </a:solidFill>
                <a:latin typeface="Century Gothic" panose="020B0502020202020204" pitchFamily="34" charset="0"/>
              </a:rPr>
              <a:t>Fasting</a:t>
            </a:r>
          </a:p>
          <a:p>
            <a:pPr algn="ctr"/>
            <a:r>
              <a:rPr lang="en-US" altLang="en-AU" sz="1600" b="1">
                <a:solidFill>
                  <a:srgbClr val="FEFEFE"/>
                </a:solidFill>
                <a:latin typeface="Century Gothic" panose="020B0502020202020204" pitchFamily="34" charset="0"/>
              </a:rPr>
              <a:t>period</a:t>
            </a:r>
            <a:endParaRPr lang="en-US" altLang="en-AU" b="1">
              <a:latin typeface="Century Gothic" panose="020B0502020202020204" pitchFamily="34" charset="0"/>
            </a:endParaRPr>
          </a:p>
        </p:txBody>
      </p:sp>
      <p:sp>
        <p:nvSpPr>
          <p:cNvPr id="38937" name="Line 27"/>
          <p:cNvSpPr>
            <a:spLocks noChangeShapeType="1"/>
          </p:cNvSpPr>
          <p:nvPr/>
        </p:nvSpPr>
        <p:spPr bwMode="auto">
          <a:xfrm>
            <a:off x="3524250" y="3009900"/>
            <a:ext cx="12319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Background and Pathophysiology</a:t>
            </a:r>
            <a:endParaRPr lang="en-AU" dirty="0"/>
          </a:p>
        </p:txBody>
      </p:sp>
      <p:sp>
        <p:nvSpPr>
          <p:cNvPr id="5" name="Text Placeholder 4"/>
          <p:cNvSpPr>
            <a:spLocks noGrp="1"/>
          </p:cNvSpPr>
          <p:nvPr>
            <p:ph type="body" idx="1"/>
          </p:nvPr>
        </p:nvSpPr>
        <p:spPr/>
        <p:txBody>
          <a:bodyPr/>
          <a:lstStyle/>
          <a:p>
            <a:endParaRPr lang="en-AU"/>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759" y="146081"/>
            <a:ext cx="3117395" cy="1953307"/>
          </a:xfrm>
          <a:prstGeom prst="rect">
            <a:avLst/>
          </a:prstGeom>
        </p:spPr>
      </p:pic>
    </p:spTree>
    <p:extLst>
      <p:ext uri="{BB962C8B-B14F-4D97-AF65-F5344CB8AC3E}">
        <p14:creationId xmlns:p14="http://schemas.microsoft.com/office/powerpoint/2010/main" val="21811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a:xfrm>
            <a:off x="2063750" y="260351"/>
            <a:ext cx="7772400" cy="936625"/>
          </a:xfrm>
          <a:noFill/>
          <a:ln>
            <a:solidFill>
              <a:srgbClr val="C00000"/>
            </a:solidFill>
          </a:ln>
        </p:spPr>
        <p:txBody>
          <a:bodyPr>
            <a:normAutofit/>
          </a:bodyPr>
          <a:lstStyle/>
          <a:p>
            <a:pPr>
              <a:defRPr/>
            </a:pPr>
            <a:r>
              <a:rPr lang="en-US" dirty="0" smtClean="0">
                <a:solidFill>
                  <a:schemeClr val="accent1"/>
                </a:solidFill>
              </a:rPr>
              <a:t> </a:t>
            </a:r>
            <a:r>
              <a:rPr lang="en-US" dirty="0" smtClean="0"/>
              <a:t>Weight Gain</a:t>
            </a:r>
          </a:p>
        </p:txBody>
      </p:sp>
      <p:sp>
        <p:nvSpPr>
          <p:cNvPr id="63491" name="Rectangle 3"/>
          <p:cNvSpPr>
            <a:spLocks noGrp="1"/>
          </p:cNvSpPr>
          <p:nvPr>
            <p:ph type="body" idx="1"/>
          </p:nvPr>
        </p:nvSpPr>
        <p:spPr>
          <a:xfrm>
            <a:off x="2166939" y="1643063"/>
            <a:ext cx="7813675" cy="3740150"/>
          </a:xfrm>
        </p:spPr>
        <p:txBody>
          <a:bodyPr>
            <a:normAutofit lnSpcReduction="10000"/>
          </a:bodyPr>
          <a:lstStyle/>
          <a:p>
            <a:pPr marL="274320">
              <a:defRPr/>
            </a:pPr>
            <a:endParaRPr lang="en-US" dirty="0" smtClean="0"/>
          </a:p>
          <a:p>
            <a:pPr marL="274320">
              <a:defRPr/>
            </a:pPr>
            <a:r>
              <a:rPr lang="en-US" dirty="0" smtClean="0"/>
              <a:t>Weight loss precedes the diagnosis of Type II DM</a:t>
            </a:r>
          </a:p>
          <a:p>
            <a:pPr marL="274320">
              <a:defRPr/>
            </a:pPr>
            <a:r>
              <a:rPr lang="en-US" dirty="0" smtClean="0"/>
              <a:t>Due to:</a:t>
            </a:r>
          </a:p>
          <a:p>
            <a:pPr marL="548640" lvl="1" indent="-182880">
              <a:defRPr/>
            </a:pPr>
            <a:r>
              <a:rPr lang="en-US" dirty="0" err="1" smtClean="0"/>
              <a:t>Glucosuria</a:t>
            </a:r>
            <a:endParaRPr lang="en-US" dirty="0" smtClean="0"/>
          </a:p>
          <a:p>
            <a:pPr marL="548640" lvl="1" indent="-182880">
              <a:defRPr/>
            </a:pPr>
            <a:r>
              <a:rPr lang="en-US" dirty="0" smtClean="0"/>
              <a:t>Energy used to over produce glucose</a:t>
            </a:r>
          </a:p>
          <a:p>
            <a:pPr marL="274320">
              <a:defRPr/>
            </a:pPr>
            <a:r>
              <a:rPr lang="en-US" dirty="0" smtClean="0"/>
              <a:t>Thus weight gain in improved control due to </a:t>
            </a:r>
          </a:p>
          <a:p>
            <a:pPr marL="548640" lvl="1" indent="-182880">
              <a:defRPr/>
            </a:pPr>
            <a:r>
              <a:rPr lang="en-US" dirty="0" smtClean="0"/>
              <a:t>Decrease in </a:t>
            </a:r>
            <a:r>
              <a:rPr lang="en-US" dirty="0" err="1" smtClean="0"/>
              <a:t>glucosuria</a:t>
            </a:r>
            <a:endParaRPr lang="en-US" dirty="0" smtClean="0"/>
          </a:p>
          <a:p>
            <a:pPr marL="548640" lvl="1" indent="-182880">
              <a:defRPr/>
            </a:pPr>
            <a:r>
              <a:rPr lang="en-US" dirty="0" smtClean="0"/>
              <a:t>Decrease basal metabolic rate</a:t>
            </a:r>
          </a:p>
          <a:p>
            <a:pPr marL="548640" lvl="1" indent="-182880">
              <a:defRPr/>
            </a:pPr>
            <a:r>
              <a:rPr lang="en-US" dirty="0" smtClean="0"/>
              <a:t>Unchanged dietary intake</a:t>
            </a:r>
          </a:p>
          <a:p>
            <a:pPr marL="274320">
              <a:defRPr/>
            </a:pPr>
            <a:endParaRPr lang="en-US" dirty="0" smtClean="0"/>
          </a:p>
        </p:txBody>
      </p:sp>
      <p:pic>
        <p:nvPicPr>
          <p:cNvPr id="77829" name="Picture 4" descr="insulin-how-to-400x40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1493" y="5383213"/>
            <a:ext cx="147637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pPr>
              <a:defRPr/>
            </a:pPr>
            <a:endParaRPr lang="en-AU" dirty="0" smtClean="0"/>
          </a:p>
        </p:txBody>
      </p:sp>
      <p:sp>
        <p:nvSpPr>
          <p:cNvPr id="43011" name="Rectangle 3"/>
          <p:cNvSpPr>
            <a:spLocks noGrp="1"/>
          </p:cNvSpPr>
          <p:nvPr>
            <p:ph type="body" idx="1"/>
          </p:nvPr>
        </p:nvSpPr>
        <p:spPr>
          <a:xfrm>
            <a:off x="2095500" y="1428750"/>
            <a:ext cx="7886700" cy="5143500"/>
          </a:xfrm>
        </p:spPr>
        <p:txBody>
          <a:bodyPr/>
          <a:lstStyle/>
          <a:p>
            <a:pPr marL="274320">
              <a:defRPr/>
            </a:pPr>
            <a:endParaRPr lang="en-US" dirty="0" smtClean="0"/>
          </a:p>
          <a:p>
            <a:pPr marL="274320">
              <a:defRPr/>
            </a:pPr>
            <a:endParaRPr lang="en-US" dirty="0"/>
          </a:p>
          <a:p>
            <a:pPr marL="274320">
              <a:defRPr/>
            </a:pPr>
            <a:r>
              <a:rPr lang="en-US" dirty="0" smtClean="0"/>
              <a:t>To counteract weight gain start insulin before marked </a:t>
            </a:r>
            <a:r>
              <a:rPr lang="en-US" dirty="0" err="1" smtClean="0"/>
              <a:t>glucosuria</a:t>
            </a:r>
            <a:endParaRPr lang="en-US" dirty="0" smtClean="0"/>
          </a:p>
          <a:p>
            <a:pPr marL="274320">
              <a:defRPr/>
            </a:pPr>
            <a:r>
              <a:rPr lang="en-US" dirty="0" smtClean="0"/>
              <a:t>5mmol/L decrease in fasting glucose and decrease HbA1C of 2,5% from fasting glucose of 15mmol/L is associated with 5kg weight gain during 1 year.</a:t>
            </a:r>
          </a:p>
          <a:p>
            <a:pPr marL="274320">
              <a:defRPr/>
            </a:pPr>
            <a:r>
              <a:rPr lang="en-US" dirty="0" smtClean="0"/>
              <a:t>Predictors of weight gain:</a:t>
            </a:r>
          </a:p>
          <a:p>
            <a:pPr marL="548640" lvl="1" indent="-182880">
              <a:defRPr/>
            </a:pPr>
            <a:r>
              <a:rPr lang="en-US" dirty="0" smtClean="0"/>
              <a:t>Initial </a:t>
            </a:r>
            <a:r>
              <a:rPr lang="en-US" dirty="0" err="1" smtClean="0"/>
              <a:t>glycemia</a:t>
            </a:r>
            <a:endParaRPr lang="en-US" dirty="0" smtClean="0"/>
          </a:p>
          <a:p>
            <a:pPr marL="548640" lvl="1" indent="-182880">
              <a:defRPr/>
            </a:pPr>
            <a:r>
              <a:rPr lang="en-US" dirty="0" smtClean="0"/>
              <a:t>Response to treatment</a:t>
            </a:r>
          </a:p>
        </p:txBody>
      </p:sp>
      <p:pic>
        <p:nvPicPr>
          <p:cNvPr id="78853" name="Picture 4" descr="imagesCA0VDQ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51988" y="5516564"/>
            <a:ext cx="1116012"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AU" dirty="0" smtClean="0"/>
              <a:t>Mr AC</a:t>
            </a:r>
            <a:endParaRPr lang="en-AU" dirty="0"/>
          </a:p>
        </p:txBody>
      </p:sp>
      <p:sp>
        <p:nvSpPr>
          <p:cNvPr id="3" name="Content Placeholder 2"/>
          <p:cNvSpPr>
            <a:spLocks noGrp="1"/>
          </p:cNvSpPr>
          <p:nvPr>
            <p:ph idx="1"/>
          </p:nvPr>
        </p:nvSpPr>
        <p:spPr/>
        <p:txBody>
          <a:bodyPr/>
          <a:lstStyle/>
          <a:p>
            <a:r>
              <a:rPr lang="en-AU" dirty="0" smtClean="0"/>
              <a:t>2 years later: 110 kg</a:t>
            </a:r>
          </a:p>
          <a:p>
            <a:r>
              <a:rPr lang="en-AU" dirty="0" smtClean="0"/>
              <a:t>HbA1C: 8.1 %</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8827" y="51252"/>
            <a:ext cx="3117395" cy="1953307"/>
          </a:xfrm>
          <a:prstGeom prst="rect">
            <a:avLst/>
          </a:prstGeom>
        </p:spPr>
      </p:pic>
    </p:spTree>
    <p:extLst>
      <p:ext uri="{BB962C8B-B14F-4D97-AF65-F5344CB8AC3E}">
        <p14:creationId xmlns:p14="http://schemas.microsoft.com/office/powerpoint/2010/main" val="19330828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00288" y="894646"/>
            <a:ext cx="9167712" cy="311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08" name="Group 707"/>
          <p:cNvGrpSpPr/>
          <p:nvPr/>
        </p:nvGrpSpPr>
        <p:grpSpPr>
          <a:xfrm>
            <a:off x="8094826" y="1152703"/>
            <a:ext cx="2464978" cy="2447514"/>
            <a:chOff x="6570826" y="1152703"/>
            <a:chExt cx="2464978" cy="2447514"/>
          </a:xfrm>
        </p:grpSpPr>
        <p:pic>
          <p:nvPicPr>
            <p:cNvPr id="709" name="Picture 3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46395" y="2016281"/>
              <a:ext cx="1889409" cy="158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15"/>
            <p:cNvSpPr txBox="1">
              <a:spLocks noChangeArrowheads="1"/>
            </p:cNvSpPr>
            <p:nvPr/>
          </p:nvSpPr>
          <p:spPr bwMode="auto">
            <a:xfrm>
              <a:off x="7242128" y="1206168"/>
              <a:ext cx="1778047" cy="83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4400">
                  <a:solidFill>
                    <a:schemeClr val="tx1"/>
                  </a:solidFill>
                  <a:latin typeface="Arial" charset="0"/>
                  <a:ea typeface="ＭＳ Ｐゴシック" charset="0"/>
                </a:defRPr>
              </a:lvl1pPr>
              <a:lvl2pPr marL="742950" indent="-285750" eaLnBrk="0" hangingPunct="0">
                <a:defRPr sz="4400">
                  <a:solidFill>
                    <a:schemeClr val="tx1"/>
                  </a:solidFill>
                  <a:latin typeface="Arial" charset="0"/>
                  <a:ea typeface="ＭＳ Ｐゴシック" charset="0"/>
                </a:defRPr>
              </a:lvl2pPr>
              <a:lvl3pPr marL="1143000" indent="-228600" eaLnBrk="0" hangingPunct="0">
                <a:defRPr sz="4400">
                  <a:solidFill>
                    <a:schemeClr val="tx1"/>
                  </a:solidFill>
                  <a:latin typeface="Arial" charset="0"/>
                  <a:ea typeface="ＭＳ Ｐゴシック" charset="0"/>
                </a:defRPr>
              </a:lvl3pPr>
              <a:lvl4pPr marL="1600200" indent="-228600" eaLnBrk="0" hangingPunct="0">
                <a:defRPr sz="4400">
                  <a:solidFill>
                    <a:schemeClr val="tx1"/>
                  </a:solidFill>
                  <a:latin typeface="Arial" charset="0"/>
                  <a:ea typeface="ＭＳ Ｐゴシック" charset="0"/>
                </a:defRPr>
              </a:lvl4pPr>
              <a:lvl5pPr marL="2057400" indent="-228600" eaLnBrk="0" hangingPunct="0">
                <a:defRPr sz="4400">
                  <a:solidFill>
                    <a:schemeClr val="tx1"/>
                  </a:solidFill>
                  <a:latin typeface="Arial" charset="0"/>
                  <a:ea typeface="ＭＳ Ｐゴシック" charset="0"/>
                </a:defRPr>
              </a:lvl5pPr>
              <a:lvl6pPr marL="2514600" indent="-228600" eaLnBrk="0" fontAlgn="base" hangingPunct="0">
                <a:spcBef>
                  <a:spcPct val="0"/>
                </a:spcBef>
                <a:spcAft>
                  <a:spcPct val="0"/>
                </a:spcAft>
                <a:defRPr sz="4400">
                  <a:solidFill>
                    <a:schemeClr val="tx1"/>
                  </a:solidFill>
                  <a:latin typeface="Arial" charset="0"/>
                  <a:ea typeface="ＭＳ Ｐゴシック" charset="0"/>
                </a:defRPr>
              </a:lvl6pPr>
              <a:lvl7pPr marL="2971800" indent="-228600" eaLnBrk="0" fontAlgn="base" hangingPunct="0">
                <a:spcBef>
                  <a:spcPct val="0"/>
                </a:spcBef>
                <a:spcAft>
                  <a:spcPct val="0"/>
                </a:spcAft>
                <a:defRPr sz="4400">
                  <a:solidFill>
                    <a:schemeClr val="tx1"/>
                  </a:solidFill>
                  <a:latin typeface="Arial" charset="0"/>
                  <a:ea typeface="ＭＳ Ｐゴシック" charset="0"/>
                </a:defRPr>
              </a:lvl7pPr>
              <a:lvl8pPr marL="3429000" indent="-228600" eaLnBrk="0" fontAlgn="base" hangingPunct="0">
                <a:spcBef>
                  <a:spcPct val="0"/>
                </a:spcBef>
                <a:spcAft>
                  <a:spcPct val="0"/>
                </a:spcAft>
                <a:defRPr sz="4400">
                  <a:solidFill>
                    <a:schemeClr val="tx1"/>
                  </a:solidFill>
                  <a:latin typeface="Arial" charset="0"/>
                  <a:ea typeface="ＭＳ Ｐゴシック" charset="0"/>
                </a:defRPr>
              </a:lvl8pPr>
              <a:lvl9pPr marL="3886200" indent="-228600" eaLnBrk="0" fontAlgn="base" hangingPunct="0">
                <a:spcBef>
                  <a:spcPct val="0"/>
                </a:spcBef>
                <a:spcAft>
                  <a:spcPct val="0"/>
                </a:spcAft>
                <a:defRPr sz="4400">
                  <a:solidFill>
                    <a:schemeClr val="tx1"/>
                  </a:solidFill>
                  <a:latin typeface="Arial" charset="0"/>
                  <a:ea typeface="ＭＳ Ｐゴシック" charset="0"/>
                </a:defRPr>
              </a:lvl9pPr>
            </a:lstStyle>
            <a:p>
              <a:pPr algn="r">
                <a:lnSpc>
                  <a:spcPct val="90000"/>
                </a:lnSpc>
              </a:pPr>
              <a:r>
                <a:rPr lang="en-GB" sz="2000" dirty="0">
                  <a:solidFill>
                    <a:schemeClr val="tx1">
                      <a:lumMod val="50000"/>
                      <a:lumOff val="50000"/>
                    </a:schemeClr>
                  </a:solidFill>
                  <a:latin typeface="Candara"/>
                  <a:cs typeface="Candara"/>
                </a:rPr>
                <a:t>Increased glucose </a:t>
              </a:r>
              <a:br>
                <a:rPr lang="en-GB" sz="2000" dirty="0">
                  <a:solidFill>
                    <a:schemeClr val="tx1">
                      <a:lumMod val="50000"/>
                      <a:lumOff val="50000"/>
                    </a:schemeClr>
                  </a:solidFill>
                  <a:latin typeface="Candara"/>
                  <a:cs typeface="Candara"/>
                </a:rPr>
              </a:br>
              <a:r>
                <a:rPr lang="en-GB" sz="2000" dirty="0">
                  <a:solidFill>
                    <a:schemeClr val="tx1">
                      <a:lumMod val="50000"/>
                      <a:lumOff val="50000"/>
                    </a:schemeClr>
                  </a:solidFill>
                  <a:latin typeface="Candara"/>
                  <a:cs typeface="Candara"/>
                </a:rPr>
                <a:t>reabsorption</a:t>
              </a:r>
            </a:p>
          </p:txBody>
        </p:sp>
        <p:sp>
          <p:nvSpPr>
            <p:cNvPr id="1031" name="Line 689"/>
            <p:cNvSpPr>
              <a:spLocks noChangeShapeType="1"/>
            </p:cNvSpPr>
            <p:nvPr/>
          </p:nvSpPr>
          <p:spPr bwMode="auto">
            <a:xfrm>
              <a:off x="7782623" y="1152703"/>
              <a:ext cx="0" cy="611187"/>
            </a:xfrm>
            <a:prstGeom prst="line">
              <a:avLst/>
            </a:prstGeom>
            <a:noFill/>
            <a:ln w="38100">
              <a:solidFill>
                <a:schemeClr val="tx1">
                  <a:lumMod val="50000"/>
                  <a:lumOff val="50000"/>
                </a:schemeClr>
              </a:solidFill>
              <a:round/>
              <a:headEnd type="triangle" w="med" len="med"/>
              <a:tailEnd/>
            </a:ln>
          </p:spPr>
          <p:txBody>
            <a:bodyPr wrap="none" lIns="91431" tIns="45716" rIns="91431" bIns="45716" anchor="ctr"/>
            <a:lstStyle/>
            <a:p>
              <a:endParaRPr lang="en-US">
                <a:latin typeface="Candara"/>
                <a:cs typeface="Candara"/>
              </a:endParaRPr>
            </a:p>
          </p:txBody>
        </p:sp>
        <p:sp>
          <p:nvSpPr>
            <p:cNvPr id="1032" name="AutoShape 699"/>
            <p:cNvSpPr>
              <a:spLocks noChangeArrowheads="1"/>
            </p:cNvSpPr>
            <p:nvPr/>
          </p:nvSpPr>
          <p:spPr bwMode="auto">
            <a:xfrm rot="9186808">
              <a:off x="6570826" y="2770728"/>
              <a:ext cx="881546" cy="55686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lumMod val="50000"/>
                <a:alpha val="52940"/>
              </a:schemeClr>
            </a:solidFill>
            <a:ln w="12700">
              <a:solidFill>
                <a:srgbClr val="2C3E40"/>
              </a:solidFill>
              <a:miter lim="800000"/>
              <a:headEnd/>
              <a:tailEnd/>
            </a:ln>
          </p:spPr>
          <p:txBody>
            <a:bodyPr wrap="none" anchor="ctr"/>
            <a:lstStyle/>
            <a:p>
              <a:endParaRPr lang="en-US">
                <a:latin typeface="Candara"/>
                <a:cs typeface="Candara"/>
              </a:endParaRPr>
            </a:p>
          </p:txBody>
        </p:sp>
      </p:grpSp>
      <p:grpSp>
        <p:nvGrpSpPr>
          <p:cNvPr id="712" name="Group 701"/>
          <p:cNvGrpSpPr>
            <a:grpSpLocks/>
          </p:cNvGrpSpPr>
          <p:nvPr/>
        </p:nvGrpSpPr>
        <p:grpSpPr bwMode="auto">
          <a:xfrm>
            <a:off x="3581400" y="1763890"/>
            <a:ext cx="5486400" cy="4413250"/>
            <a:chOff x="2057400" y="1828800"/>
            <a:chExt cx="5486400" cy="4489023"/>
          </a:xfrm>
        </p:grpSpPr>
        <p:sp>
          <p:nvSpPr>
            <p:cNvPr id="713" name="Oval 712"/>
            <p:cNvSpPr/>
            <p:nvPr/>
          </p:nvSpPr>
          <p:spPr>
            <a:xfrm flipV="1">
              <a:off x="2743200" y="5181034"/>
              <a:ext cx="609600"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rgbClr val="000000"/>
                  </a:solidFill>
                  <a:latin typeface="Candara"/>
                  <a:cs typeface="Candara"/>
                </a:rPr>
                <a:t>+</a:t>
              </a:r>
            </a:p>
          </p:txBody>
        </p:sp>
        <p:sp>
          <p:nvSpPr>
            <p:cNvPr id="714" name="Arc 713"/>
            <p:cNvSpPr/>
            <p:nvPr/>
          </p:nvSpPr>
          <p:spPr>
            <a:xfrm flipH="1">
              <a:off x="2895600" y="1828800"/>
              <a:ext cx="4648200" cy="4038506"/>
            </a:xfrm>
            <a:prstGeom prst="arc">
              <a:avLst>
                <a:gd name="adj1" fmla="val 19206963"/>
                <a:gd name="adj2" fmla="val 5674250"/>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ndara"/>
                <a:cs typeface="Candara"/>
              </a:endParaRPr>
            </a:p>
          </p:txBody>
        </p:sp>
        <p:sp>
          <p:nvSpPr>
            <p:cNvPr id="715" name="Arc 714"/>
            <p:cNvSpPr/>
            <p:nvPr/>
          </p:nvSpPr>
          <p:spPr>
            <a:xfrm flipH="1">
              <a:off x="2057400" y="2058095"/>
              <a:ext cx="4876800" cy="4114399"/>
            </a:xfrm>
            <a:prstGeom prst="arc">
              <a:avLst>
                <a:gd name="adj1" fmla="val 1987905"/>
                <a:gd name="adj2" fmla="val 6838587"/>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ndara"/>
                <a:cs typeface="Candara"/>
              </a:endParaRPr>
            </a:p>
          </p:txBody>
        </p:sp>
        <p:sp>
          <p:nvSpPr>
            <p:cNvPr id="716" name="Arc 715"/>
            <p:cNvSpPr/>
            <p:nvPr/>
          </p:nvSpPr>
          <p:spPr>
            <a:xfrm rot="1919516" flipH="1">
              <a:off x="4989635" y="4588419"/>
              <a:ext cx="2535115" cy="1729404"/>
            </a:xfrm>
            <a:prstGeom prst="arc">
              <a:avLst>
                <a:gd name="adj1" fmla="val 15658622"/>
                <a:gd name="adj2" fmla="val 290858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ndara"/>
                <a:cs typeface="Candara"/>
              </a:endParaRPr>
            </a:p>
          </p:txBody>
        </p:sp>
        <p:sp>
          <p:nvSpPr>
            <p:cNvPr id="717" name="Oval 716"/>
            <p:cNvSpPr/>
            <p:nvPr/>
          </p:nvSpPr>
          <p:spPr>
            <a:xfrm flipV="1">
              <a:off x="5715000" y="4494763"/>
              <a:ext cx="609600"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b="1" dirty="0">
                  <a:solidFill>
                    <a:schemeClr val="tx1"/>
                  </a:solidFill>
                  <a:latin typeface="Candara"/>
                  <a:cs typeface="Candara"/>
                </a:rPr>
                <a:t>-</a:t>
              </a:r>
            </a:p>
          </p:txBody>
        </p:sp>
        <p:sp>
          <p:nvSpPr>
            <p:cNvPr id="718" name="Oval 717"/>
            <p:cNvSpPr/>
            <p:nvPr/>
          </p:nvSpPr>
          <p:spPr>
            <a:xfrm flipV="1">
              <a:off x="3376246" y="2590965"/>
              <a:ext cx="609600"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b="1" dirty="0">
                  <a:solidFill>
                    <a:srgbClr val="000000"/>
                  </a:solidFill>
                  <a:latin typeface="Candara"/>
                  <a:cs typeface="Candara"/>
                </a:rPr>
                <a:t>-</a:t>
              </a:r>
            </a:p>
          </p:txBody>
        </p:sp>
      </p:grpSp>
      <p:sp>
        <p:nvSpPr>
          <p:cNvPr id="720" name="Line 6"/>
          <p:cNvSpPr>
            <a:spLocks noChangeShapeType="1"/>
          </p:cNvSpPr>
          <p:nvPr/>
        </p:nvSpPr>
        <p:spPr bwMode="auto">
          <a:xfrm>
            <a:off x="9042889" y="5650090"/>
            <a:ext cx="0" cy="611188"/>
          </a:xfrm>
          <a:prstGeom prst="line">
            <a:avLst/>
          </a:prstGeom>
          <a:noFill/>
          <a:ln w="57150">
            <a:solidFill>
              <a:srgbClr val="FF0000"/>
            </a:solidFill>
            <a:round/>
            <a:headEnd/>
            <a:tailEnd type="triangle" w="med" len="med"/>
          </a:ln>
        </p:spPr>
        <p:txBody>
          <a:bodyPr wrap="none" lIns="91431" tIns="45716" rIns="91431" bIns="45716" anchor="ctr"/>
          <a:lstStyle/>
          <a:p>
            <a:endParaRPr lang="en-US">
              <a:latin typeface="Candara"/>
              <a:cs typeface="Candara"/>
            </a:endParaRPr>
          </a:p>
        </p:txBody>
      </p:sp>
      <p:sp>
        <p:nvSpPr>
          <p:cNvPr id="721" name="Rectangle 7"/>
          <p:cNvSpPr>
            <a:spLocks noChangeArrowheads="1"/>
          </p:cNvSpPr>
          <p:nvPr/>
        </p:nvSpPr>
        <p:spPr bwMode="auto">
          <a:xfrm>
            <a:off x="9100039" y="5497693"/>
            <a:ext cx="1556272" cy="988603"/>
          </a:xfrm>
          <a:prstGeom prst="rect">
            <a:avLst/>
          </a:prstGeom>
          <a:noFill/>
          <a:ln w="12700">
            <a:noFill/>
            <a:miter lim="800000"/>
            <a:headEnd/>
            <a:tailEnd/>
          </a:ln>
        </p:spPr>
        <p:txBody>
          <a:bodyPr wrap="none" lIns="90615" tIns="44513" rIns="90615" bIns="44513">
            <a:spAutoFit/>
          </a:bodyPr>
          <a:lstStyle/>
          <a:p>
            <a:pPr eaLnBrk="0" hangingPunct="0">
              <a:lnSpc>
                <a:spcPct val="80000"/>
              </a:lnSpc>
            </a:pPr>
            <a:r>
              <a:rPr lang="en-US" sz="2400">
                <a:solidFill>
                  <a:srgbClr val="FF0000"/>
                </a:solidFill>
                <a:latin typeface="Candara"/>
                <a:cs typeface="Candara"/>
              </a:rPr>
              <a:t>peripheral</a:t>
            </a:r>
          </a:p>
          <a:p>
            <a:pPr eaLnBrk="0" hangingPunct="0">
              <a:lnSpc>
                <a:spcPct val="80000"/>
              </a:lnSpc>
            </a:pPr>
            <a:r>
              <a:rPr lang="en-US" sz="2400">
                <a:solidFill>
                  <a:srgbClr val="FF0000"/>
                </a:solidFill>
                <a:latin typeface="Candara"/>
                <a:cs typeface="Candara"/>
              </a:rPr>
              <a:t>glucose </a:t>
            </a:r>
          </a:p>
          <a:p>
            <a:pPr eaLnBrk="0" hangingPunct="0">
              <a:lnSpc>
                <a:spcPct val="80000"/>
              </a:lnSpc>
            </a:pPr>
            <a:r>
              <a:rPr lang="en-US" sz="2400">
                <a:solidFill>
                  <a:srgbClr val="FF0000"/>
                </a:solidFill>
                <a:latin typeface="Candara"/>
                <a:cs typeface="Candara"/>
              </a:rPr>
              <a:t>uptake </a:t>
            </a:r>
          </a:p>
        </p:txBody>
      </p:sp>
      <p:pic>
        <p:nvPicPr>
          <p:cNvPr id="722" name="Picture 8"/>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32584" y="3821293"/>
            <a:ext cx="1831731" cy="2308225"/>
          </a:xfrm>
          <a:prstGeom prst="rect">
            <a:avLst/>
          </a:prstGeom>
          <a:noFill/>
          <a:ln w="12700">
            <a:noFill/>
            <a:miter lim="800000"/>
            <a:headEnd/>
            <a:tailEnd/>
          </a:ln>
        </p:spPr>
      </p:pic>
      <p:sp>
        <p:nvSpPr>
          <p:cNvPr id="723" name="Line 10"/>
          <p:cNvSpPr>
            <a:spLocks noChangeShapeType="1"/>
          </p:cNvSpPr>
          <p:nvPr/>
        </p:nvSpPr>
        <p:spPr bwMode="auto">
          <a:xfrm>
            <a:off x="3300046" y="5675490"/>
            <a:ext cx="0" cy="611188"/>
          </a:xfrm>
          <a:prstGeom prst="line">
            <a:avLst/>
          </a:prstGeom>
          <a:noFill/>
          <a:ln w="57150">
            <a:solidFill>
              <a:srgbClr val="7C4200"/>
            </a:solidFill>
            <a:round/>
            <a:headEnd type="triangle" w="med" len="med"/>
            <a:tailEnd/>
          </a:ln>
        </p:spPr>
        <p:txBody>
          <a:bodyPr wrap="none" lIns="91431" tIns="45716" rIns="91431" bIns="45716" anchor="ctr"/>
          <a:lstStyle/>
          <a:p>
            <a:endParaRPr lang="en-US">
              <a:latin typeface="Candara"/>
              <a:cs typeface="Candara"/>
            </a:endParaRPr>
          </a:p>
        </p:txBody>
      </p:sp>
      <p:sp>
        <p:nvSpPr>
          <p:cNvPr id="726" name="Rectangle 11"/>
          <p:cNvSpPr>
            <a:spLocks noChangeArrowheads="1"/>
          </p:cNvSpPr>
          <p:nvPr/>
        </p:nvSpPr>
        <p:spPr bwMode="auto">
          <a:xfrm>
            <a:off x="3376246" y="5675493"/>
            <a:ext cx="1647944" cy="988603"/>
          </a:xfrm>
          <a:prstGeom prst="rect">
            <a:avLst/>
          </a:prstGeom>
          <a:noFill/>
          <a:ln w="12700">
            <a:noFill/>
            <a:miter lim="800000"/>
            <a:headEnd/>
            <a:tailEnd/>
          </a:ln>
        </p:spPr>
        <p:txBody>
          <a:bodyPr wrap="none" lIns="90615" tIns="44513" rIns="90615" bIns="44513">
            <a:spAutoFit/>
          </a:bodyPr>
          <a:lstStyle/>
          <a:p>
            <a:pPr eaLnBrk="0" hangingPunct="0">
              <a:lnSpc>
                <a:spcPct val="80000"/>
              </a:lnSpc>
            </a:pPr>
            <a:r>
              <a:rPr lang="en-US" sz="2400">
                <a:solidFill>
                  <a:srgbClr val="7C4200"/>
                </a:solidFill>
                <a:latin typeface="Candara"/>
                <a:cs typeface="Candara"/>
              </a:rPr>
              <a:t>hepatic </a:t>
            </a:r>
          </a:p>
          <a:p>
            <a:pPr eaLnBrk="0" hangingPunct="0">
              <a:lnSpc>
                <a:spcPct val="80000"/>
              </a:lnSpc>
            </a:pPr>
            <a:r>
              <a:rPr lang="en-US" sz="2400">
                <a:solidFill>
                  <a:srgbClr val="7C4200"/>
                </a:solidFill>
                <a:latin typeface="Candara"/>
                <a:cs typeface="Candara"/>
              </a:rPr>
              <a:t>glucose </a:t>
            </a:r>
          </a:p>
          <a:p>
            <a:pPr eaLnBrk="0" hangingPunct="0">
              <a:lnSpc>
                <a:spcPct val="80000"/>
              </a:lnSpc>
            </a:pPr>
            <a:r>
              <a:rPr lang="en-US" sz="2400">
                <a:solidFill>
                  <a:srgbClr val="7C4200"/>
                </a:solidFill>
                <a:latin typeface="Candara"/>
                <a:cs typeface="Candara"/>
              </a:rPr>
              <a:t>production</a:t>
            </a:r>
          </a:p>
        </p:txBody>
      </p:sp>
      <p:graphicFrame>
        <p:nvGraphicFramePr>
          <p:cNvPr id="728" name="Object 2"/>
          <p:cNvGraphicFramePr>
            <a:graphicFrameLocks/>
          </p:cNvGraphicFramePr>
          <p:nvPr>
            <p:extLst>
              <p:ext uri="{D42A27DB-BD31-4B8C-83A1-F6EECF244321}">
                <p14:modId xmlns:p14="http://schemas.microsoft.com/office/powerpoint/2010/main" val="793748291"/>
              </p:ext>
            </p:extLst>
          </p:nvPr>
        </p:nvGraphicFramePr>
        <p:xfrm>
          <a:off x="1667610" y="4210228"/>
          <a:ext cx="3373315" cy="2201862"/>
        </p:xfrm>
        <a:graphic>
          <a:graphicData uri="http://schemas.openxmlformats.org/presentationml/2006/ole">
            <mc:AlternateContent xmlns:mc="http://schemas.openxmlformats.org/markup-compatibility/2006">
              <mc:Choice xmlns:v="urn:schemas-microsoft-com:vml" Requires="v">
                <p:oleObj spid="_x0000_s5127" r:id="rId6" imgW="1952625" imgH="1847850" progId="">
                  <p:embed/>
                </p:oleObj>
              </mc:Choice>
              <mc:Fallback>
                <p:oleObj r:id="rId6" imgW="1952625" imgH="184785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7610" y="4210228"/>
                        <a:ext cx="3373315" cy="220186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00AE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
        <p:nvSpPr>
          <p:cNvPr id="729" name="Rectangle 15"/>
          <p:cNvSpPr>
            <a:spLocks noChangeArrowheads="1"/>
          </p:cNvSpPr>
          <p:nvPr/>
        </p:nvSpPr>
        <p:spPr bwMode="auto">
          <a:xfrm>
            <a:off x="7315200" y="836791"/>
            <a:ext cx="1614482" cy="976292"/>
          </a:xfrm>
          <a:prstGeom prst="rect">
            <a:avLst/>
          </a:prstGeom>
          <a:solidFill>
            <a:srgbClr val="FFFFFF">
              <a:alpha val="27843"/>
            </a:srgbClr>
          </a:solidFill>
          <a:ln w="12700">
            <a:noFill/>
            <a:miter lim="800000"/>
            <a:headEnd/>
            <a:tailEnd/>
          </a:ln>
        </p:spPr>
        <p:txBody>
          <a:bodyPr wrap="none" lIns="90615" tIns="44513" rIns="90615" bIns="44513">
            <a:spAutoFit/>
          </a:bodyPr>
          <a:lstStyle/>
          <a:p>
            <a:pPr eaLnBrk="0" hangingPunct="0">
              <a:lnSpc>
                <a:spcPct val="80000"/>
              </a:lnSpc>
            </a:pPr>
            <a:r>
              <a:rPr lang="en-US" sz="2400" dirty="0">
                <a:solidFill>
                  <a:schemeClr val="bg1"/>
                </a:solidFill>
                <a:latin typeface="Candara"/>
                <a:cs typeface="Candara"/>
              </a:rPr>
              <a:t>pancreatic </a:t>
            </a:r>
          </a:p>
          <a:p>
            <a:pPr eaLnBrk="0" hangingPunct="0">
              <a:lnSpc>
                <a:spcPct val="80000"/>
              </a:lnSpc>
            </a:pPr>
            <a:r>
              <a:rPr lang="en-US" sz="2400" dirty="0">
                <a:solidFill>
                  <a:schemeClr val="bg1"/>
                </a:solidFill>
                <a:latin typeface="Candara"/>
                <a:cs typeface="Candara"/>
              </a:rPr>
              <a:t>insulin</a:t>
            </a:r>
          </a:p>
          <a:p>
            <a:pPr eaLnBrk="0" hangingPunct="0">
              <a:lnSpc>
                <a:spcPct val="80000"/>
              </a:lnSpc>
            </a:pPr>
            <a:r>
              <a:rPr lang="en-US" sz="2400" dirty="0">
                <a:solidFill>
                  <a:schemeClr val="bg1"/>
                </a:solidFill>
                <a:latin typeface="Candara"/>
                <a:cs typeface="Candara"/>
              </a:rPr>
              <a:t>secretion</a:t>
            </a:r>
          </a:p>
        </p:txBody>
      </p:sp>
      <p:sp>
        <p:nvSpPr>
          <p:cNvPr id="730" name="Line 16"/>
          <p:cNvSpPr>
            <a:spLocks noChangeShapeType="1"/>
          </p:cNvSpPr>
          <p:nvPr/>
        </p:nvSpPr>
        <p:spPr bwMode="auto">
          <a:xfrm>
            <a:off x="7291754" y="1001890"/>
            <a:ext cx="0" cy="611188"/>
          </a:xfrm>
          <a:prstGeom prst="line">
            <a:avLst/>
          </a:prstGeom>
          <a:noFill/>
          <a:ln w="57150">
            <a:solidFill>
              <a:schemeClr val="bg1"/>
            </a:solidFill>
            <a:round/>
            <a:headEnd/>
            <a:tailEnd type="triangle" w="med" len="med"/>
          </a:ln>
        </p:spPr>
        <p:txBody>
          <a:bodyPr wrap="none" lIns="91431" tIns="45716" rIns="91431" bIns="45716" anchor="ctr"/>
          <a:lstStyle/>
          <a:p>
            <a:endParaRPr lang="en-US">
              <a:latin typeface="Candara"/>
              <a:cs typeface="Candara"/>
            </a:endParaRPr>
          </a:p>
        </p:txBody>
      </p:sp>
      <p:pic>
        <p:nvPicPr>
          <p:cNvPr id="731" name="Picture 17"/>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314092" y="824093"/>
            <a:ext cx="2920512" cy="1419225"/>
          </a:xfrm>
          <a:prstGeom prst="rect">
            <a:avLst/>
          </a:prstGeom>
          <a:noFill/>
          <a:ln w="12700">
            <a:noFill/>
            <a:miter lim="800000"/>
            <a:headEnd/>
            <a:tailEnd/>
          </a:ln>
        </p:spPr>
      </p:pic>
      <p:grpSp>
        <p:nvGrpSpPr>
          <p:cNvPr id="732" name="Group 21"/>
          <p:cNvGrpSpPr>
            <a:grpSpLocks/>
          </p:cNvGrpSpPr>
          <p:nvPr/>
        </p:nvGrpSpPr>
        <p:grpSpPr bwMode="auto">
          <a:xfrm>
            <a:off x="6941528" y="4888090"/>
            <a:ext cx="1491762" cy="1447800"/>
            <a:chOff x="3072" y="3408"/>
            <a:chExt cx="1056" cy="912"/>
          </a:xfrm>
        </p:grpSpPr>
        <p:sp>
          <p:nvSpPr>
            <p:cNvPr id="733" name="Oval 22"/>
            <p:cNvSpPr>
              <a:spLocks noChangeArrowheads="1"/>
            </p:cNvSpPr>
            <p:nvPr/>
          </p:nvSpPr>
          <p:spPr bwMode="auto">
            <a:xfrm>
              <a:off x="3120"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34" name="Oval 23"/>
            <p:cNvSpPr>
              <a:spLocks noChangeArrowheads="1"/>
            </p:cNvSpPr>
            <p:nvPr/>
          </p:nvSpPr>
          <p:spPr bwMode="auto">
            <a:xfrm>
              <a:off x="3168"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35" name="Oval 24"/>
            <p:cNvSpPr>
              <a:spLocks noChangeArrowheads="1"/>
            </p:cNvSpPr>
            <p:nvPr/>
          </p:nvSpPr>
          <p:spPr bwMode="auto">
            <a:xfrm>
              <a:off x="3120"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36" name="Oval 25"/>
            <p:cNvSpPr>
              <a:spLocks noChangeArrowheads="1"/>
            </p:cNvSpPr>
            <p:nvPr/>
          </p:nvSpPr>
          <p:spPr bwMode="auto">
            <a:xfrm>
              <a:off x="3168"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37" name="Oval 26"/>
            <p:cNvSpPr>
              <a:spLocks noChangeArrowheads="1"/>
            </p:cNvSpPr>
            <p:nvPr/>
          </p:nvSpPr>
          <p:spPr bwMode="auto">
            <a:xfrm>
              <a:off x="3216"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38" name="Oval 27"/>
            <p:cNvSpPr>
              <a:spLocks noChangeArrowheads="1"/>
            </p:cNvSpPr>
            <p:nvPr/>
          </p:nvSpPr>
          <p:spPr bwMode="auto">
            <a:xfrm>
              <a:off x="3264"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39" name="Oval 28"/>
            <p:cNvSpPr>
              <a:spLocks noChangeArrowheads="1"/>
            </p:cNvSpPr>
            <p:nvPr/>
          </p:nvSpPr>
          <p:spPr bwMode="auto">
            <a:xfrm>
              <a:off x="3168"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40" name="Oval 29"/>
            <p:cNvSpPr>
              <a:spLocks noChangeArrowheads="1"/>
            </p:cNvSpPr>
            <p:nvPr/>
          </p:nvSpPr>
          <p:spPr bwMode="auto">
            <a:xfrm>
              <a:off x="3264"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41" name="Oval 30"/>
            <p:cNvSpPr>
              <a:spLocks noChangeArrowheads="1"/>
            </p:cNvSpPr>
            <p:nvPr/>
          </p:nvSpPr>
          <p:spPr bwMode="auto">
            <a:xfrm>
              <a:off x="3216"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42" name="Oval 31"/>
            <p:cNvSpPr>
              <a:spLocks noChangeArrowheads="1"/>
            </p:cNvSpPr>
            <p:nvPr/>
          </p:nvSpPr>
          <p:spPr bwMode="auto">
            <a:xfrm>
              <a:off x="3216"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43" name="Oval 32"/>
            <p:cNvSpPr>
              <a:spLocks noChangeArrowheads="1"/>
            </p:cNvSpPr>
            <p:nvPr/>
          </p:nvSpPr>
          <p:spPr bwMode="auto">
            <a:xfrm>
              <a:off x="3264"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44" name="Oval 33"/>
            <p:cNvSpPr>
              <a:spLocks noChangeArrowheads="1"/>
            </p:cNvSpPr>
            <p:nvPr/>
          </p:nvSpPr>
          <p:spPr bwMode="auto">
            <a:xfrm>
              <a:off x="3216"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45" name="Oval 34"/>
            <p:cNvSpPr>
              <a:spLocks noChangeArrowheads="1"/>
            </p:cNvSpPr>
            <p:nvPr/>
          </p:nvSpPr>
          <p:spPr bwMode="auto">
            <a:xfrm>
              <a:off x="3312"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46" name="Oval 35"/>
            <p:cNvSpPr>
              <a:spLocks noChangeArrowheads="1"/>
            </p:cNvSpPr>
            <p:nvPr/>
          </p:nvSpPr>
          <p:spPr bwMode="auto">
            <a:xfrm>
              <a:off x="3264"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47" name="Oval 36"/>
            <p:cNvSpPr>
              <a:spLocks noChangeArrowheads="1"/>
            </p:cNvSpPr>
            <p:nvPr/>
          </p:nvSpPr>
          <p:spPr bwMode="auto">
            <a:xfrm>
              <a:off x="3216"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48" name="Oval 37"/>
            <p:cNvSpPr>
              <a:spLocks noChangeArrowheads="1"/>
            </p:cNvSpPr>
            <p:nvPr/>
          </p:nvSpPr>
          <p:spPr bwMode="auto">
            <a:xfrm>
              <a:off x="3216"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49" name="Oval 38"/>
            <p:cNvSpPr>
              <a:spLocks noChangeArrowheads="1"/>
            </p:cNvSpPr>
            <p:nvPr/>
          </p:nvSpPr>
          <p:spPr bwMode="auto">
            <a:xfrm>
              <a:off x="3216"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50" name="Oval 39"/>
            <p:cNvSpPr>
              <a:spLocks noChangeArrowheads="1"/>
            </p:cNvSpPr>
            <p:nvPr/>
          </p:nvSpPr>
          <p:spPr bwMode="auto">
            <a:xfrm>
              <a:off x="3312"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51" name="Oval 40"/>
            <p:cNvSpPr>
              <a:spLocks noChangeArrowheads="1"/>
            </p:cNvSpPr>
            <p:nvPr/>
          </p:nvSpPr>
          <p:spPr bwMode="auto">
            <a:xfrm>
              <a:off x="3360"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52" name="Oval 41"/>
            <p:cNvSpPr>
              <a:spLocks noChangeArrowheads="1"/>
            </p:cNvSpPr>
            <p:nvPr/>
          </p:nvSpPr>
          <p:spPr bwMode="auto">
            <a:xfrm>
              <a:off x="3216"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53" name="Oval 42"/>
            <p:cNvSpPr>
              <a:spLocks noChangeArrowheads="1"/>
            </p:cNvSpPr>
            <p:nvPr/>
          </p:nvSpPr>
          <p:spPr bwMode="auto">
            <a:xfrm>
              <a:off x="3264"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54" name="Oval 43"/>
            <p:cNvSpPr>
              <a:spLocks noChangeArrowheads="1"/>
            </p:cNvSpPr>
            <p:nvPr/>
          </p:nvSpPr>
          <p:spPr bwMode="auto">
            <a:xfrm>
              <a:off x="3216"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55" name="Oval 44"/>
            <p:cNvSpPr>
              <a:spLocks noChangeArrowheads="1"/>
            </p:cNvSpPr>
            <p:nvPr/>
          </p:nvSpPr>
          <p:spPr bwMode="auto">
            <a:xfrm>
              <a:off x="3264"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56" name="Oval 45"/>
            <p:cNvSpPr>
              <a:spLocks noChangeArrowheads="1"/>
            </p:cNvSpPr>
            <p:nvPr/>
          </p:nvSpPr>
          <p:spPr bwMode="auto">
            <a:xfrm>
              <a:off x="3312"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57" name="Oval 46"/>
            <p:cNvSpPr>
              <a:spLocks noChangeArrowheads="1"/>
            </p:cNvSpPr>
            <p:nvPr/>
          </p:nvSpPr>
          <p:spPr bwMode="auto">
            <a:xfrm>
              <a:off x="3360"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58" name="Oval 47"/>
            <p:cNvSpPr>
              <a:spLocks noChangeArrowheads="1"/>
            </p:cNvSpPr>
            <p:nvPr/>
          </p:nvSpPr>
          <p:spPr bwMode="auto">
            <a:xfrm>
              <a:off x="3264"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59" name="Oval 48"/>
            <p:cNvSpPr>
              <a:spLocks noChangeArrowheads="1"/>
            </p:cNvSpPr>
            <p:nvPr/>
          </p:nvSpPr>
          <p:spPr bwMode="auto">
            <a:xfrm>
              <a:off x="3360"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60" name="Oval 49"/>
            <p:cNvSpPr>
              <a:spLocks noChangeArrowheads="1"/>
            </p:cNvSpPr>
            <p:nvPr/>
          </p:nvSpPr>
          <p:spPr bwMode="auto">
            <a:xfrm>
              <a:off x="3312"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61" name="Oval 50"/>
            <p:cNvSpPr>
              <a:spLocks noChangeArrowheads="1"/>
            </p:cNvSpPr>
            <p:nvPr/>
          </p:nvSpPr>
          <p:spPr bwMode="auto">
            <a:xfrm>
              <a:off x="3312"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62" name="Oval 51"/>
            <p:cNvSpPr>
              <a:spLocks noChangeArrowheads="1"/>
            </p:cNvSpPr>
            <p:nvPr/>
          </p:nvSpPr>
          <p:spPr bwMode="auto">
            <a:xfrm>
              <a:off x="3360"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63" name="Oval 52"/>
            <p:cNvSpPr>
              <a:spLocks noChangeArrowheads="1"/>
            </p:cNvSpPr>
            <p:nvPr/>
          </p:nvSpPr>
          <p:spPr bwMode="auto">
            <a:xfrm>
              <a:off x="3312"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64" name="Oval 53"/>
            <p:cNvSpPr>
              <a:spLocks noChangeArrowheads="1"/>
            </p:cNvSpPr>
            <p:nvPr/>
          </p:nvSpPr>
          <p:spPr bwMode="auto">
            <a:xfrm>
              <a:off x="3408"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65" name="Oval 54"/>
            <p:cNvSpPr>
              <a:spLocks noChangeArrowheads="1"/>
            </p:cNvSpPr>
            <p:nvPr/>
          </p:nvSpPr>
          <p:spPr bwMode="auto">
            <a:xfrm>
              <a:off x="3360"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66" name="Oval 55"/>
            <p:cNvSpPr>
              <a:spLocks noChangeArrowheads="1"/>
            </p:cNvSpPr>
            <p:nvPr/>
          </p:nvSpPr>
          <p:spPr bwMode="auto">
            <a:xfrm>
              <a:off x="3312"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67" name="Oval 56"/>
            <p:cNvSpPr>
              <a:spLocks noChangeArrowheads="1"/>
            </p:cNvSpPr>
            <p:nvPr/>
          </p:nvSpPr>
          <p:spPr bwMode="auto">
            <a:xfrm>
              <a:off x="3312"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68" name="Oval 57"/>
            <p:cNvSpPr>
              <a:spLocks noChangeArrowheads="1"/>
            </p:cNvSpPr>
            <p:nvPr/>
          </p:nvSpPr>
          <p:spPr bwMode="auto">
            <a:xfrm>
              <a:off x="3312"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69" name="Oval 58"/>
            <p:cNvSpPr>
              <a:spLocks noChangeArrowheads="1"/>
            </p:cNvSpPr>
            <p:nvPr/>
          </p:nvSpPr>
          <p:spPr bwMode="auto">
            <a:xfrm>
              <a:off x="3408"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70" name="Oval 59"/>
            <p:cNvSpPr>
              <a:spLocks noChangeArrowheads="1"/>
            </p:cNvSpPr>
            <p:nvPr/>
          </p:nvSpPr>
          <p:spPr bwMode="auto">
            <a:xfrm>
              <a:off x="3456"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71" name="Oval 60"/>
            <p:cNvSpPr>
              <a:spLocks noChangeArrowheads="1"/>
            </p:cNvSpPr>
            <p:nvPr/>
          </p:nvSpPr>
          <p:spPr bwMode="auto">
            <a:xfrm>
              <a:off x="3312"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72" name="Oval 61"/>
            <p:cNvSpPr>
              <a:spLocks noChangeArrowheads="1"/>
            </p:cNvSpPr>
            <p:nvPr/>
          </p:nvSpPr>
          <p:spPr bwMode="auto">
            <a:xfrm>
              <a:off x="3360"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73" name="Oval 62"/>
            <p:cNvSpPr>
              <a:spLocks noChangeArrowheads="1"/>
            </p:cNvSpPr>
            <p:nvPr/>
          </p:nvSpPr>
          <p:spPr bwMode="auto">
            <a:xfrm>
              <a:off x="3312"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74" name="Oval 63"/>
            <p:cNvSpPr>
              <a:spLocks noChangeArrowheads="1"/>
            </p:cNvSpPr>
            <p:nvPr/>
          </p:nvSpPr>
          <p:spPr bwMode="auto">
            <a:xfrm>
              <a:off x="3360"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75" name="Oval 64"/>
            <p:cNvSpPr>
              <a:spLocks noChangeArrowheads="1"/>
            </p:cNvSpPr>
            <p:nvPr/>
          </p:nvSpPr>
          <p:spPr bwMode="auto">
            <a:xfrm>
              <a:off x="3408"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76" name="Oval 65"/>
            <p:cNvSpPr>
              <a:spLocks noChangeArrowheads="1"/>
            </p:cNvSpPr>
            <p:nvPr/>
          </p:nvSpPr>
          <p:spPr bwMode="auto">
            <a:xfrm>
              <a:off x="3456"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77" name="Oval 66"/>
            <p:cNvSpPr>
              <a:spLocks noChangeArrowheads="1"/>
            </p:cNvSpPr>
            <p:nvPr/>
          </p:nvSpPr>
          <p:spPr bwMode="auto">
            <a:xfrm>
              <a:off x="3360"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78" name="Oval 67"/>
            <p:cNvSpPr>
              <a:spLocks noChangeArrowheads="1"/>
            </p:cNvSpPr>
            <p:nvPr/>
          </p:nvSpPr>
          <p:spPr bwMode="auto">
            <a:xfrm>
              <a:off x="3456"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79" name="Oval 68"/>
            <p:cNvSpPr>
              <a:spLocks noChangeArrowheads="1"/>
            </p:cNvSpPr>
            <p:nvPr/>
          </p:nvSpPr>
          <p:spPr bwMode="auto">
            <a:xfrm>
              <a:off x="3408"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80" name="Oval 69"/>
            <p:cNvSpPr>
              <a:spLocks noChangeArrowheads="1"/>
            </p:cNvSpPr>
            <p:nvPr/>
          </p:nvSpPr>
          <p:spPr bwMode="auto">
            <a:xfrm>
              <a:off x="3408"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81" name="Oval 70"/>
            <p:cNvSpPr>
              <a:spLocks noChangeArrowheads="1"/>
            </p:cNvSpPr>
            <p:nvPr/>
          </p:nvSpPr>
          <p:spPr bwMode="auto">
            <a:xfrm>
              <a:off x="3456"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82" name="Oval 71"/>
            <p:cNvSpPr>
              <a:spLocks noChangeArrowheads="1"/>
            </p:cNvSpPr>
            <p:nvPr/>
          </p:nvSpPr>
          <p:spPr bwMode="auto">
            <a:xfrm>
              <a:off x="3408"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83" name="Oval 72"/>
            <p:cNvSpPr>
              <a:spLocks noChangeArrowheads="1"/>
            </p:cNvSpPr>
            <p:nvPr/>
          </p:nvSpPr>
          <p:spPr bwMode="auto">
            <a:xfrm>
              <a:off x="3504"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84" name="Oval 73"/>
            <p:cNvSpPr>
              <a:spLocks noChangeArrowheads="1"/>
            </p:cNvSpPr>
            <p:nvPr/>
          </p:nvSpPr>
          <p:spPr bwMode="auto">
            <a:xfrm>
              <a:off x="3456"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85" name="Oval 74"/>
            <p:cNvSpPr>
              <a:spLocks noChangeArrowheads="1"/>
            </p:cNvSpPr>
            <p:nvPr/>
          </p:nvSpPr>
          <p:spPr bwMode="auto">
            <a:xfrm>
              <a:off x="3408"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86" name="Oval 75"/>
            <p:cNvSpPr>
              <a:spLocks noChangeArrowheads="1"/>
            </p:cNvSpPr>
            <p:nvPr/>
          </p:nvSpPr>
          <p:spPr bwMode="auto">
            <a:xfrm>
              <a:off x="3408" y="398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87" name="Oval 76"/>
            <p:cNvSpPr>
              <a:spLocks noChangeArrowheads="1"/>
            </p:cNvSpPr>
            <p:nvPr/>
          </p:nvSpPr>
          <p:spPr bwMode="auto">
            <a:xfrm>
              <a:off x="3408"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88" name="Oval 77"/>
            <p:cNvSpPr>
              <a:spLocks noChangeArrowheads="1"/>
            </p:cNvSpPr>
            <p:nvPr/>
          </p:nvSpPr>
          <p:spPr bwMode="auto">
            <a:xfrm>
              <a:off x="3504"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89" name="Oval 78"/>
            <p:cNvSpPr>
              <a:spLocks noChangeArrowheads="1"/>
            </p:cNvSpPr>
            <p:nvPr/>
          </p:nvSpPr>
          <p:spPr bwMode="auto">
            <a:xfrm>
              <a:off x="3552"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90" name="Oval 79"/>
            <p:cNvSpPr>
              <a:spLocks noChangeArrowheads="1"/>
            </p:cNvSpPr>
            <p:nvPr/>
          </p:nvSpPr>
          <p:spPr bwMode="auto">
            <a:xfrm>
              <a:off x="3072"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91" name="Oval 80"/>
            <p:cNvSpPr>
              <a:spLocks noChangeArrowheads="1"/>
            </p:cNvSpPr>
            <p:nvPr/>
          </p:nvSpPr>
          <p:spPr bwMode="auto">
            <a:xfrm>
              <a:off x="3120"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92" name="Oval 81"/>
            <p:cNvSpPr>
              <a:spLocks noChangeArrowheads="1"/>
            </p:cNvSpPr>
            <p:nvPr/>
          </p:nvSpPr>
          <p:spPr bwMode="auto">
            <a:xfrm>
              <a:off x="3072"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93" name="Oval 82"/>
            <p:cNvSpPr>
              <a:spLocks noChangeArrowheads="1"/>
            </p:cNvSpPr>
            <p:nvPr/>
          </p:nvSpPr>
          <p:spPr bwMode="auto">
            <a:xfrm>
              <a:off x="3120"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94" name="Oval 83"/>
            <p:cNvSpPr>
              <a:spLocks noChangeArrowheads="1"/>
            </p:cNvSpPr>
            <p:nvPr/>
          </p:nvSpPr>
          <p:spPr bwMode="auto">
            <a:xfrm>
              <a:off x="3168"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95" name="Oval 84"/>
            <p:cNvSpPr>
              <a:spLocks noChangeArrowheads="1"/>
            </p:cNvSpPr>
            <p:nvPr/>
          </p:nvSpPr>
          <p:spPr bwMode="auto">
            <a:xfrm>
              <a:off x="3216"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96" name="Oval 85"/>
            <p:cNvSpPr>
              <a:spLocks noChangeArrowheads="1"/>
            </p:cNvSpPr>
            <p:nvPr/>
          </p:nvSpPr>
          <p:spPr bwMode="auto">
            <a:xfrm>
              <a:off x="3120"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97" name="Oval 86"/>
            <p:cNvSpPr>
              <a:spLocks noChangeArrowheads="1"/>
            </p:cNvSpPr>
            <p:nvPr/>
          </p:nvSpPr>
          <p:spPr bwMode="auto">
            <a:xfrm>
              <a:off x="3216" y="398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98" name="Oval 87"/>
            <p:cNvSpPr>
              <a:spLocks noChangeArrowheads="1"/>
            </p:cNvSpPr>
            <p:nvPr/>
          </p:nvSpPr>
          <p:spPr bwMode="auto">
            <a:xfrm>
              <a:off x="3168"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799" name="Oval 88"/>
            <p:cNvSpPr>
              <a:spLocks noChangeArrowheads="1"/>
            </p:cNvSpPr>
            <p:nvPr/>
          </p:nvSpPr>
          <p:spPr bwMode="auto">
            <a:xfrm>
              <a:off x="3168"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00" name="Oval 89"/>
            <p:cNvSpPr>
              <a:spLocks noChangeArrowheads="1"/>
            </p:cNvSpPr>
            <p:nvPr/>
          </p:nvSpPr>
          <p:spPr bwMode="auto">
            <a:xfrm>
              <a:off x="3216"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01" name="Oval 90"/>
            <p:cNvSpPr>
              <a:spLocks noChangeArrowheads="1"/>
            </p:cNvSpPr>
            <p:nvPr/>
          </p:nvSpPr>
          <p:spPr bwMode="auto">
            <a:xfrm>
              <a:off x="3168" y="398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02" name="Oval 91"/>
            <p:cNvSpPr>
              <a:spLocks noChangeArrowheads="1"/>
            </p:cNvSpPr>
            <p:nvPr/>
          </p:nvSpPr>
          <p:spPr bwMode="auto">
            <a:xfrm>
              <a:off x="3264"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03" name="Oval 92"/>
            <p:cNvSpPr>
              <a:spLocks noChangeArrowheads="1"/>
            </p:cNvSpPr>
            <p:nvPr/>
          </p:nvSpPr>
          <p:spPr bwMode="auto">
            <a:xfrm>
              <a:off x="3216"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04" name="Oval 93"/>
            <p:cNvSpPr>
              <a:spLocks noChangeArrowheads="1"/>
            </p:cNvSpPr>
            <p:nvPr/>
          </p:nvSpPr>
          <p:spPr bwMode="auto">
            <a:xfrm>
              <a:off x="3168"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05" name="Oval 94"/>
            <p:cNvSpPr>
              <a:spLocks noChangeArrowheads="1"/>
            </p:cNvSpPr>
            <p:nvPr/>
          </p:nvSpPr>
          <p:spPr bwMode="auto">
            <a:xfrm>
              <a:off x="3168" y="403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06" name="Oval 95"/>
            <p:cNvSpPr>
              <a:spLocks noChangeArrowheads="1"/>
            </p:cNvSpPr>
            <p:nvPr/>
          </p:nvSpPr>
          <p:spPr bwMode="auto">
            <a:xfrm>
              <a:off x="3168"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07" name="Oval 96"/>
            <p:cNvSpPr>
              <a:spLocks noChangeArrowheads="1"/>
            </p:cNvSpPr>
            <p:nvPr/>
          </p:nvSpPr>
          <p:spPr bwMode="auto">
            <a:xfrm>
              <a:off x="3264"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08" name="Oval 97"/>
            <p:cNvSpPr>
              <a:spLocks noChangeArrowheads="1"/>
            </p:cNvSpPr>
            <p:nvPr/>
          </p:nvSpPr>
          <p:spPr bwMode="auto">
            <a:xfrm>
              <a:off x="3312"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09" name="Oval 98"/>
            <p:cNvSpPr>
              <a:spLocks noChangeArrowheads="1"/>
            </p:cNvSpPr>
            <p:nvPr/>
          </p:nvSpPr>
          <p:spPr bwMode="auto">
            <a:xfrm>
              <a:off x="3216"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10" name="Oval 99"/>
            <p:cNvSpPr>
              <a:spLocks noChangeArrowheads="1"/>
            </p:cNvSpPr>
            <p:nvPr/>
          </p:nvSpPr>
          <p:spPr bwMode="auto">
            <a:xfrm>
              <a:off x="3264"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11" name="Oval 100"/>
            <p:cNvSpPr>
              <a:spLocks noChangeArrowheads="1"/>
            </p:cNvSpPr>
            <p:nvPr/>
          </p:nvSpPr>
          <p:spPr bwMode="auto">
            <a:xfrm>
              <a:off x="3216"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12" name="Oval 101"/>
            <p:cNvSpPr>
              <a:spLocks noChangeArrowheads="1"/>
            </p:cNvSpPr>
            <p:nvPr/>
          </p:nvSpPr>
          <p:spPr bwMode="auto">
            <a:xfrm>
              <a:off x="3264" y="398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13" name="Oval 102"/>
            <p:cNvSpPr>
              <a:spLocks noChangeArrowheads="1"/>
            </p:cNvSpPr>
            <p:nvPr/>
          </p:nvSpPr>
          <p:spPr bwMode="auto">
            <a:xfrm>
              <a:off x="3312" y="398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14" name="Oval 103"/>
            <p:cNvSpPr>
              <a:spLocks noChangeArrowheads="1"/>
            </p:cNvSpPr>
            <p:nvPr/>
          </p:nvSpPr>
          <p:spPr bwMode="auto">
            <a:xfrm>
              <a:off x="3360" y="398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15" name="Oval 104"/>
            <p:cNvSpPr>
              <a:spLocks noChangeArrowheads="1"/>
            </p:cNvSpPr>
            <p:nvPr/>
          </p:nvSpPr>
          <p:spPr bwMode="auto">
            <a:xfrm>
              <a:off x="3264" y="403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16" name="Oval 105"/>
            <p:cNvSpPr>
              <a:spLocks noChangeArrowheads="1"/>
            </p:cNvSpPr>
            <p:nvPr/>
          </p:nvSpPr>
          <p:spPr bwMode="auto">
            <a:xfrm>
              <a:off x="3360" y="408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17" name="Oval 106"/>
            <p:cNvSpPr>
              <a:spLocks noChangeArrowheads="1"/>
            </p:cNvSpPr>
            <p:nvPr/>
          </p:nvSpPr>
          <p:spPr bwMode="auto">
            <a:xfrm>
              <a:off x="3312"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18" name="Oval 107"/>
            <p:cNvSpPr>
              <a:spLocks noChangeArrowheads="1"/>
            </p:cNvSpPr>
            <p:nvPr/>
          </p:nvSpPr>
          <p:spPr bwMode="auto">
            <a:xfrm>
              <a:off x="3312" y="403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19" name="Oval 108"/>
            <p:cNvSpPr>
              <a:spLocks noChangeArrowheads="1"/>
            </p:cNvSpPr>
            <p:nvPr/>
          </p:nvSpPr>
          <p:spPr bwMode="auto">
            <a:xfrm>
              <a:off x="3360" y="403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20" name="Oval 109"/>
            <p:cNvSpPr>
              <a:spLocks noChangeArrowheads="1"/>
            </p:cNvSpPr>
            <p:nvPr/>
          </p:nvSpPr>
          <p:spPr bwMode="auto">
            <a:xfrm>
              <a:off x="3312" y="408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21" name="Oval 110"/>
            <p:cNvSpPr>
              <a:spLocks noChangeArrowheads="1"/>
            </p:cNvSpPr>
            <p:nvPr/>
          </p:nvSpPr>
          <p:spPr bwMode="auto">
            <a:xfrm>
              <a:off x="3408" y="403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22" name="Oval 111"/>
            <p:cNvSpPr>
              <a:spLocks noChangeArrowheads="1"/>
            </p:cNvSpPr>
            <p:nvPr/>
          </p:nvSpPr>
          <p:spPr bwMode="auto">
            <a:xfrm>
              <a:off x="3360" y="403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23" name="Oval 112"/>
            <p:cNvSpPr>
              <a:spLocks noChangeArrowheads="1"/>
            </p:cNvSpPr>
            <p:nvPr/>
          </p:nvSpPr>
          <p:spPr bwMode="auto">
            <a:xfrm>
              <a:off x="3312" y="403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24" name="Oval 113"/>
            <p:cNvSpPr>
              <a:spLocks noChangeArrowheads="1"/>
            </p:cNvSpPr>
            <p:nvPr/>
          </p:nvSpPr>
          <p:spPr bwMode="auto">
            <a:xfrm>
              <a:off x="3312" y="412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25" name="Oval 114"/>
            <p:cNvSpPr>
              <a:spLocks noChangeArrowheads="1"/>
            </p:cNvSpPr>
            <p:nvPr/>
          </p:nvSpPr>
          <p:spPr bwMode="auto">
            <a:xfrm>
              <a:off x="3312"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26" name="Oval 115"/>
            <p:cNvSpPr>
              <a:spLocks noChangeArrowheads="1"/>
            </p:cNvSpPr>
            <p:nvPr/>
          </p:nvSpPr>
          <p:spPr bwMode="auto">
            <a:xfrm>
              <a:off x="3408" y="398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27" name="Oval 116"/>
            <p:cNvSpPr>
              <a:spLocks noChangeArrowheads="1"/>
            </p:cNvSpPr>
            <p:nvPr/>
          </p:nvSpPr>
          <p:spPr bwMode="auto">
            <a:xfrm>
              <a:off x="3456" y="403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28" name="Oval 117"/>
            <p:cNvSpPr>
              <a:spLocks noChangeArrowheads="1"/>
            </p:cNvSpPr>
            <p:nvPr/>
          </p:nvSpPr>
          <p:spPr bwMode="auto">
            <a:xfrm>
              <a:off x="3216" y="379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29" name="Oval 118"/>
            <p:cNvSpPr>
              <a:spLocks noChangeArrowheads="1"/>
            </p:cNvSpPr>
            <p:nvPr/>
          </p:nvSpPr>
          <p:spPr bwMode="auto">
            <a:xfrm>
              <a:off x="3278"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30" name="Oval 119"/>
            <p:cNvSpPr>
              <a:spLocks noChangeArrowheads="1"/>
            </p:cNvSpPr>
            <p:nvPr/>
          </p:nvSpPr>
          <p:spPr bwMode="auto">
            <a:xfrm>
              <a:off x="3216"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31" name="Oval 120"/>
            <p:cNvSpPr>
              <a:spLocks noChangeArrowheads="1"/>
            </p:cNvSpPr>
            <p:nvPr/>
          </p:nvSpPr>
          <p:spPr bwMode="auto">
            <a:xfrm>
              <a:off x="3278"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32" name="Oval 121"/>
            <p:cNvSpPr>
              <a:spLocks noChangeArrowheads="1"/>
            </p:cNvSpPr>
            <p:nvPr/>
          </p:nvSpPr>
          <p:spPr bwMode="auto">
            <a:xfrm>
              <a:off x="3339"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33" name="Oval 122"/>
            <p:cNvSpPr>
              <a:spLocks noChangeArrowheads="1"/>
            </p:cNvSpPr>
            <p:nvPr/>
          </p:nvSpPr>
          <p:spPr bwMode="auto">
            <a:xfrm>
              <a:off x="3401"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34" name="Oval 123"/>
            <p:cNvSpPr>
              <a:spLocks noChangeArrowheads="1"/>
            </p:cNvSpPr>
            <p:nvPr/>
          </p:nvSpPr>
          <p:spPr bwMode="auto">
            <a:xfrm>
              <a:off x="3278" y="393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35" name="Oval 124"/>
            <p:cNvSpPr>
              <a:spLocks noChangeArrowheads="1"/>
            </p:cNvSpPr>
            <p:nvPr/>
          </p:nvSpPr>
          <p:spPr bwMode="auto">
            <a:xfrm>
              <a:off x="3401"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36" name="Oval 125"/>
            <p:cNvSpPr>
              <a:spLocks noChangeArrowheads="1"/>
            </p:cNvSpPr>
            <p:nvPr/>
          </p:nvSpPr>
          <p:spPr bwMode="auto">
            <a:xfrm>
              <a:off x="3339"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37" name="Oval 126"/>
            <p:cNvSpPr>
              <a:spLocks noChangeArrowheads="1"/>
            </p:cNvSpPr>
            <p:nvPr/>
          </p:nvSpPr>
          <p:spPr bwMode="auto">
            <a:xfrm>
              <a:off x="3339"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38" name="Oval 127"/>
            <p:cNvSpPr>
              <a:spLocks noChangeArrowheads="1"/>
            </p:cNvSpPr>
            <p:nvPr/>
          </p:nvSpPr>
          <p:spPr bwMode="auto">
            <a:xfrm>
              <a:off x="3401"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39" name="Oval 128"/>
            <p:cNvSpPr>
              <a:spLocks noChangeArrowheads="1"/>
            </p:cNvSpPr>
            <p:nvPr/>
          </p:nvSpPr>
          <p:spPr bwMode="auto">
            <a:xfrm>
              <a:off x="3339"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40" name="Oval 129"/>
            <p:cNvSpPr>
              <a:spLocks noChangeArrowheads="1"/>
            </p:cNvSpPr>
            <p:nvPr/>
          </p:nvSpPr>
          <p:spPr bwMode="auto">
            <a:xfrm>
              <a:off x="3463" y="393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41" name="Oval 130"/>
            <p:cNvSpPr>
              <a:spLocks noChangeArrowheads="1"/>
            </p:cNvSpPr>
            <p:nvPr/>
          </p:nvSpPr>
          <p:spPr bwMode="auto">
            <a:xfrm>
              <a:off x="3401"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42" name="Oval 131"/>
            <p:cNvSpPr>
              <a:spLocks noChangeArrowheads="1"/>
            </p:cNvSpPr>
            <p:nvPr/>
          </p:nvSpPr>
          <p:spPr bwMode="auto">
            <a:xfrm>
              <a:off x="3339"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43" name="Oval 132"/>
            <p:cNvSpPr>
              <a:spLocks noChangeArrowheads="1"/>
            </p:cNvSpPr>
            <p:nvPr/>
          </p:nvSpPr>
          <p:spPr bwMode="auto">
            <a:xfrm>
              <a:off x="3339"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44" name="Oval 133"/>
            <p:cNvSpPr>
              <a:spLocks noChangeArrowheads="1"/>
            </p:cNvSpPr>
            <p:nvPr/>
          </p:nvSpPr>
          <p:spPr bwMode="auto">
            <a:xfrm>
              <a:off x="3339"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45" name="Oval 134"/>
            <p:cNvSpPr>
              <a:spLocks noChangeArrowheads="1"/>
            </p:cNvSpPr>
            <p:nvPr/>
          </p:nvSpPr>
          <p:spPr bwMode="auto">
            <a:xfrm>
              <a:off x="3463"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46" name="Oval 135"/>
            <p:cNvSpPr>
              <a:spLocks noChangeArrowheads="1"/>
            </p:cNvSpPr>
            <p:nvPr/>
          </p:nvSpPr>
          <p:spPr bwMode="auto">
            <a:xfrm>
              <a:off x="3525" y="393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47" name="Oval 136"/>
            <p:cNvSpPr>
              <a:spLocks noChangeArrowheads="1"/>
            </p:cNvSpPr>
            <p:nvPr/>
          </p:nvSpPr>
          <p:spPr bwMode="auto">
            <a:xfrm>
              <a:off x="3312" y="374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48" name="Oval 137"/>
            <p:cNvSpPr>
              <a:spLocks noChangeArrowheads="1"/>
            </p:cNvSpPr>
            <p:nvPr/>
          </p:nvSpPr>
          <p:spPr bwMode="auto">
            <a:xfrm>
              <a:off x="3374" y="379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49" name="Oval 138"/>
            <p:cNvSpPr>
              <a:spLocks noChangeArrowheads="1"/>
            </p:cNvSpPr>
            <p:nvPr/>
          </p:nvSpPr>
          <p:spPr bwMode="auto">
            <a:xfrm>
              <a:off x="3312" y="379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50" name="Oval 139"/>
            <p:cNvSpPr>
              <a:spLocks noChangeArrowheads="1"/>
            </p:cNvSpPr>
            <p:nvPr/>
          </p:nvSpPr>
          <p:spPr bwMode="auto">
            <a:xfrm>
              <a:off x="3374"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51" name="Oval 140"/>
            <p:cNvSpPr>
              <a:spLocks noChangeArrowheads="1"/>
            </p:cNvSpPr>
            <p:nvPr/>
          </p:nvSpPr>
          <p:spPr bwMode="auto">
            <a:xfrm>
              <a:off x="3435"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52" name="Oval 141"/>
            <p:cNvSpPr>
              <a:spLocks noChangeArrowheads="1"/>
            </p:cNvSpPr>
            <p:nvPr/>
          </p:nvSpPr>
          <p:spPr bwMode="auto">
            <a:xfrm>
              <a:off x="3497"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53" name="Oval 142"/>
            <p:cNvSpPr>
              <a:spLocks noChangeArrowheads="1"/>
            </p:cNvSpPr>
            <p:nvPr/>
          </p:nvSpPr>
          <p:spPr bwMode="auto">
            <a:xfrm>
              <a:off x="3374"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54" name="Oval 143"/>
            <p:cNvSpPr>
              <a:spLocks noChangeArrowheads="1"/>
            </p:cNvSpPr>
            <p:nvPr/>
          </p:nvSpPr>
          <p:spPr bwMode="auto">
            <a:xfrm>
              <a:off x="3497"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55" name="Oval 144"/>
            <p:cNvSpPr>
              <a:spLocks noChangeArrowheads="1"/>
            </p:cNvSpPr>
            <p:nvPr/>
          </p:nvSpPr>
          <p:spPr bwMode="auto">
            <a:xfrm>
              <a:off x="3435"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56" name="Oval 145"/>
            <p:cNvSpPr>
              <a:spLocks noChangeArrowheads="1"/>
            </p:cNvSpPr>
            <p:nvPr/>
          </p:nvSpPr>
          <p:spPr bwMode="auto">
            <a:xfrm>
              <a:off x="3435"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57" name="Oval 146"/>
            <p:cNvSpPr>
              <a:spLocks noChangeArrowheads="1"/>
            </p:cNvSpPr>
            <p:nvPr/>
          </p:nvSpPr>
          <p:spPr bwMode="auto">
            <a:xfrm>
              <a:off x="3497"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58" name="Oval 147"/>
            <p:cNvSpPr>
              <a:spLocks noChangeArrowheads="1"/>
            </p:cNvSpPr>
            <p:nvPr/>
          </p:nvSpPr>
          <p:spPr bwMode="auto">
            <a:xfrm>
              <a:off x="3435"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59" name="Oval 148"/>
            <p:cNvSpPr>
              <a:spLocks noChangeArrowheads="1"/>
            </p:cNvSpPr>
            <p:nvPr/>
          </p:nvSpPr>
          <p:spPr bwMode="auto">
            <a:xfrm>
              <a:off x="3559"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60" name="Oval 149"/>
            <p:cNvSpPr>
              <a:spLocks noChangeArrowheads="1"/>
            </p:cNvSpPr>
            <p:nvPr/>
          </p:nvSpPr>
          <p:spPr bwMode="auto">
            <a:xfrm>
              <a:off x="3497"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61" name="Oval 150"/>
            <p:cNvSpPr>
              <a:spLocks noChangeArrowheads="1"/>
            </p:cNvSpPr>
            <p:nvPr/>
          </p:nvSpPr>
          <p:spPr bwMode="auto">
            <a:xfrm>
              <a:off x="3435"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62" name="Oval 151"/>
            <p:cNvSpPr>
              <a:spLocks noChangeArrowheads="1"/>
            </p:cNvSpPr>
            <p:nvPr/>
          </p:nvSpPr>
          <p:spPr bwMode="auto">
            <a:xfrm>
              <a:off x="3435"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63" name="Oval 152"/>
            <p:cNvSpPr>
              <a:spLocks noChangeArrowheads="1"/>
            </p:cNvSpPr>
            <p:nvPr/>
          </p:nvSpPr>
          <p:spPr bwMode="auto">
            <a:xfrm>
              <a:off x="3435"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64" name="Oval 153"/>
            <p:cNvSpPr>
              <a:spLocks noChangeArrowheads="1"/>
            </p:cNvSpPr>
            <p:nvPr/>
          </p:nvSpPr>
          <p:spPr bwMode="auto">
            <a:xfrm>
              <a:off x="3559"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65" name="Oval 154"/>
            <p:cNvSpPr>
              <a:spLocks noChangeArrowheads="1"/>
            </p:cNvSpPr>
            <p:nvPr/>
          </p:nvSpPr>
          <p:spPr bwMode="auto">
            <a:xfrm>
              <a:off x="3621"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66" name="Oval 155"/>
            <p:cNvSpPr>
              <a:spLocks noChangeArrowheads="1"/>
            </p:cNvSpPr>
            <p:nvPr/>
          </p:nvSpPr>
          <p:spPr bwMode="auto">
            <a:xfrm>
              <a:off x="3408"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67" name="Oval 156"/>
            <p:cNvSpPr>
              <a:spLocks noChangeArrowheads="1"/>
            </p:cNvSpPr>
            <p:nvPr/>
          </p:nvSpPr>
          <p:spPr bwMode="auto">
            <a:xfrm>
              <a:off x="3470"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68" name="Oval 157"/>
            <p:cNvSpPr>
              <a:spLocks noChangeArrowheads="1"/>
            </p:cNvSpPr>
            <p:nvPr/>
          </p:nvSpPr>
          <p:spPr bwMode="auto">
            <a:xfrm>
              <a:off x="3408"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69" name="Oval 158"/>
            <p:cNvSpPr>
              <a:spLocks noChangeArrowheads="1"/>
            </p:cNvSpPr>
            <p:nvPr/>
          </p:nvSpPr>
          <p:spPr bwMode="auto">
            <a:xfrm>
              <a:off x="3470" y="393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70" name="Oval 159"/>
            <p:cNvSpPr>
              <a:spLocks noChangeArrowheads="1"/>
            </p:cNvSpPr>
            <p:nvPr/>
          </p:nvSpPr>
          <p:spPr bwMode="auto">
            <a:xfrm>
              <a:off x="3531"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71" name="Oval 160"/>
            <p:cNvSpPr>
              <a:spLocks noChangeArrowheads="1"/>
            </p:cNvSpPr>
            <p:nvPr/>
          </p:nvSpPr>
          <p:spPr bwMode="auto">
            <a:xfrm>
              <a:off x="3593"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72" name="Oval 161"/>
            <p:cNvSpPr>
              <a:spLocks noChangeArrowheads="1"/>
            </p:cNvSpPr>
            <p:nvPr/>
          </p:nvSpPr>
          <p:spPr bwMode="auto">
            <a:xfrm>
              <a:off x="3470" y="398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73" name="Oval 162"/>
            <p:cNvSpPr>
              <a:spLocks noChangeArrowheads="1"/>
            </p:cNvSpPr>
            <p:nvPr/>
          </p:nvSpPr>
          <p:spPr bwMode="auto">
            <a:xfrm>
              <a:off x="3593"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74" name="Oval 163"/>
            <p:cNvSpPr>
              <a:spLocks noChangeArrowheads="1"/>
            </p:cNvSpPr>
            <p:nvPr/>
          </p:nvSpPr>
          <p:spPr bwMode="auto">
            <a:xfrm>
              <a:off x="3531"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75" name="Oval 164"/>
            <p:cNvSpPr>
              <a:spLocks noChangeArrowheads="1"/>
            </p:cNvSpPr>
            <p:nvPr/>
          </p:nvSpPr>
          <p:spPr bwMode="auto">
            <a:xfrm>
              <a:off x="3531"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76" name="Oval 165"/>
            <p:cNvSpPr>
              <a:spLocks noChangeArrowheads="1"/>
            </p:cNvSpPr>
            <p:nvPr/>
          </p:nvSpPr>
          <p:spPr bwMode="auto">
            <a:xfrm>
              <a:off x="3593"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77" name="Oval 166"/>
            <p:cNvSpPr>
              <a:spLocks noChangeArrowheads="1"/>
            </p:cNvSpPr>
            <p:nvPr/>
          </p:nvSpPr>
          <p:spPr bwMode="auto">
            <a:xfrm>
              <a:off x="3531"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78" name="Oval 167"/>
            <p:cNvSpPr>
              <a:spLocks noChangeArrowheads="1"/>
            </p:cNvSpPr>
            <p:nvPr/>
          </p:nvSpPr>
          <p:spPr bwMode="auto">
            <a:xfrm>
              <a:off x="3655" y="398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79" name="Oval 168"/>
            <p:cNvSpPr>
              <a:spLocks noChangeArrowheads="1"/>
            </p:cNvSpPr>
            <p:nvPr/>
          </p:nvSpPr>
          <p:spPr bwMode="auto">
            <a:xfrm>
              <a:off x="3593"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80" name="Oval 169"/>
            <p:cNvSpPr>
              <a:spLocks noChangeArrowheads="1"/>
            </p:cNvSpPr>
            <p:nvPr/>
          </p:nvSpPr>
          <p:spPr bwMode="auto">
            <a:xfrm>
              <a:off x="3531"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81" name="Oval 170"/>
            <p:cNvSpPr>
              <a:spLocks noChangeArrowheads="1"/>
            </p:cNvSpPr>
            <p:nvPr/>
          </p:nvSpPr>
          <p:spPr bwMode="auto">
            <a:xfrm>
              <a:off x="3531" y="408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82" name="Oval 171"/>
            <p:cNvSpPr>
              <a:spLocks noChangeArrowheads="1"/>
            </p:cNvSpPr>
            <p:nvPr/>
          </p:nvSpPr>
          <p:spPr bwMode="auto">
            <a:xfrm>
              <a:off x="3531"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83" name="Oval 172"/>
            <p:cNvSpPr>
              <a:spLocks noChangeArrowheads="1"/>
            </p:cNvSpPr>
            <p:nvPr/>
          </p:nvSpPr>
          <p:spPr bwMode="auto">
            <a:xfrm>
              <a:off x="3655" y="393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84" name="Oval 173"/>
            <p:cNvSpPr>
              <a:spLocks noChangeArrowheads="1"/>
            </p:cNvSpPr>
            <p:nvPr/>
          </p:nvSpPr>
          <p:spPr bwMode="auto">
            <a:xfrm>
              <a:off x="3717" y="398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85" name="Oval 174"/>
            <p:cNvSpPr>
              <a:spLocks noChangeArrowheads="1"/>
            </p:cNvSpPr>
            <p:nvPr/>
          </p:nvSpPr>
          <p:spPr bwMode="auto">
            <a:xfrm>
              <a:off x="3168"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86" name="Oval 175"/>
            <p:cNvSpPr>
              <a:spLocks noChangeArrowheads="1"/>
            </p:cNvSpPr>
            <p:nvPr/>
          </p:nvSpPr>
          <p:spPr bwMode="auto">
            <a:xfrm>
              <a:off x="3230" y="393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87" name="Oval 176"/>
            <p:cNvSpPr>
              <a:spLocks noChangeArrowheads="1"/>
            </p:cNvSpPr>
            <p:nvPr/>
          </p:nvSpPr>
          <p:spPr bwMode="auto">
            <a:xfrm>
              <a:off x="3168" y="393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88" name="Oval 177"/>
            <p:cNvSpPr>
              <a:spLocks noChangeArrowheads="1"/>
            </p:cNvSpPr>
            <p:nvPr/>
          </p:nvSpPr>
          <p:spPr bwMode="auto">
            <a:xfrm>
              <a:off x="3230" y="398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89" name="Oval 178"/>
            <p:cNvSpPr>
              <a:spLocks noChangeArrowheads="1"/>
            </p:cNvSpPr>
            <p:nvPr/>
          </p:nvSpPr>
          <p:spPr bwMode="auto">
            <a:xfrm>
              <a:off x="3291"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90" name="Oval 179"/>
            <p:cNvSpPr>
              <a:spLocks noChangeArrowheads="1"/>
            </p:cNvSpPr>
            <p:nvPr/>
          </p:nvSpPr>
          <p:spPr bwMode="auto">
            <a:xfrm>
              <a:off x="3353"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91" name="Oval 180"/>
            <p:cNvSpPr>
              <a:spLocks noChangeArrowheads="1"/>
            </p:cNvSpPr>
            <p:nvPr/>
          </p:nvSpPr>
          <p:spPr bwMode="auto">
            <a:xfrm>
              <a:off x="3230" y="403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92" name="Oval 181"/>
            <p:cNvSpPr>
              <a:spLocks noChangeArrowheads="1"/>
            </p:cNvSpPr>
            <p:nvPr/>
          </p:nvSpPr>
          <p:spPr bwMode="auto">
            <a:xfrm>
              <a:off x="3353" y="408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93" name="Oval 182"/>
            <p:cNvSpPr>
              <a:spLocks noChangeArrowheads="1"/>
            </p:cNvSpPr>
            <p:nvPr/>
          </p:nvSpPr>
          <p:spPr bwMode="auto">
            <a:xfrm>
              <a:off x="3291"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94" name="Oval 183"/>
            <p:cNvSpPr>
              <a:spLocks noChangeArrowheads="1"/>
            </p:cNvSpPr>
            <p:nvPr/>
          </p:nvSpPr>
          <p:spPr bwMode="auto">
            <a:xfrm>
              <a:off x="3291"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95" name="Oval 184"/>
            <p:cNvSpPr>
              <a:spLocks noChangeArrowheads="1"/>
            </p:cNvSpPr>
            <p:nvPr/>
          </p:nvSpPr>
          <p:spPr bwMode="auto">
            <a:xfrm>
              <a:off x="3353"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96" name="Oval 185"/>
            <p:cNvSpPr>
              <a:spLocks noChangeArrowheads="1"/>
            </p:cNvSpPr>
            <p:nvPr/>
          </p:nvSpPr>
          <p:spPr bwMode="auto">
            <a:xfrm>
              <a:off x="3291" y="408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97" name="Oval 186"/>
            <p:cNvSpPr>
              <a:spLocks noChangeArrowheads="1"/>
            </p:cNvSpPr>
            <p:nvPr/>
          </p:nvSpPr>
          <p:spPr bwMode="auto">
            <a:xfrm>
              <a:off x="3415" y="403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98" name="Oval 187"/>
            <p:cNvSpPr>
              <a:spLocks noChangeArrowheads="1"/>
            </p:cNvSpPr>
            <p:nvPr/>
          </p:nvSpPr>
          <p:spPr bwMode="auto">
            <a:xfrm>
              <a:off x="3353"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899" name="Oval 188"/>
            <p:cNvSpPr>
              <a:spLocks noChangeArrowheads="1"/>
            </p:cNvSpPr>
            <p:nvPr/>
          </p:nvSpPr>
          <p:spPr bwMode="auto">
            <a:xfrm>
              <a:off x="3291"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00" name="Oval 189"/>
            <p:cNvSpPr>
              <a:spLocks noChangeArrowheads="1"/>
            </p:cNvSpPr>
            <p:nvPr/>
          </p:nvSpPr>
          <p:spPr bwMode="auto">
            <a:xfrm>
              <a:off x="3291" y="412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01" name="Oval 190"/>
            <p:cNvSpPr>
              <a:spLocks noChangeArrowheads="1"/>
            </p:cNvSpPr>
            <p:nvPr/>
          </p:nvSpPr>
          <p:spPr bwMode="auto">
            <a:xfrm>
              <a:off x="3291"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02" name="Oval 191"/>
            <p:cNvSpPr>
              <a:spLocks noChangeArrowheads="1"/>
            </p:cNvSpPr>
            <p:nvPr/>
          </p:nvSpPr>
          <p:spPr bwMode="auto">
            <a:xfrm>
              <a:off x="3415" y="398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03" name="Oval 192"/>
            <p:cNvSpPr>
              <a:spLocks noChangeArrowheads="1"/>
            </p:cNvSpPr>
            <p:nvPr/>
          </p:nvSpPr>
          <p:spPr bwMode="auto">
            <a:xfrm>
              <a:off x="3477" y="403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04" name="Oval 193"/>
            <p:cNvSpPr>
              <a:spLocks noChangeArrowheads="1"/>
            </p:cNvSpPr>
            <p:nvPr/>
          </p:nvSpPr>
          <p:spPr bwMode="auto">
            <a:xfrm>
              <a:off x="3312" y="398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05" name="Oval 194"/>
            <p:cNvSpPr>
              <a:spLocks noChangeArrowheads="1"/>
            </p:cNvSpPr>
            <p:nvPr/>
          </p:nvSpPr>
          <p:spPr bwMode="auto">
            <a:xfrm>
              <a:off x="3374" y="403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06" name="Oval 195"/>
            <p:cNvSpPr>
              <a:spLocks noChangeArrowheads="1"/>
            </p:cNvSpPr>
            <p:nvPr/>
          </p:nvSpPr>
          <p:spPr bwMode="auto">
            <a:xfrm>
              <a:off x="3312" y="403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07" name="Oval 196"/>
            <p:cNvSpPr>
              <a:spLocks noChangeArrowheads="1"/>
            </p:cNvSpPr>
            <p:nvPr/>
          </p:nvSpPr>
          <p:spPr bwMode="auto">
            <a:xfrm>
              <a:off x="3374" y="408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08" name="Oval 197"/>
            <p:cNvSpPr>
              <a:spLocks noChangeArrowheads="1"/>
            </p:cNvSpPr>
            <p:nvPr/>
          </p:nvSpPr>
          <p:spPr bwMode="auto">
            <a:xfrm>
              <a:off x="3435" y="408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09" name="Oval 198"/>
            <p:cNvSpPr>
              <a:spLocks noChangeArrowheads="1"/>
            </p:cNvSpPr>
            <p:nvPr/>
          </p:nvSpPr>
          <p:spPr bwMode="auto">
            <a:xfrm>
              <a:off x="3497" y="408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10" name="Oval 199"/>
            <p:cNvSpPr>
              <a:spLocks noChangeArrowheads="1"/>
            </p:cNvSpPr>
            <p:nvPr/>
          </p:nvSpPr>
          <p:spPr bwMode="auto">
            <a:xfrm>
              <a:off x="3374" y="412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11" name="Oval 200"/>
            <p:cNvSpPr>
              <a:spLocks noChangeArrowheads="1"/>
            </p:cNvSpPr>
            <p:nvPr/>
          </p:nvSpPr>
          <p:spPr bwMode="auto">
            <a:xfrm>
              <a:off x="3497" y="417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12" name="Oval 201"/>
            <p:cNvSpPr>
              <a:spLocks noChangeArrowheads="1"/>
            </p:cNvSpPr>
            <p:nvPr/>
          </p:nvSpPr>
          <p:spPr bwMode="auto">
            <a:xfrm>
              <a:off x="3435"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13" name="Oval 202"/>
            <p:cNvSpPr>
              <a:spLocks noChangeArrowheads="1"/>
            </p:cNvSpPr>
            <p:nvPr/>
          </p:nvSpPr>
          <p:spPr bwMode="auto">
            <a:xfrm>
              <a:off x="3435" y="412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14" name="Oval 203"/>
            <p:cNvSpPr>
              <a:spLocks noChangeArrowheads="1"/>
            </p:cNvSpPr>
            <p:nvPr/>
          </p:nvSpPr>
          <p:spPr bwMode="auto">
            <a:xfrm>
              <a:off x="3497" y="412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15" name="Oval 204"/>
            <p:cNvSpPr>
              <a:spLocks noChangeArrowheads="1"/>
            </p:cNvSpPr>
            <p:nvPr/>
          </p:nvSpPr>
          <p:spPr bwMode="auto">
            <a:xfrm>
              <a:off x="3435" y="417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16" name="Oval 205"/>
            <p:cNvSpPr>
              <a:spLocks noChangeArrowheads="1"/>
            </p:cNvSpPr>
            <p:nvPr/>
          </p:nvSpPr>
          <p:spPr bwMode="auto">
            <a:xfrm>
              <a:off x="3559" y="412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17" name="Oval 206"/>
            <p:cNvSpPr>
              <a:spLocks noChangeArrowheads="1"/>
            </p:cNvSpPr>
            <p:nvPr/>
          </p:nvSpPr>
          <p:spPr bwMode="auto">
            <a:xfrm>
              <a:off x="3497" y="412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18" name="Oval 207"/>
            <p:cNvSpPr>
              <a:spLocks noChangeArrowheads="1"/>
            </p:cNvSpPr>
            <p:nvPr/>
          </p:nvSpPr>
          <p:spPr bwMode="auto">
            <a:xfrm>
              <a:off x="3435" y="412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19" name="Oval 208"/>
            <p:cNvSpPr>
              <a:spLocks noChangeArrowheads="1"/>
            </p:cNvSpPr>
            <p:nvPr/>
          </p:nvSpPr>
          <p:spPr bwMode="auto">
            <a:xfrm>
              <a:off x="3435" y="422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20" name="Oval 209"/>
            <p:cNvSpPr>
              <a:spLocks noChangeArrowheads="1"/>
            </p:cNvSpPr>
            <p:nvPr/>
          </p:nvSpPr>
          <p:spPr bwMode="auto">
            <a:xfrm>
              <a:off x="3435"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21" name="Oval 210"/>
            <p:cNvSpPr>
              <a:spLocks noChangeArrowheads="1"/>
            </p:cNvSpPr>
            <p:nvPr/>
          </p:nvSpPr>
          <p:spPr bwMode="auto">
            <a:xfrm>
              <a:off x="3559" y="408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22" name="Oval 211"/>
            <p:cNvSpPr>
              <a:spLocks noChangeArrowheads="1"/>
            </p:cNvSpPr>
            <p:nvPr/>
          </p:nvSpPr>
          <p:spPr bwMode="auto">
            <a:xfrm>
              <a:off x="3621" y="412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23" name="Oval 212"/>
            <p:cNvSpPr>
              <a:spLocks noChangeArrowheads="1"/>
            </p:cNvSpPr>
            <p:nvPr/>
          </p:nvSpPr>
          <p:spPr bwMode="auto">
            <a:xfrm>
              <a:off x="3504" y="393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24" name="Oval 213"/>
            <p:cNvSpPr>
              <a:spLocks noChangeArrowheads="1"/>
            </p:cNvSpPr>
            <p:nvPr/>
          </p:nvSpPr>
          <p:spPr bwMode="auto">
            <a:xfrm>
              <a:off x="3566" y="398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25" name="Oval 214"/>
            <p:cNvSpPr>
              <a:spLocks noChangeArrowheads="1"/>
            </p:cNvSpPr>
            <p:nvPr/>
          </p:nvSpPr>
          <p:spPr bwMode="auto">
            <a:xfrm>
              <a:off x="3504" y="398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26" name="Oval 215"/>
            <p:cNvSpPr>
              <a:spLocks noChangeArrowheads="1"/>
            </p:cNvSpPr>
            <p:nvPr/>
          </p:nvSpPr>
          <p:spPr bwMode="auto">
            <a:xfrm>
              <a:off x="3566" y="403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27" name="Oval 216"/>
            <p:cNvSpPr>
              <a:spLocks noChangeArrowheads="1"/>
            </p:cNvSpPr>
            <p:nvPr/>
          </p:nvSpPr>
          <p:spPr bwMode="auto">
            <a:xfrm>
              <a:off x="3627"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28" name="Oval 217"/>
            <p:cNvSpPr>
              <a:spLocks noChangeArrowheads="1"/>
            </p:cNvSpPr>
            <p:nvPr/>
          </p:nvSpPr>
          <p:spPr bwMode="auto">
            <a:xfrm>
              <a:off x="3689"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29" name="Oval 218"/>
            <p:cNvSpPr>
              <a:spLocks noChangeArrowheads="1"/>
            </p:cNvSpPr>
            <p:nvPr/>
          </p:nvSpPr>
          <p:spPr bwMode="auto">
            <a:xfrm>
              <a:off x="3566" y="408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30" name="Oval 219"/>
            <p:cNvSpPr>
              <a:spLocks noChangeArrowheads="1"/>
            </p:cNvSpPr>
            <p:nvPr/>
          </p:nvSpPr>
          <p:spPr bwMode="auto">
            <a:xfrm>
              <a:off x="3689" y="412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31" name="Oval 220"/>
            <p:cNvSpPr>
              <a:spLocks noChangeArrowheads="1"/>
            </p:cNvSpPr>
            <p:nvPr/>
          </p:nvSpPr>
          <p:spPr bwMode="auto">
            <a:xfrm>
              <a:off x="3627"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32" name="Oval 221"/>
            <p:cNvSpPr>
              <a:spLocks noChangeArrowheads="1"/>
            </p:cNvSpPr>
            <p:nvPr/>
          </p:nvSpPr>
          <p:spPr bwMode="auto">
            <a:xfrm>
              <a:off x="3627" y="408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33" name="Oval 222"/>
            <p:cNvSpPr>
              <a:spLocks noChangeArrowheads="1"/>
            </p:cNvSpPr>
            <p:nvPr/>
          </p:nvSpPr>
          <p:spPr bwMode="auto">
            <a:xfrm>
              <a:off x="3689" y="408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34" name="Oval 223"/>
            <p:cNvSpPr>
              <a:spLocks noChangeArrowheads="1"/>
            </p:cNvSpPr>
            <p:nvPr/>
          </p:nvSpPr>
          <p:spPr bwMode="auto">
            <a:xfrm>
              <a:off x="3627" y="412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35" name="Oval 224"/>
            <p:cNvSpPr>
              <a:spLocks noChangeArrowheads="1"/>
            </p:cNvSpPr>
            <p:nvPr/>
          </p:nvSpPr>
          <p:spPr bwMode="auto">
            <a:xfrm>
              <a:off x="3751" y="408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36" name="Oval 225"/>
            <p:cNvSpPr>
              <a:spLocks noChangeArrowheads="1"/>
            </p:cNvSpPr>
            <p:nvPr/>
          </p:nvSpPr>
          <p:spPr bwMode="auto">
            <a:xfrm>
              <a:off x="3689" y="408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37" name="Oval 226"/>
            <p:cNvSpPr>
              <a:spLocks noChangeArrowheads="1"/>
            </p:cNvSpPr>
            <p:nvPr/>
          </p:nvSpPr>
          <p:spPr bwMode="auto">
            <a:xfrm>
              <a:off x="3627" y="408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38" name="Oval 227"/>
            <p:cNvSpPr>
              <a:spLocks noChangeArrowheads="1"/>
            </p:cNvSpPr>
            <p:nvPr/>
          </p:nvSpPr>
          <p:spPr bwMode="auto">
            <a:xfrm>
              <a:off x="3627" y="417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39" name="Oval 228"/>
            <p:cNvSpPr>
              <a:spLocks noChangeArrowheads="1"/>
            </p:cNvSpPr>
            <p:nvPr/>
          </p:nvSpPr>
          <p:spPr bwMode="auto">
            <a:xfrm>
              <a:off x="3627"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40" name="Oval 229"/>
            <p:cNvSpPr>
              <a:spLocks noChangeArrowheads="1"/>
            </p:cNvSpPr>
            <p:nvPr/>
          </p:nvSpPr>
          <p:spPr bwMode="auto">
            <a:xfrm>
              <a:off x="3751" y="403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41" name="Oval 230"/>
            <p:cNvSpPr>
              <a:spLocks noChangeArrowheads="1"/>
            </p:cNvSpPr>
            <p:nvPr/>
          </p:nvSpPr>
          <p:spPr bwMode="auto">
            <a:xfrm>
              <a:off x="3813" y="408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42" name="Oval 231"/>
            <p:cNvSpPr>
              <a:spLocks noChangeArrowheads="1"/>
            </p:cNvSpPr>
            <p:nvPr/>
          </p:nvSpPr>
          <p:spPr bwMode="auto">
            <a:xfrm>
              <a:off x="3216" y="345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43" name="Oval 232"/>
            <p:cNvSpPr>
              <a:spLocks noChangeArrowheads="1"/>
            </p:cNvSpPr>
            <p:nvPr/>
          </p:nvSpPr>
          <p:spPr bwMode="auto">
            <a:xfrm>
              <a:off x="3264" y="350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44" name="Oval 233"/>
            <p:cNvSpPr>
              <a:spLocks noChangeArrowheads="1"/>
            </p:cNvSpPr>
            <p:nvPr/>
          </p:nvSpPr>
          <p:spPr bwMode="auto">
            <a:xfrm>
              <a:off x="3216" y="350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45" name="Oval 234"/>
            <p:cNvSpPr>
              <a:spLocks noChangeArrowheads="1"/>
            </p:cNvSpPr>
            <p:nvPr/>
          </p:nvSpPr>
          <p:spPr bwMode="auto">
            <a:xfrm>
              <a:off x="3264" y="355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46" name="Oval 235"/>
            <p:cNvSpPr>
              <a:spLocks noChangeArrowheads="1"/>
            </p:cNvSpPr>
            <p:nvPr/>
          </p:nvSpPr>
          <p:spPr bwMode="auto">
            <a:xfrm>
              <a:off x="3312" y="355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47" name="Oval 236"/>
            <p:cNvSpPr>
              <a:spLocks noChangeArrowheads="1"/>
            </p:cNvSpPr>
            <p:nvPr/>
          </p:nvSpPr>
          <p:spPr bwMode="auto">
            <a:xfrm>
              <a:off x="3360" y="355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48" name="Oval 237"/>
            <p:cNvSpPr>
              <a:spLocks noChangeArrowheads="1"/>
            </p:cNvSpPr>
            <p:nvPr/>
          </p:nvSpPr>
          <p:spPr bwMode="auto">
            <a:xfrm>
              <a:off x="3264"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49" name="Oval 238"/>
            <p:cNvSpPr>
              <a:spLocks noChangeArrowheads="1"/>
            </p:cNvSpPr>
            <p:nvPr/>
          </p:nvSpPr>
          <p:spPr bwMode="auto">
            <a:xfrm>
              <a:off x="3360"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50" name="Oval 239"/>
            <p:cNvSpPr>
              <a:spLocks noChangeArrowheads="1"/>
            </p:cNvSpPr>
            <p:nvPr/>
          </p:nvSpPr>
          <p:spPr bwMode="auto">
            <a:xfrm>
              <a:off x="3312" y="350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51" name="Oval 240"/>
            <p:cNvSpPr>
              <a:spLocks noChangeArrowheads="1"/>
            </p:cNvSpPr>
            <p:nvPr/>
          </p:nvSpPr>
          <p:spPr bwMode="auto">
            <a:xfrm>
              <a:off x="3312"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52" name="Oval 241"/>
            <p:cNvSpPr>
              <a:spLocks noChangeArrowheads="1"/>
            </p:cNvSpPr>
            <p:nvPr/>
          </p:nvSpPr>
          <p:spPr bwMode="auto">
            <a:xfrm>
              <a:off x="3360"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53" name="Oval 242"/>
            <p:cNvSpPr>
              <a:spLocks noChangeArrowheads="1"/>
            </p:cNvSpPr>
            <p:nvPr/>
          </p:nvSpPr>
          <p:spPr bwMode="auto">
            <a:xfrm>
              <a:off x="3312"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54" name="Oval 243"/>
            <p:cNvSpPr>
              <a:spLocks noChangeArrowheads="1"/>
            </p:cNvSpPr>
            <p:nvPr/>
          </p:nvSpPr>
          <p:spPr bwMode="auto">
            <a:xfrm>
              <a:off x="3408"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55" name="Oval 244"/>
            <p:cNvSpPr>
              <a:spLocks noChangeArrowheads="1"/>
            </p:cNvSpPr>
            <p:nvPr/>
          </p:nvSpPr>
          <p:spPr bwMode="auto">
            <a:xfrm>
              <a:off x="3360"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56" name="Oval 245"/>
            <p:cNvSpPr>
              <a:spLocks noChangeArrowheads="1"/>
            </p:cNvSpPr>
            <p:nvPr/>
          </p:nvSpPr>
          <p:spPr bwMode="auto">
            <a:xfrm>
              <a:off x="3312"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57" name="Oval 246"/>
            <p:cNvSpPr>
              <a:spLocks noChangeArrowheads="1"/>
            </p:cNvSpPr>
            <p:nvPr/>
          </p:nvSpPr>
          <p:spPr bwMode="auto">
            <a:xfrm>
              <a:off x="3312"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58" name="Oval 247"/>
            <p:cNvSpPr>
              <a:spLocks noChangeArrowheads="1"/>
            </p:cNvSpPr>
            <p:nvPr/>
          </p:nvSpPr>
          <p:spPr bwMode="auto">
            <a:xfrm>
              <a:off x="3312" y="345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59" name="Oval 248"/>
            <p:cNvSpPr>
              <a:spLocks noChangeArrowheads="1"/>
            </p:cNvSpPr>
            <p:nvPr/>
          </p:nvSpPr>
          <p:spPr bwMode="auto">
            <a:xfrm>
              <a:off x="3408" y="355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60" name="Oval 249"/>
            <p:cNvSpPr>
              <a:spLocks noChangeArrowheads="1"/>
            </p:cNvSpPr>
            <p:nvPr/>
          </p:nvSpPr>
          <p:spPr bwMode="auto">
            <a:xfrm>
              <a:off x="3456"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61" name="Oval 250"/>
            <p:cNvSpPr>
              <a:spLocks noChangeArrowheads="1"/>
            </p:cNvSpPr>
            <p:nvPr/>
          </p:nvSpPr>
          <p:spPr bwMode="auto">
            <a:xfrm>
              <a:off x="3312" y="340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62" name="Oval 251"/>
            <p:cNvSpPr>
              <a:spLocks noChangeArrowheads="1"/>
            </p:cNvSpPr>
            <p:nvPr/>
          </p:nvSpPr>
          <p:spPr bwMode="auto">
            <a:xfrm>
              <a:off x="3360" y="345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63" name="Oval 252"/>
            <p:cNvSpPr>
              <a:spLocks noChangeArrowheads="1"/>
            </p:cNvSpPr>
            <p:nvPr/>
          </p:nvSpPr>
          <p:spPr bwMode="auto">
            <a:xfrm>
              <a:off x="3312" y="345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64" name="Oval 253"/>
            <p:cNvSpPr>
              <a:spLocks noChangeArrowheads="1"/>
            </p:cNvSpPr>
            <p:nvPr/>
          </p:nvSpPr>
          <p:spPr bwMode="auto">
            <a:xfrm>
              <a:off x="3360" y="350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65" name="Oval 254"/>
            <p:cNvSpPr>
              <a:spLocks noChangeArrowheads="1"/>
            </p:cNvSpPr>
            <p:nvPr/>
          </p:nvSpPr>
          <p:spPr bwMode="auto">
            <a:xfrm>
              <a:off x="3408" y="350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66" name="Oval 255"/>
            <p:cNvSpPr>
              <a:spLocks noChangeArrowheads="1"/>
            </p:cNvSpPr>
            <p:nvPr/>
          </p:nvSpPr>
          <p:spPr bwMode="auto">
            <a:xfrm>
              <a:off x="3456" y="350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67" name="Oval 256"/>
            <p:cNvSpPr>
              <a:spLocks noChangeArrowheads="1"/>
            </p:cNvSpPr>
            <p:nvPr/>
          </p:nvSpPr>
          <p:spPr bwMode="auto">
            <a:xfrm>
              <a:off x="3360" y="355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68" name="Oval 257"/>
            <p:cNvSpPr>
              <a:spLocks noChangeArrowheads="1"/>
            </p:cNvSpPr>
            <p:nvPr/>
          </p:nvSpPr>
          <p:spPr bwMode="auto">
            <a:xfrm>
              <a:off x="3456"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69" name="Oval 258"/>
            <p:cNvSpPr>
              <a:spLocks noChangeArrowheads="1"/>
            </p:cNvSpPr>
            <p:nvPr/>
          </p:nvSpPr>
          <p:spPr bwMode="auto">
            <a:xfrm>
              <a:off x="3408" y="345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70" name="Oval 259"/>
            <p:cNvSpPr>
              <a:spLocks noChangeArrowheads="1"/>
            </p:cNvSpPr>
            <p:nvPr/>
          </p:nvSpPr>
          <p:spPr bwMode="auto">
            <a:xfrm>
              <a:off x="3408" y="355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71" name="Oval 260"/>
            <p:cNvSpPr>
              <a:spLocks noChangeArrowheads="1"/>
            </p:cNvSpPr>
            <p:nvPr/>
          </p:nvSpPr>
          <p:spPr bwMode="auto">
            <a:xfrm>
              <a:off x="3456" y="355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72" name="Oval 261"/>
            <p:cNvSpPr>
              <a:spLocks noChangeArrowheads="1"/>
            </p:cNvSpPr>
            <p:nvPr/>
          </p:nvSpPr>
          <p:spPr bwMode="auto">
            <a:xfrm>
              <a:off x="3408"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73" name="Oval 262"/>
            <p:cNvSpPr>
              <a:spLocks noChangeArrowheads="1"/>
            </p:cNvSpPr>
            <p:nvPr/>
          </p:nvSpPr>
          <p:spPr bwMode="auto">
            <a:xfrm>
              <a:off x="3504" y="355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74" name="Oval 263"/>
            <p:cNvSpPr>
              <a:spLocks noChangeArrowheads="1"/>
            </p:cNvSpPr>
            <p:nvPr/>
          </p:nvSpPr>
          <p:spPr bwMode="auto">
            <a:xfrm>
              <a:off x="3456" y="355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75" name="Oval 264"/>
            <p:cNvSpPr>
              <a:spLocks noChangeArrowheads="1"/>
            </p:cNvSpPr>
            <p:nvPr/>
          </p:nvSpPr>
          <p:spPr bwMode="auto">
            <a:xfrm>
              <a:off x="3408" y="355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76" name="Oval 265"/>
            <p:cNvSpPr>
              <a:spLocks noChangeArrowheads="1"/>
            </p:cNvSpPr>
            <p:nvPr/>
          </p:nvSpPr>
          <p:spPr bwMode="auto">
            <a:xfrm>
              <a:off x="3408"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77" name="Oval 266"/>
            <p:cNvSpPr>
              <a:spLocks noChangeArrowheads="1"/>
            </p:cNvSpPr>
            <p:nvPr/>
          </p:nvSpPr>
          <p:spPr bwMode="auto">
            <a:xfrm>
              <a:off x="3408" y="340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78" name="Oval 267"/>
            <p:cNvSpPr>
              <a:spLocks noChangeArrowheads="1"/>
            </p:cNvSpPr>
            <p:nvPr/>
          </p:nvSpPr>
          <p:spPr bwMode="auto">
            <a:xfrm>
              <a:off x="3504" y="350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79" name="Oval 268"/>
            <p:cNvSpPr>
              <a:spLocks noChangeArrowheads="1"/>
            </p:cNvSpPr>
            <p:nvPr/>
          </p:nvSpPr>
          <p:spPr bwMode="auto">
            <a:xfrm>
              <a:off x="3552" y="355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80" name="Oval 269"/>
            <p:cNvSpPr>
              <a:spLocks noChangeArrowheads="1"/>
            </p:cNvSpPr>
            <p:nvPr/>
          </p:nvSpPr>
          <p:spPr bwMode="auto">
            <a:xfrm>
              <a:off x="3408" y="350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81" name="Oval 270"/>
            <p:cNvSpPr>
              <a:spLocks noChangeArrowheads="1"/>
            </p:cNvSpPr>
            <p:nvPr/>
          </p:nvSpPr>
          <p:spPr bwMode="auto">
            <a:xfrm>
              <a:off x="3456" y="355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82" name="Oval 271"/>
            <p:cNvSpPr>
              <a:spLocks noChangeArrowheads="1"/>
            </p:cNvSpPr>
            <p:nvPr/>
          </p:nvSpPr>
          <p:spPr bwMode="auto">
            <a:xfrm>
              <a:off x="3408" y="355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83" name="Oval 272"/>
            <p:cNvSpPr>
              <a:spLocks noChangeArrowheads="1"/>
            </p:cNvSpPr>
            <p:nvPr/>
          </p:nvSpPr>
          <p:spPr bwMode="auto">
            <a:xfrm>
              <a:off x="3456"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84" name="Oval 273"/>
            <p:cNvSpPr>
              <a:spLocks noChangeArrowheads="1"/>
            </p:cNvSpPr>
            <p:nvPr/>
          </p:nvSpPr>
          <p:spPr bwMode="auto">
            <a:xfrm>
              <a:off x="3504"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85" name="Oval 274"/>
            <p:cNvSpPr>
              <a:spLocks noChangeArrowheads="1"/>
            </p:cNvSpPr>
            <p:nvPr/>
          </p:nvSpPr>
          <p:spPr bwMode="auto">
            <a:xfrm>
              <a:off x="3552"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86" name="Oval 275"/>
            <p:cNvSpPr>
              <a:spLocks noChangeArrowheads="1"/>
            </p:cNvSpPr>
            <p:nvPr/>
          </p:nvSpPr>
          <p:spPr bwMode="auto">
            <a:xfrm>
              <a:off x="3456"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87" name="Oval 276"/>
            <p:cNvSpPr>
              <a:spLocks noChangeArrowheads="1"/>
            </p:cNvSpPr>
            <p:nvPr/>
          </p:nvSpPr>
          <p:spPr bwMode="auto">
            <a:xfrm>
              <a:off x="3552"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88" name="Oval 277"/>
            <p:cNvSpPr>
              <a:spLocks noChangeArrowheads="1"/>
            </p:cNvSpPr>
            <p:nvPr/>
          </p:nvSpPr>
          <p:spPr bwMode="auto">
            <a:xfrm>
              <a:off x="3504" y="355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89" name="Oval 278"/>
            <p:cNvSpPr>
              <a:spLocks noChangeArrowheads="1"/>
            </p:cNvSpPr>
            <p:nvPr/>
          </p:nvSpPr>
          <p:spPr bwMode="auto">
            <a:xfrm>
              <a:off x="3504"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90" name="Oval 279"/>
            <p:cNvSpPr>
              <a:spLocks noChangeArrowheads="1"/>
            </p:cNvSpPr>
            <p:nvPr/>
          </p:nvSpPr>
          <p:spPr bwMode="auto">
            <a:xfrm>
              <a:off x="3552"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91" name="Oval 280"/>
            <p:cNvSpPr>
              <a:spLocks noChangeArrowheads="1"/>
            </p:cNvSpPr>
            <p:nvPr/>
          </p:nvSpPr>
          <p:spPr bwMode="auto">
            <a:xfrm>
              <a:off x="3504"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92" name="Oval 281"/>
            <p:cNvSpPr>
              <a:spLocks noChangeArrowheads="1"/>
            </p:cNvSpPr>
            <p:nvPr/>
          </p:nvSpPr>
          <p:spPr bwMode="auto">
            <a:xfrm>
              <a:off x="3600"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93" name="Oval 282"/>
            <p:cNvSpPr>
              <a:spLocks noChangeArrowheads="1"/>
            </p:cNvSpPr>
            <p:nvPr/>
          </p:nvSpPr>
          <p:spPr bwMode="auto">
            <a:xfrm>
              <a:off x="3552"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94" name="Oval 283"/>
            <p:cNvSpPr>
              <a:spLocks noChangeArrowheads="1"/>
            </p:cNvSpPr>
            <p:nvPr/>
          </p:nvSpPr>
          <p:spPr bwMode="auto">
            <a:xfrm>
              <a:off x="3504"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95" name="Oval 284"/>
            <p:cNvSpPr>
              <a:spLocks noChangeArrowheads="1"/>
            </p:cNvSpPr>
            <p:nvPr/>
          </p:nvSpPr>
          <p:spPr bwMode="auto">
            <a:xfrm>
              <a:off x="3504"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96" name="Oval 285"/>
            <p:cNvSpPr>
              <a:spLocks noChangeArrowheads="1"/>
            </p:cNvSpPr>
            <p:nvPr/>
          </p:nvSpPr>
          <p:spPr bwMode="auto">
            <a:xfrm>
              <a:off x="3504" y="350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97" name="Oval 286"/>
            <p:cNvSpPr>
              <a:spLocks noChangeArrowheads="1"/>
            </p:cNvSpPr>
            <p:nvPr/>
          </p:nvSpPr>
          <p:spPr bwMode="auto">
            <a:xfrm>
              <a:off x="3600"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98" name="Oval 287"/>
            <p:cNvSpPr>
              <a:spLocks noChangeArrowheads="1"/>
            </p:cNvSpPr>
            <p:nvPr/>
          </p:nvSpPr>
          <p:spPr bwMode="auto">
            <a:xfrm>
              <a:off x="3648"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999" name="Oval 288"/>
            <p:cNvSpPr>
              <a:spLocks noChangeArrowheads="1"/>
            </p:cNvSpPr>
            <p:nvPr/>
          </p:nvSpPr>
          <p:spPr bwMode="auto">
            <a:xfrm>
              <a:off x="3168" y="355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00" name="Oval 289"/>
            <p:cNvSpPr>
              <a:spLocks noChangeArrowheads="1"/>
            </p:cNvSpPr>
            <p:nvPr/>
          </p:nvSpPr>
          <p:spPr bwMode="auto">
            <a:xfrm>
              <a:off x="3216"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01" name="Oval 290"/>
            <p:cNvSpPr>
              <a:spLocks noChangeArrowheads="1"/>
            </p:cNvSpPr>
            <p:nvPr/>
          </p:nvSpPr>
          <p:spPr bwMode="auto">
            <a:xfrm>
              <a:off x="3168"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02" name="Oval 291"/>
            <p:cNvSpPr>
              <a:spLocks noChangeArrowheads="1"/>
            </p:cNvSpPr>
            <p:nvPr/>
          </p:nvSpPr>
          <p:spPr bwMode="auto">
            <a:xfrm>
              <a:off x="3216"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03" name="Oval 292"/>
            <p:cNvSpPr>
              <a:spLocks noChangeArrowheads="1"/>
            </p:cNvSpPr>
            <p:nvPr/>
          </p:nvSpPr>
          <p:spPr bwMode="auto">
            <a:xfrm>
              <a:off x="3264"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04" name="Oval 293"/>
            <p:cNvSpPr>
              <a:spLocks noChangeArrowheads="1"/>
            </p:cNvSpPr>
            <p:nvPr/>
          </p:nvSpPr>
          <p:spPr bwMode="auto">
            <a:xfrm>
              <a:off x="3312"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05" name="Oval 294"/>
            <p:cNvSpPr>
              <a:spLocks noChangeArrowheads="1"/>
            </p:cNvSpPr>
            <p:nvPr/>
          </p:nvSpPr>
          <p:spPr bwMode="auto">
            <a:xfrm>
              <a:off x="3216"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06" name="Oval 295"/>
            <p:cNvSpPr>
              <a:spLocks noChangeArrowheads="1"/>
            </p:cNvSpPr>
            <p:nvPr/>
          </p:nvSpPr>
          <p:spPr bwMode="auto">
            <a:xfrm>
              <a:off x="3312"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07" name="Oval 296"/>
            <p:cNvSpPr>
              <a:spLocks noChangeArrowheads="1"/>
            </p:cNvSpPr>
            <p:nvPr/>
          </p:nvSpPr>
          <p:spPr bwMode="auto">
            <a:xfrm>
              <a:off x="3264"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08" name="Oval 297"/>
            <p:cNvSpPr>
              <a:spLocks noChangeArrowheads="1"/>
            </p:cNvSpPr>
            <p:nvPr/>
          </p:nvSpPr>
          <p:spPr bwMode="auto">
            <a:xfrm>
              <a:off x="3264"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09" name="Oval 298"/>
            <p:cNvSpPr>
              <a:spLocks noChangeArrowheads="1"/>
            </p:cNvSpPr>
            <p:nvPr/>
          </p:nvSpPr>
          <p:spPr bwMode="auto">
            <a:xfrm>
              <a:off x="3312"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10" name="Oval 299"/>
            <p:cNvSpPr>
              <a:spLocks noChangeArrowheads="1"/>
            </p:cNvSpPr>
            <p:nvPr/>
          </p:nvSpPr>
          <p:spPr bwMode="auto">
            <a:xfrm>
              <a:off x="3264"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11" name="Oval 300"/>
            <p:cNvSpPr>
              <a:spLocks noChangeArrowheads="1"/>
            </p:cNvSpPr>
            <p:nvPr/>
          </p:nvSpPr>
          <p:spPr bwMode="auto">
            <a:xfrm>
              <a:off x="3360"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12" name="Oval 301"/>
            <p:cNvSpPr>
              <a:spLocks noChangeArrowheads="1"/>
            </p:cNvSpPr>
            <p:nvPr/>
          </p:nvSpPr>
          <p:spPr bwMode="auto">
            <a:xfrm>
              <a:off x="3312"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13" name="Oval 302"/>
            <p:cNvSpPr>
              <a:spLocks noChangeArrowheads="1"/>
            </p:cNvSpPr>
            <p:nvPr/>
          </p:nvSpPr>
          <p:spPr bwMode="auto">
            <a:xfrm>
              <a:off x="3264"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14" name="Oval 303"/>
            <p:cNvSpPr>
              <a:spLocks noChangeArrowheads="1"/>
            </p:cNvSpPr>
            <p:nvPr/>
          </p:nvSpPr>
          <p:spPr bwMode="auto">
            <a:xfrm>
              <a:off x="3264"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15" name="Oval 304"/>
            <p:cNvSpPr>
              <a:spLocks noChangeArrowheads="1"/>
            </p:cNvSpPr>
            <p:nvPr/>
          </p:nvSpPr>
          <p:spPr bwMode="auto">
            <a:xfrm>
              <a:off x="3264" y="355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16" name="Oval 305"/>
            <p:cNvSpPr>
              <a:spLocks noChangeArrowheads="1"/>
            </p:cNvSpPr>
            <p:nvPr/>
          </p:nvSpPr>
          <p:spPr bwMode="auto">
            <a:xfrm>
              <a:off x="3360"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17" name="Oval 306"/>
            <p:cNvSpPr>
              <a:spLocks noChangeArrowheads="1"/>
            </p:cNvSpPr>
            <p:nvPr/>
          </p:nvSpPr>
          <p:spPr bwMode="auto">
            <a:xfrm>
              <a:off x="3408"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18" name="Oval 307"/>
            <p:cNvSpPr>
              <a:spLocks noChangeArrowheads="1"/>
            </p:cNvSpPr>
            <p:nvPr/>
          </p:nvSpPr>
          <p:spPr bwMode="auto">
            <a:xfrm>
              <a:off x="3312"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19" name="Oval 308"/>
            <p:cNvSpPr>
              <a:spLocks noChangeArrowheads="1"/>
            </p:cNvSpPr>
            <p:nvPr/>
          </p:nvSpPr>
          <p:spPr bwMode="auto">
            <a:xfrm>
              <a:off x="3360"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20" name="Oval 309"/>
            <p:cNvSpPr>
              <a:spLocks noChangeArrowheads="1"/>
            </p:cNvSpPr>
            <p:nvPr/>
          </p:nvSpPr>
          <p:spPr bwMode="auto">
            <a:xfrm>
              <a:off x="3312"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21" name="Oval 310"/>
            <p:cNvSpPr>
              <a:spLocks noChangeArrowheads="1"/>
            </p:cNvSpPr>
            <p:nvPr/>
          </p:nvSpPr>
          <p:spPr bwMode="auto">
            <a:xfrm>
              <a:off x="3360"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22" name="Oval 311"/>
            <p:cNvSpPr>
              <a:spLocks noChangeArrowheads="1"/>
            </p:cNvSpPr>
            <p:nvPr/>
          </p:nvSpPr>
          <p:spPr bwMode="auto">
            <a:xfrm>
              <a:off x="3408"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23" name="Oval 312"/>
            <p:cNvSpPr>
              <a:spLocks noChangeArrowheads="1"/>
            </p:cNvSpPr>
            <p:nvPr/>
          </p:nvSpPr>
          <p:spPr bwMode="auto">
            <a:xfrm>
              <a:off x="3456"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24" name="Oval 313"/>
            <p:cNvSpPr>
              <a:spLocks noChangeArrowheads="1"/>
            </p:cNvSpPr>
            <p:nvPr/>
          </p:nvSpPr>
          <p:spPr bwMode="auto">
            <a:xfrm>
              <a:off x="3360"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25" name="Oval 314"/>
            <p:cNvSpPr>
              <a:spLocks noChangeArrowheads="1"/>
            </p:cNvSpPr>
            <p:nvPr/>
          </p:nvSpPr>
          <p:spPr bwMode="auto">
            <a:xfrm>
              <a:off x="3456"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27" name="Oval 315"/>
            <p:cNvSpPr>
              <a:spLocks noChangeArrowheads="1"/>
            </p:cNvSpPr>
            <p:nvPr/>
          </p:nvSpPr>
          <p:spPr bwMode="auto">
            <a:xfrm>
              <a:off x="3408"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40" name="Oval 316"/>
            <p:cNvSpPr>
              <a:spLocks noChangeArrowheads="1"/>
            </p:cNvSpPr>
            <p:nvPr/>
          </p:nvSpPr>
          <p:spPr bwMode="auto">
            <a:xfrm>
              <a:off x="3408"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43" name="Oval 317"/>
            <p:cNvSpPr>
              <a:spLocks noChangeArrowheads="1"/>
            </p:cNvSpPr>
            <p:nvPr/>
          </p:nvSpPr>
          <p:spPr bwMode="auto">
            <a:xfrm>
              <a:off x="3456"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45" name="Oval 318"/>
            <p:cNvSpPr>
              <a:spLocks noChangeArrowheads="1"/>
            </p:cNvSpPr>
            <p:nvPr/>
          </p:nvSpPr>
          <p:spPr bwMode="auto">
            <a:xfrm>
              <a:off x="3408"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46" name="Oval 319"/>
            <p:cNvSpPr>
              <a:spLocks noChangeArrowheads="1"/>
            </p:cNvSpPr>
            <p:nvPr/>
          </p:nvSpPr>
          <p:spPr bwMode="auto">
            <a:xfrm>
              <a:off x="3504"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49" name="Oval 320"/>
            <p:cNvSpPr>
              <a:spLocks noChangeArrowheads="1"/>
            </p:cNvSpPr>
            <p:nvPr/>
          </p:nvSpPr>
          <p:spPr bwMode="auto">
            <a:xfrm>
              <a:off x="3456"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50" name="Oval 321"/>
            <p:cNvSpPr>
              <a:spLocks noChangeArrowheads="1"/>
            </p:cNvSpPr>
            <p:nvPr/>
          </p:nvSpPr>
          <p:spPr bwMode="auto">
            <a:xfrm>
              <a:off x="3408"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51" name="Oval 322"/>
            <p:cNvSpPr>
              <a:spLocks noChangeArrowheads="1"/>
            </p:cNvSpPr>
            <p:nvPr/>
          </p:nvSpPr>
          <p:spPr bwMode="auto">
            <a:xfrm>
              <a:off x="3408"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052" name="Oval 323"/>
            <p:cNvSpPr>
              <a:spLocks noChangeArrowheads="1"/>
            </p:cNvSpPr>
            <p:nvPr/>
          </p:nvSpPr>
          <p:spPr bwMode="auto">
            <a:xfrm>
              <a:off x="3408"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25" name="Oval 324"/>
            <p:cNvSpPr>
              <a:spLocks noChangeArrowheads="1"/>
            </p:cNvSpPr>
            <p:nvPr/>
          </p:nvSpPr>
          <p:spPr bwMode="auto">
            <a:xfrm>
              <a:off x="3504"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26" name="Oval 325"/>
            <p:cNvSpPr>
              <a:spLocks noChangeArrowheads="1"/>
            </p:cNvSpPr>
            <p:nvPr/>
          </p:nvSpPr>
          <p:spPr bwMode="auto">
            <a:xfrm>
              <a:off x="3552"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27" name="Oval 326"/>
            <p:cNvSpPr>
              <a:spLocks noChangeArrowheads="1"/>
            </p:cNvSpPr>
            <p:nvPr/>
          </p:nvSpPr>
          <p:spPr bwMode="auto">
            <a:xfrm>
              <a:off x="3312" y="355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28" name="Oval 327"/>
            <p:cNvSpPr>
              <a:spLocks noChangeArrowheads="1"/>
            </p:cNvSpPr>
            <p:nvPr/>
          </p:nvSpPr>
          <p:spPr bwMode="auto">
            <a:xfrm>
              <a:off x="3374" y="360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29" name="Oval 328"/>
            <p:cNvSpPr>
              <a:spLocks noChangeArrowheads="1"/>
            </p:cNvSpPr>
            <p:nvPr/>
          </p:nvSpPr>
          <p:spPr bwMode="auto">
            <a:xfrm>
              <a:off x="3312" y="360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30" name="Oval 329"/>
            <p:cNvSpPr>
              <a:spLocks noChangeArrowheads="1"/>
            </p:cNvSpPr>
            <p:nvPr/>
          </p:nvSpPr>
          <p:spPr bwMode="auto">
            <a:xfrm>
              <a:off x="3374" y="364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31" name="Oval 330"/>
            <p:cNvSpPr>
              <a:spLocks noChangeArrowheads="1"/>
            </p:cNvSpPr>
            <p:nvPr/>
          </p:nvSpPr>
          <p:spPr bwMode="auto">
            <a:xfrm>
              <a:off x="3435" y="364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32" name="Oval 331"/>
            <p:cNvSpPr>
              <a:spLocks noChangeArrowheads="1"/>
            </p:cNvSpPr>
            <p:nvPr/>
          </p:nvSpPr>
          <p:spPr bwMode="auto">
            <a:xfrm>
              <a:off x="3497" y="364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33" name="Oval 332"/>
            <p:cNvSpPr>
              <a:spLocks noChangeArrowheads="1"/>
            </p:cNvSpPr>
            <p:nvPr/>
          </p:nvSpPr>
          <p:spPr bwMode="auto">
            <a:xfrm>
              <a:off x="3374" y="369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34" name="Oval 333"/>
            <p:cNvSpPr>
              <a:spLocks noChangeArrowheads="1"/>
            </p:cNvSpPr>
            <p:nvPr/>
          </p:nvSpPr>
          <p:spPr bwMode="auto">
            <a:xfrm>
              <a:off x="3497"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35" name="Oval 334"/>
            <p:cNvSpPr>
              <a:spLocks noChangeArrowheads="1"/>
            </p:cNvSpPr>
            <p:nvPr/>
          </p:nvSpPr>
          <p:spPr bwMode="auto">
            <a:xfrm>
              <a:off x="3435" y="360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36" name="Oval 335"/>
            <p:cNvSpPr>
              <a:spLocks noChangeArrowheads="1"/>
            </p:cNvSpPr>
            <p:nvPr/>
          </p:nvSpPr>
          <p:spPr bwMode="auto">
            <a:xfrm>
              <a:off x="3435" y="369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37" name="Oval 336"/>
            <p:cNvSpPr>
              <a:spLocks noChangeArrowheads="1"/>
            </p:cNvSpPr>
            <p:nvPr/>
          </p:nvSpPr>
          <p:spPr bwMode="auto">
            <a:xfrm>
              <a:off x="3497" y="369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38" name="Oval 337"/>
            <p:cNvSpPr>
              <a:spLocks noChangeArrowheads="1"/>
            </p:cNvSpPr>
            <p:nvPr/>
          </p:nvSpPr>
          <p:spPr bwMode="auto">
            <a:xfrm>
              <a:off x="3435"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39" name="Oval 338"/>
            <p:cNvSpPr>
              <a:spLocks noChangeArrowheads="1"/>
            </p:cNvSpPr>
            <p:nvPr/>
          </p:nvSpPr>
          <p:spPr bwMode="auto">
            <a:xfrm>
              <a:off x="3559" y="369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40" name="Oval 339"/>
            <p:cNvSpPr>
              <a:spLocks noChangeArrowheads="1"/>
            </p:cNvSpPr>
            <p:nvPr/>
          </p:nvSpPr>
          <p:spPr bwMode="auto">
            <a:xfrm>
              <a:off x="3497" y="369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41" name="Oval 340"/>
            <p:cNvSpPr>
              <a:spLocks noChangeArrowheads="1"/>
            </p:cNvSpPr>
            <p:nvPr/>
          </p:nvSpPr>
          <p:spPr bwMode="auto">
            <a:xfrm>
              <a:off x="3435" y="369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42" name="Oval 341"/>
            <p:cNvSpPr>
              <a:spLocks noChangeArrowheads="1"/>
            </p:cNvSpPr>
            <p:nvPr/>
          </p:nvSpPr>
          <p:spPr bwMode="auto">
            <a:xfrm>
              <a:off x="3435"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43" name="Oval 342"/>
            <p:cNvSpPr>
              <a:spLocks noChangeArrowheads="1"/>
            </p:cNvSpPr>
            <p:nvPr/>
          </p:nvSpPr>
          <p:spPr bwMode="auto">
            <a:xfrm>
              <a:off x="3435" y="355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44" name="Oval 343"/>
            <p:cNvSpPr>
              <a:spLocks noChangeArrowheads="1"/>
            </p:cNvSpPr>
            <p:nvPr/>
          </p:nvSpPr>
          <p:spPr bwMode="auto">
            <a:xfrm>
              <a:off x="3559" y="364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45" name="Oval 344"/>
            <p:cNvSpPr>
              <a:spLocks noChangeArrowheads="1"/>
            </p:cNvSpPr>
            <p:nvPr/>
          </p:nvSpPr>
          <p:spPr bwMode="auto">
            <a:xfrm>
              <a:off x="3621" y="369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46" name="Oval 345"/>
            <p:cNvSpPr>
              <a:spLocks noChangeArrowheads="1"/>
            </p:cNvSpPr>
            <p:nvPr/>
          </p:nvSpPr>
          <p:spPr bwMode="auto">
            <a:xfrm>
              <a:off x="3408" y="350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47" name="Oval 346"/>
            <p:cNvSpPr>
              <a:spLocks noChangeArrowheads="1"/>
            </p:cNvSpPr>
            <p:nvPr/>
          </p:nvSpPr>
          <p:spPr bwMode="auto">
            <a:xfrm>
              <a:off x="3470" y="355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48" name="Oval 347"/>
            <p:cNvSpPr>
              <a:spLocks noChangeArrowheads="1"/>
            </p:cNvSpPr>
            <p:nvPr/>
          </p:nvSpPr>
          <p:spPr bwMode="auto">
            <a:xfrm>
              <a:off x="3408" y="355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49" name="Oval 348"/>
            <p:cNvSpPr>
              <a:spLocks noChangeArrowheads="1"/>
            </p:cNvSpPr>
            <p:nvPr/>
          </p:nvSpPr>
          <p:spPr bwMode="auto">
            <a:xfrm>
              <a:off x="3470" y="360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50" name="Oval 349"/>
            <p:cNvSpPr>
              <a:spLocks noChangeArrowheads="1"/>
            </p:cNvSpPr>
            <p:nvPr/>
          </p:nvSpPr>
          <p:spPr bwMode="auto">
            <a:xfrm>
              <a:off x="3531" y="360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51" name="Oval 350"/>
            <p:cNvSpPr>
              <a:spLocks noChangeArrowheads="1"/>
            </p:cNvSpPr>
            <p:nvPr/>
          </p:nvSpPr>
          <p:spPr bwMode="auto">
            <a:xfrm>
              <a:off x="3593" y="360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52" name="Oval 351"/>
            <p:cNvSpPr>
              <a:spLocks noChangeArrowheads="1"/>
            </p:cNvSpPr>
            <p:nvPr/>
          </p:nvSpPr>
          <p:spPr bwMode="auto">
            <a:xfrm>
              <a:off x="3470" y="364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53" name="Oval 352"/>
            <p:cNvSpPr>
              <a:spLocks noChangeArrowheads="1"/>
            </p:cNvSpPr>
            <p:nvPr/>
          </p:nvSpPr>
          <p:spPr bwMode="auto">
            <a:xfrm>
              <a:off x="3593" y="369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54" name="Oval 353"/>
            <p:cNvSpPr>
              <a:spLocks noChangeArrowheads="1"/>
            </p:cNvSpPr>
            <p:nvPr/>
          </p:nvSpPr>
          <p:spPr bwMode="auto">
            <a:xfrm>
              <a:off x="3531" y="355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55" name="Oval 354"/>
            <p:cNvSpPr>
              <a:spLocks noChangeArrowheads="1"/>
            </p:cNvSpPr>
            <p:nvPr/>
          </p:nvSpPr>
          <p:spPr bwMode="auto">
            <a:xfrm>
              <a:off x="3531" y="364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56" name="Oval 355"/>
            <p:cNvSpPr>
              <a:spLocks noChangeArrowheads="1"/>
            </p:cNvSpPr>
            <p:nvPr/>
          </p:nvSpPr>
          <p:spPr bwMode="auto">
            <a:xfrm>
              <a:off x="3593" y="364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57" name="Oval 356"/>
            <p:cNvSpPr>
              <a:spLocks noChangeArrowheads="1"/>
            </p:cNvSpPr>
            <p:nvPr/>
          </p:nvSpPr>
          <p:spPr bwMode="auto">
            <a:xfrm>
              <a:off x="3531" y="369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58" name="Oval 357"/>
            <p:cNvSpPr>
              <a:spLocks noChangeArrowheads="1"/>
            </p:cNvSpPr>
            <p:nvPr/>
          </p:nvSpPr>
          <p:spPr bwMode="auto">
            <a:xfrm>
              <a:off x="3655" y="364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59" name="Oval 358"/>
            <p:cNvSpPr>
              <a:spLocks noChangeArrowheads="1"/>
            </p:cNvSpPr>
            <p:nvPr/>
          </p:nvSpPr>
          <p:spPr bwMode="auto">
            <a:xfrm>
              <a:off x="3593" y="364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60" name="Oval 359"/>
            <p:cNvSpPr>
              <a:spLocks noChangeArrowheads="1"/>
            </p:cNvSpPr>
            <p:nvPr/>
          </p:nvSpPr>
          <p:spPr bwMode="auto">
            <a:xfrm>
              <a:off x="3531" y="364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61" name="Oval 360"/>
            <p:cNvSpPr>
              <a:spLocks noChangeArrowheads="1"/>
            </p:cNvSpPr>
            <p:nvPr/>
          </p:nvSpPr>
          <p:spPr bwMode="auto">
            <a:xfrm>
              <a:off x="3531"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62" name="Oval 361"/>
            <p:cNvSpPr>
              <a:spLocks noChangeArrowheads="1"/>
            </p:cNvSpPr>
            <p:nvPr/>
          </p:nvSpPr>
          <p:spPr bwMode="auto">
            <a:xfrm>
              <a:off x="3531" y="350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63" name="Oval 362"/>
            <p:cNvSpPr>
              <a:spLocks noChangeArrowheads="1"/>
            </p:cNvSpPr>
            <p:nvPr/>
          </p:nvSpPr>
          <p:spPr bwMode="auto">
            <a:xfrm>
              <a:off x="3655" y="360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64" name="Oval 363"/>
            <p:cNvSpPr>
              <a:spLocks noChangeArrowheads="1"/>
            </p:cNvSpPr>
            <p:nvPr/>
          </p:nvSpPr>
          <p:spPr bwMode="auto">
            <a:xfrm>
              <a:off x="3717" y="364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65" name="Oval 364"/>
            <p:cNvSpPr>
              <a:spLocks noChangeArrowheads="1"/>
            </p:cNvSpPr>
            <p:nvPr/>
          </p:nvSpPr>
          <p:spPr bwMode="auto">
            <a:xfrm>
              <a:off x="3504" y="360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66" name="Oval 365"/>
            <p:cNvSpPr>
              <a:spLocks noChangeArrowheads="1"/>
            </p:cNvSpPr>
            <p:nvPr/>
          </p:nvSpPr>
          <p:spPr bwMode="auto">
            <a:xfrm>
              <a:off x="3566" y="364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67" name="Oval 366"/>
            <p:cNvSpPr>
              <a:spLocks noChangeArrowheads="1"/>
            </p:cNvSpPr>
            <p:nvPr/>
          </p:nvSpPr>
          <p:spPr bwMode="auto">
            <a:xfrm>
              <a:off x="3504" y="364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68" name="Oval 367"/>
            <p:cNvSpPr>
              <a:spLocks noChangeArrowheads="1"/>
            </p:cNvSpPr>
            <p:nvPr/>
          </p:nvSpPr>
          <p:spPr bwMode="auto">
            <a:xfrm>
              <a:off x="3566" y="369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69" name="Oval 368"/>
            <p:cNvSpPr>
              <a:spLocks noChangeArrowheads="1"/>
            </p:cNvSpPr>
            <p:nvPr/>
          </p:nvSpPr>
          <p:spPr bwMode="auto">
            <a:xfrm>
              <a:off x="3627" y="369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70" name="Oval 369"/>
            <p:cNvSpPr>
              <a:spLocks noChangeArrowheads="1"/>
            </p:cNvSpPr>
            <p:nvPr/>
          </p:nvSpPr>
          <p:spPr bwMode="auto">
            <a:xfrm>
              <a:off x="3689" y="369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71" name="Oval 370"/>
            <p:cNvSpPr>
              <a:spLocks noChangeArrowheads="1"/>
            </p:cNvSpPr>
            <p:nvPr/>
          </p:nvSpPr>
          <p:spPr bwMode="auto">
            <a:xfrm>
              <a:off x="3566" y="374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72" name="Oval 371"/>
            <p:cNvSpPr>
              <a:spLocks noChangeArrowheads="1"/>
            </p:cNvSpPr>
            <p:nvPr/>
          </p:nvSpPr>
          <p:spPr bwMode="auto">
            <a:xfrm>
              <a:off x="3689"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73" name="Oval 372"/>
            <p:cNvSpPr>
              <a:spLocks noChangeArrowheads="1"/>
            </p:cNvSpPr>
            <p:nvPr/>
          </p:nvSpPr>
          <p:spPr bwMode="auto">
            <a:xfrm>
              <a:off x="3627" y="364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74" name="Oval 373"/>
            <p:cNvSpPr>
              <a:spLocks noChangeArrowheads="1"/>
            </p:cNvSpPr>
            <p:nvPr/>
          </p:nvSpPr>
          <p:spPr bwMode="auto">
            <a:xfrm>
              <a:off x="3627"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75" name="Oval 374"/>
            <p:cNvSpPr>
              <a:spLocks noChangeArrowheads="1"/>
            </p:cNvSpPr>
            <p:nvPr/>
          </p:nvSpPr>
          <p:spPr bwMode="auto">
            <a:xfrm>
              <a:off x="3689"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76" name="Oval 375"/>
            <p:cNvSpPr>
              <a:spLocks noChangeArrowheads="1"/>
            </p:cNvSpPr>
            <p:nvPr/>
          </p:nvSpPr>
          <p:spPr bwMode="auto">
            <a:xfrm>
              <a:off x="3627"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77" name="Oval 376"/>
            <p:cNvSpPr>
              <a:spLocks noChangeArrowheads="1"/>
            </p:cNvSpPr>
            <p:nvPr/>
          </p:nvSpPr>
          <p:spPr bwMode="auto">
            <a:xfrm>
              <a:off x="3751" y="374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78" name="Oval 377"/>
            <p:cNvSpPr>
              <a:spLocks noChangeArrowheads="1"/>
            </p:cNvSpPr>
            <p:nvPr/>
          </p:nvSpPr>
          <p:spPr bwMode="auto">
            <a:xfrm>
              <a:off x="3689"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79" name="Oval 378"/>
            <p:cNvSpPr>
              <a:spLocks noChangeArrowheads="1"/>
            </p:cNvSpPr>
            <p:nvPr/>
          </p:nvSpPr>
          <p:spPr bwMode="auto">
            <a:xfrm>
              <a:off x="3627"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80" name="Oval 379"/>
            <p:cNvSpPr>
              <a:spLocks noChangeArrowheads="1"/>
            </p:cNvSpPr>
            <p:nvPr/>
          </p:nvSpPr>
          <p:spPr bwMode="auto">
            <a:xfrm>
              <a:off x="3627"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81" name="Oval 380"/>
            <p:cNvSpPr>
              <a:spLocks noChangeArrowheads="1"/>
            </p:cNvSpPr>
            <p:nvPr/>
          </p:nvSpPr>
          <p:spPr bwMode="auto">
            <a:xfrm>
              <a:off x="3627" y="360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82" name="Oval 381"/>
            <p:cNvSpPr>
              <a:spLocks noChangeArrowheads="1"/>
            </p:cNvSpPr>
            <p:nvPr/>
          </p:nvSpPr>
          <p:spPr bwMode="auto">
            <a:xfrm>
              <a:off x="3751" y="369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83" name="Oval 382"/>
            <p:cNvSpPr>
              <a:spLocks noChangeArrowheads="1"/>
            </p:cNvSpPr>
            <p:nvPr/>
          </p:nvSpPr>
          <p:spPr bwMode="auto">
            <a:xfrm>
              <a:off x="3813" y="374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84" name="Oval 383"/>
            <p:cNvSpPr>
              <a:spLocks noChangeArrowheads="1"/>
            </p:cNvSpPr>
            <p:nvPr/>
          </p:nvSpPr>
          <p:spPr bwMode="auto">
            <a:xfrm>
              <a:off x="3264" y="364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85" name="Oval 384"/>
            <p:cNvSpPr>
              <a:spLocks noChangeArrowheads="1"/>
            </p:cNvSpPr>
            <p:nvPr/>
          </p:nvSpPr>
          <p:spPr bwMode="auto">
            <a:xfrm>
              <a:off x="3326" y="369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86" name="Oval 385"/>
            <p:cNvSpPr>
              <a:spLocks noChangeArrowheads="1"/>
            </p:cNvSpPr>
            <p:nvPr/>
          </p:nvSpPr>
          <p:spPr bwMode="auto">
            <a:xfrm>
              <a:off x="3264" y="369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87" name="Oval 386"/>
            <p:cNvSpPr>
              <a:spLocks noChangeArrowheads="1"/>
            </p:cNvSpPr>
            <p:nvPr/>
          </p:nvSpPr>
          <p:spPr bwMode="auto">
            <a:xfrm>
              <a:off x="3326" y="374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88" name="Oval 387"/>
            <p:cNvSpPr>
              <a:spLocks noChangeArrowheads="1"/>
            </p:cNvSpPr>
            <p:nvPr/>
          </p:nvSpPr>
          <p:spPr bwMode="auto">
            <a:xfrm>
              <a:off x="3387"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89" name="Oval 388"/>
            <p:cNvSpPr>
              <a:spLocks noChangeArrowheads="1"/>
            </p:cNvSpPr>
            <p:nvPr/>
          </p:nvSpPr>
          <p:spPr bwMode="auto">
            <a:xfrm>
              <a:off x="3449"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90" name="Oval 389"/>
            <p:cNvSpPr>
              <a:spLocks noChangeArrowheads="1"/>
            </p:cNvSpPr>
            <p:nvPr/>
          </p:nvSpPr>
          <p:spPr bwMode="auto">
            <a:xfrm>
              <a:off x="3326" y="379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91" name="Oval 390"/>
            <p:cNvSpPr>
              <a:spLocks noChangeArrowheads="1"/>
            </p:cNvSpPr>
            <p:nvPr/>
          </p:nvSpPr>
          <p:spPr bwMode="auto">
            <a:xfrm>
              <a:off x="3449"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92" name="Oval 391"/>
            <p:cNvSpPr>
              <a:spLocks noChangeArrowheads="1"/>
            </p:cNvSpPr>
            <p:nvPr/>
          </p:nvSpPr>
          <p:spPr bwMode="auto">
            <a:xfrm>
              <a:off x="3387" y="369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93" name="Oval 392"/>
            <p:cNvSpPr>
              <a:spLocks noChangeArrowheads="1"/>
            </p:cNvSpPr>
            <p:nvPr/>
          </p:nvSpPr>
          <p:spPr bwMode="auto">
            <a:xfrm>
              <a:off x="3387"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94" name="Oval 393"/>
            <p:cNvSpPr>
              <a:spLocks noChangeArrowheads="1"/>
            </p:cNvSpPr>
            <p:nvPr/>
          </p:nvSpPr>
          <p:spPr bwMode="auto">
            <a:xfrm>
              <a:off x="3449"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95" name="Oval 394"/>
            <p:cNvSpPr>
              <a:spLocks noChangeArrowheads="1"/>
            </p:cNvSpPr>
            <p:nvPr/>
          </p:nvSpPr>
          <p:spPr bwMode="auto">
            <a:xfrm>
              <a:off x="3387"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96" name="Oval 395"/>
            <p:cNvSpPr>
              <a:spLocks noChangeArrowheads="1"/>
            </p:cNvSpPr>
            <p:nvPr/>
          </p:nvSpPr>
          <p:spPr bwMode="auto">
            <a:xfrm>
              <a:off x="3511" y="379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97" name="Oval 396"/>
            <p:cNvSpPr>
              <a:spLocks noChangeArrowheads="1"/>
            </p:cNvSpPr>
            <p:nvPr/>
          </p:nvSpPr>
          <p:spPr bwMode="auto">
            <a:xfrm>
              <a:off x="3449"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98" name="Oval 397"/>
            <p:cNvSpPr>
              <a:spLocks noChangeArrowheads="1"/>
            </p:cNvSpPr>
            <p:nvPr/>
          </p:nvSpPr>
          <p:spPr bwMode="auto">
            <a:xfrm>
              <a:off x="3387"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799" name="Oval 398"/>
            <p:cNvSpPr>
              <a:spLocks noChangeArrowheads="1"/>
            </p:cNvSpPr>
            <p:nvPr/>
          </p:nvSpPr>
          <p:spPr bwMode="auto">
            <a:xfrm>
              <a:off x="3387"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00" name="Oval 399"/>
            <p:cNvSpPr>
              <a:spLocks noChangeArrowheads="1"/>
            </p:cNvSpPr>
            <p:nvPr/>
          </p:nvSpPr>
          <p:spPr bwMode="auto">
            <a:xfrm>
              <a:off x="3387" y="364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01" name="Oval 400"/>
            <p:cNvSpPr>
              <a:spLocks noChangeArrowheads="1"/>
            </p:cNvSpPr>
            <p:nvPr/>
          </p:nvSpPr>
          <p:spPr bwMode="auto">
            <a:xfrm>
              <a:off x="3511" y="374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02" name="Oval 401"/>
            <p:cNvSpPr>
              <a:spLocks noChangeArrowheads="1"/>
            </p:cNvSpPr>
            <p:nvPr/>
          </p:nvSpPr>
          <p:spPr bwMode="auto">
            <a:xfrm>
              <a:off x="3573" y="379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03" name="Oval 402"/>
            <p:cNvSpPr>
              <a:spLocks noChangeArrowheads="1"/>
            </p:cNvSpPr>
            <p:nvPr/>
          </p:nvSpPr>
          <p:spPr bwMode="auto">
            <a:xfrm>
              <a:off x="3408" y="374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04" name="Oval 403"/>
            <p:cNvSpPr>
              <a:spLocks noChangeArrowheads="1"/>
            </p:cNvSpPr>
            <p:nvPr/>
          </p:nvSpPr>
          <p:spPr bwMode="auto">
            <a:xfrm>
              <a:off x="3470" y="379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05" name="Oval 404"/>
            <p:cNvSpPr>
              <a:spLocks noChangeArrowheads="1"/>
            </p:cNvSpPr>
            <p:nvPr/>
          </p:nvSpPr>
          <p:spPr bwMode="auto">
            <a:xfrm>
              <a:off x="3408" y="379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06" name="Oval 405"/>
            <p:cNvSpPr>
              <a:spLocks noChangeArrowheads="1"/>
            </p:cNvSpPr>
            <p:nvPr/>
          </p:nvSpPr>
          <p:spPr bwMode="auto">
            <a:xfrm>
              <a:off x="3470"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07" name="Oval 406"/>
            <p:cNvSpPr>
              <a:spLocks noChangeArrowheads="1"/>
            </p:cNvSpPr>
            <p:nvPr/>
          </p:nvSpPr>
          <p:spPr bwMode="auto">
            <a:xfrm>
              <a:off x="3531"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08" name="Oval 407"/>
            <p:cNvSpPr>
              <a:spLocks noChangeArrowheads="1"/>
            </p:cNvSpPr>
            <p:nvPr/>
          </p:nvSpPr>
          <p:spPr bwMode="auto">
            <a:xfrm>
              <a:off x="3593"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09" name="Oval 408"/>
            <p:cNvSpPr>
              <a:spLocks noChangeArrowheads="1"/>
            </p:cNvSpPr>
            <p:nvPr/>
          </p:nvSpPr>
          <p:spPr bwMode="auto">
            <a:xfrm>
              <a:off x="3470"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10" name="Oval 409"/>
            <p:cNvSpPr>
              <a:spLocks noChangeArrowheads="1"/>
            </p:cNvSpPr>
            <p:nvPr/>
          </p:nvSpPr>
          <p:spPr bwMode="auto">
            <a:xfrm>
              <a:off x="3593"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11" name="Oval 410"/>
            <p:cNvSpPr>
              <a:spLocks noChangeArrowheads="1"/>
            </p:cNvSpPr>
            <p:nvPr/>
          </p:nvSpPr>
          <p:spPr bwMode="auto">
            <a:xfrm>
              <a:off x="3531"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12" name="Oval 411"/>
            <p:cNvSpPr>
              <a:spLocks noChangeArrowheads="1"/>
            </p:cNvSpPr>
            <p:nvPr/>
          </p:nvSpPr>
          <p:spPr bwMode="auto">
            <a:xfrm>
              <a:off x="3531"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13" name="Oval 412"/>
            <p:cNvSpPr>
              <a:spLocks noChangeArrowheads="1"/>
            </p:cNvSpPr>
            <p:nvPr/>
          </p:nvSpPr>
          <p:spPr bwMode="auto">
            <a:xfrm>
              <a:off x="3593"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14" name="Oval 413"/>
            <p:cNvSpPr>
              <a:spLocks noChangeArrowheads="1"/>
            </p:cNvSpPr>
            <p:nvPr/>
          </p:nvSpPr>
          <p:spPr bwMode="auto">
            <a:xfrm>
              <a:off x="3531"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15" name="Oval 414"/>
            <p:cNvSpPr>
              <a:spLocks noChangeArrowheads="1"/>
            </p:cNvSpPr>
            <p:nvPr/>
          </p:nvSpPr>
          <p:spPr bwMode="auto">
            <a:xfrm>
              <a:off x="3655"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16" name="Oval 415"/>
            <p:cNvSpPr>
              <a:spLocks noChangeArrowheads="1"/>
            </p:cNvSpPr>
            <p:nvPr/>
          </p:nvSpPr>
          <p:spPr bwMode="auto">
            <a:xfrm>
              <a:off x="3593"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17" name="Oval 416"/>
            <p:cNvSpPr>
              <a:spLocks noChangeArrowheads="1"/>
            </p:cNvSpPr>
            <p:nvPr/>
          </p:nvSpPr>
          <p:spPr bwMode="auto">
            <a:xfrm>
              <a:off x="3531"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18" name="Oval 417"/>
            <p:cNvSpPr>
              <a:spLocks noChangeArrowheads="1"/>
            </p:cNvSpPr>
            <p:nvPr/>
          </p:nvSpPr>
          <p:spPr bwMode="auto">
            <a:xfrm>
              <a:off x="3531"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19" name="Oval 418"/>
            <p:cNvSpPr>
              <a:spLocks noChangeArrowheads="1"/>
            </p:cNvSpPr>
            <p:nvPr/>
          </p:nvSpPr>
          <p:spPr bwMode="auto">
            <a:xfrm>
              <a:off x="3531"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20" name="Oval 419"/>
            <p:cNvSpPr>
              <a:spLocks noChangeArrowheads="1"/>
            </p:cNvSpPr>
            <p:nvPr/>
          </p:nvSpPr>
          <p:spPr bwMode="auto">
            <a:xfrm>
              <a:off x="3655"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21" name="Oval 420"/>
            <p:cNvSpPr>
              <a:spLocks noChangeArrowheads="1"/>
            </p:cNvSpPr>
            <p:nvPr/>
          </p:nvSpPr>
          <p:spPr bwMode="auto">
            <a:xfrm>
              <a:off x="3717"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22" name="Oval 421"/>
            <p:cNvSpPr>
              <a:spLocks noChangeArrowheads="1"/>
            </p:cNvSpPr>
            <p:nvPr/>
          </p:nvSpPr>
          <p:spPr bwMode="auto">
            <a:xfrm>
              <a:off x="3600" y="369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23" name="Oval 422"/>
            <p:cNvSpPr>
              <a:spLocks noChangeArrowheads="1"/>
            </p:cNvSpPr>
            <p:nvPr/>
          </p:nvSpPr>
          <p:spPr bwMode="auto">
            <a:xfrm>
              <a:off x="3662" y="374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24" name="Oval 423"/>
            <p:cNvSpPr>
              <a:spLocks noChangeArrowheads="1"/>
            </p:cNvSpPr>
            <p:nvPr/>
          </p:nvSpPr>
          <p:spPr bwMode="auto">
            <a:xfrm>
              <a:off x="3600" y="374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25" name="Oval 424"/>
            <p:cNvSpPr>
              <a:spLocks noChangeArrowheads="1"/>
            </p:cNvSpPr>
            <p:nvPr/>
          </p:nvSpPr>
          <p:spPr bwMode="auto">
            <a:xfrm>
              <a:off x="3662" y="379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26" name="Oval 425"/>
            <p:cNvSpPr>
              <a:spLocks noChangeArrowheads="1"/>
            </p:cNvSpPr>
            <p:nvPr/>
          </p:nvSpPr>
          <p:spPr bwMode="auto">
            <a:xfrm>
              <a:off x="3723"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27" name="Oval 426"/>
            <p:cNvSpPr>
              <a:spLocks noChangeArrowheads="1"/>
            </p:cNvSpPr>
            <p:nvPr/>
          </p:nvSpPr>
          <p:spPr bwMode="auto">
            <a:xfrm>
              <a:off x="3785"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28" name="Oval 427"/>
            <p:cNvSpPr>
              <a:spLocks noChangeArrowheads="1"/>
            </p:cNvSpPr>
            <p:nvPr/>
          </p:nvSpPr>
          <p:spPr bwMode="auto">
            <a:xfrm>
              <a:off x="3662"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29" name="Oval 428"/>
            <p:cNvSpPr>
              <a:spLocks noChangeArrowheads="1"/>
            </p:cNvSpPr>
            <p:nvPr/>
          </p:nvSpPr>
          <p:spPr bwMode="auto">
            <a:xfrm>
              <a:off x="3785"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30" name="Oval 429"/>
            <p:cNvSpPr>
              <a:spLocks noChangeArrowheads="1"/>
            </p:cNvSpPr>
            <p:nvPr/>
          </p:nvSpPr>
          <p:spPr bwMode="auto">
            <a:xfrm>
              <a:off x="3723"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31" name="Oval 430"/>
            <p:cNvSpPr>
              <a:spLocks noChangeArrowheads="1"/>
            </p:cNvSpPr>
            <p:nvPr/>
          </p:nvSpPr>
          <p:spPr bwMode="auto">
            <a:xfrm>
              <a:off x="3723"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32" name="Oval 431"/>
            <p:cNvSpPr>
              <a:spLocks noChangeArrowheads="1"/>
            </p:cNvSpPr>
            <p:nvPr/>
          </p:nvSpPr>
          <p:spPr bwMode="auto">
            <a:xfrm>
              <a:off x="3785"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33" name="Oval 432"/>
            <p:cNvSpPr>
              <a:spLocks noChangeArrowheads="1"/>
            </p:cNvSpPr>
            <p:nvPr/>
          </p:nvSpPr>
          <p:spPr bwMode="auto">
            <a:xfrm>
              <a:off x="3723"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34" name="Oval 433"/>
            <p:cNvSpPr>
              <a:spLocks noChangeArrowheads="1"/>
            </p:cNvSpPr>
            <p:nvPr/>
          </p:nvSpPr>
          <p:spPr bwMode="auto">
            <a:xfrm>
              <a:off x="3847"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35" name="Oval 434"/>
            <p:cNvSpPr>
              <a:spLocks noChangeArrowheads="1"/>
            </p:cNvSpPr>
            <p:nvPr/>
          </p:nvSpPr>
          <p:spPr bwMode="auto">
            <a:xfrm>
              <a:off x="3785"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36" name="Oval 435"/>
            <p:cNvSpPr>
              <a:spLocks noChangeArrowheads="1"/>
            </p:cNvSpPr>
            <p:nvPr/>
          </p:nvSpPr>
          <p:spPr bwMode="auto">
            <a:xfrm>
              <a:off x="3723"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37" name="Oval 436"/>
            <p:cNvSpPr>
              <a:spLocks noChangeArrowheads="1"/>
            </p:cNvSpPr>
            <p:nvPr/>
          </p:nvSpPr>
          <p:spPr bwMode="auto">
            <a:xfrm>
              <a:off x="3723"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38" name="Oval 437"/>
            <p:cNvSpPr>
              <a:spLocks noChangeArrowheads="1"/>
            </p:cNvSpPr>
            <p:nvPr/>
          </p:nvSpPr>
          <p:spPr bwMode="auto">
            <a:xfrm>
              <a:off x="3723" y="369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39" name="Oval 438"/>
            <p:cNvSpPr>
              <a:spLocks noChangeArrowheads="1"/>
            </p:cNvSpPr>
            <p:nvPr/>
          </p:nvSpPr>
          <p:spPr bwMode="auto">
            <a:xfrm>
              <a:off x="3847" y="379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40" name="Oval 439"/>
            <p:cNvSpPr>
              <a:spLocks noChangeArrowheads="1"/>
            </p:cNvSpPr>
            <p:nvPr/>
          </p:nvSpPr>
          <p:spPr bwMode="auto">
            <a:xfrm>
              <a:off x="3909"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41" name="Oval 440"/>
            <p:cNvSpPr>
              <a:spLocks noChangeArrowheads="1"/>
            </p:cNvSpPr>
            <p:nvPr/>
          </p:nvSpPr>
          <p:spPr bwMode="auto">
            <a:xfrm>
              <a:off x="3312"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42" name="Oval 441"/>
            <p:cNvSpPr>
              <a:spLocks noChangeArrowheads="1"/>
            </p:cNvSpPr>
            <p:nvPr/>
          </p:nvSpPr>
          <p:spPr bwMode="auto">
            <a:xfrm>
              <a:off x="3360"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43" name="Oval 442"/>
            <p:cNvSpPr>
              <a:spLocks noChangeArrowheads="1"/>
            </p:cNvSpPr>
            <p:nvPr/>
          </p:nvSpPr>
          <p:spPr bwMode="auto">
            <a:xfrm>
              <a:off x="3312"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44" name="Oval 443"/>
            <p:cNvSpPr>
              <a:spLocks noChangeArrowheads="1"/>
            </p:cNvSpPr>
            <p:nvPr/>
          </p:nvSpPr>
          <p:spPr bwMode="auto">
            <a:xfrm>
              <a:off x="3360"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45" name="Oval 444"/>
            <p:cNvSpPr>
              <a:spLocks noChangeArrowheads="1"/>
            </p:cNvSpPr>
            <p:nvPr/>
          </p:nvSpPr>
          <p:spPr bwMode="auto">
            <a:xfrm>
              <a:off x="3408"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46" name="Oval 445"/>
            <p:cNvSpPr>
              <a:spLocks noChangeArrowheads="1"/>
            </p:cNvSpPr>
            <p:nvPr/>
          </p:nvSpPr>
          <p:spPr bwMode="auto">
            <a:xfrm>
              <a:off x="3456"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47" name="Oval 446"/>
            <p:cNvSpPr>
              <a:spLocks noChangeArrowheads="1"/>
            </p:cNvSpPr>
            <p:nvPr/>
          </p:nvSpPr>
          <p:spPr bwMode="auto">
            <a:xfrm>
              <a:off x="3360"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48" name="Oval 447"/>
            <p:cNvSpPr>
              <a:spLocks noChangeArrowheads="1"/>
            </p:cNvSpPr>
            <p:nvPr/>
          </p:nvSpPr>
          <p:spPr bwMode="auto">
            <a:xfrm>
              <a:off x="3456"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49" name="Oval 448"/>
            <p:cNvSpPr>
              <a:spLocks noChangeArrowheads="1"/>
            </p:cNvSpPr>
            <p:nvPr/>
          </p:nvSpPr>
          <p:spPr bwMode="auto">
            <a:xfrm>
              <a:off x="3408"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50" name="Oval 449"/>
            <p:cNvSpPr>
              <a:spLocks noChangeArrowheads="1"/>
            </p:cNvSpPr>
            <p:nvPr/>
          </p:nvSpPr>
          <p:spPr bwMode="auto">
            <a:xfrm>
              <a:off x="3408"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51" name="Oval 450"/>
            <p:cNvSpPr>
              <a:spLocks noChangeArrowheads="1"/>
            </p:cNvSpPr>
            <p:nvPr/>
          </p:nvSpPr>
          <p:spPr bwMode="auto">
            <a:xfrm>
              <a:off x="3456"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52" name="Oval 451"/>
            <p:cNvSpPr>
              <a:spLocks noChangeArrowheads="1"/>
            </p:cNvSpPr>
            <p:nvPr/>
          </p:nvSpPr>
          <p:spPr bwMode="auto">
            <a:xfrm>
              <a:off x="3408"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53" name="Oval 452"/>
            <p:cNvSpPr>
              <a:spLocks noChangeArrowheads="1"/>
            </p:cNvSpPr>
            <p:nvPr/>
          </p:nvSpPr>
          <p:spPr bwMode="auto">
            <a:xfrm>
              <a:off x="3504"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54" name="Oval 453"/>
            <p:cNvSpPr>
              <a:spLocks noChangeArrowheads="1"/>
            </p:cNvSpPr>
            <p:nvPr/>
          </p:nvSpPr>
          <p:spPr bwMode="auto">
            <a:xfrm>
              <a:off x="3456"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55" name="Oval 454"/>
            <p:cNvSpPr>
              <a:spLocks noChangeArrowheads="1"/>
            </p:cNvSpPr>
            <p:nvPr/>
          </p:nvSpPr>
          <p:spPr bwMode="auto">
            <a:xfrm>
              <a:off x="3408"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56" name="Oval 455"/>
            <p:cNvSpPr>
              <a:spLocks noChangeArrowheads="1"/>
            </p:cNvSpPr>
            <p:nvPr/>
          </p:nvSpPr>
          <p:spPr bwMode="auto">
            <a:xfrm>
              <a:off x="3408"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57" name="Oval 456"/>
            <p:cNvSpPr>
              <a:spLocks noChangeArrowheads="1"/>
            </p:cNvSpPr>
            <p:nvPr/>
          </p:nvSpPr>
          <p:spPr bwMode="auto">
            <a:xfrm>
              <a:off x="3408"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58" name="Oval 457"/>
            <p:cNvSpPr>
              <a:spLocks noChangeArrowheads="1"/>
            </p:cNvSpPr>
            <p:nvPr/>
          </p:nvSpPr>
          <p:spPr bwMode="auto">
            <a:xfrm>
              <a:off x="3504"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59" name="Oval 458"/>
            <p:cNvSpPr>
              <a:spLocks noChangeArrowheads="1"/>
            </p:cNvSpPr>
            <p:nvPr/>
          </p:nvSpPr>
          <p:spPr bwMode="auto">
            <a:xfrm>
              <a:off x="3552"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60" name="Oval 459"/>
            <p:cNvSpPr>
              <a:spLocks noChangeArrowheads="1"/>
            </p:cNvSpPr>
            <p:nvPr/>
          </p:nvSpPr>
          <p:spPr bwMode="auto">
            <a:xfrm>
              <a:off x="3408"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61" name="Oval 460"/>
            <p:cNvSpPr>
              <a:spLocks noChangeArrowheads="1"/>
            </p:cNvSpPr>
            <p:nvPr/>
          </p:nvSpPr>
          <p:spPr bwMode="auto">
            <a:xfrm>
              <a:off x="3456"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62" name="Oval 461"/>
            <p:cNvSpPr>
              <a:spLocks noChangeArrowheads="1"/>
            </p:cNvSpPr>
            <p:nvPr/>
          </p:nvSpPr>
          <p:spPr bwMode="auto">
            <a:xfrm>
              <a:off x="3408"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63" name="Oval 462"/>
            <p:cNvSpPr>
              <a:spLocks noChangeArrowheads="1"/>
            </p:cNvSpPr>
            <p:nvPr/>
          </p:nvSpPr>
          <p:spPr bwMode="auto">
            <a:xfrm>
              <a:off x="3456"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64" name="Oval 463"/>
            <p:cNvSpPr>
              <a:spLocks noChangeArrowheads="1"/>
            </p:cNvSpPr>
            <p:nvPr/>
          </p:nvSpPr>
          <p:spPr bwMode="auto">
            <a:xfrm>
              <a:off x="3504"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65" name="Oval 464"/>
            <p:cNvSpPr>
              <a:spLocks noChangeArrowheads="1"/>
            </p:cNvSpPr>
            <p:nvPr/>
          </p:nvSpPr>
          <p:spPr bwMode="auto">
            <a:xfrm>
              <a:off x="3552"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66" name="Oval 465"/>
            <p:cNvSpPr>
              <a:spLocks noChangeArrowheads="1"/>
            </p:cNvSpPr>
            <p:nvPr/>
          </p:nvSpPr>
          <p:spPr bwMode="auto">
            <a:xfrm>
              <a:off x="3456"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67" name="Oval 466"/>
            <p:cNvSpPr>
              <a:spLocks noChangeArrowheads="1"/>
            </p:cNvSpPr>
            <p:nvPr/>
          </p:nvSpPr>
          <p:spPr bwMode="auto">
            <a:xfrm>
              <a:off x="3552"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68" name="Oval 467"/>
            <p:cNvSpPr>
              <a:spLocks noChangeArrowheads="1"/>
            </p:cNvSpPr>
            <p:nvPr/>
          </p:nvSpPr>
          <p:spPr bwMode="auto">
            <a:xfrm>
              <a:off x="3504" y="364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69" name="Oval 468"/>
            <p:cNvSpPr>
              <a:spLocks noChangeArrowheads="1"/>
            </p:cNvSpPr>
            <p:nvPr/>
          </p:nvSpPr>
          <p:spPr bwMode="auto">
            <a:xfrm>
              <a:off x="3504"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70" name="Oval 469"/>
            <p:cNvSpPr>
              <a:spLocks noChangeArrowheads="1"/>
            </p:cNvSpPr>
            <p:nvPr/>
          </p:nvSpPr>
          <p:spPr bwMode="auto">
            <a:xfrm>
              <a:off x="3552"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71" name="Oval 470"/>
            <p:cNvSpPr>
              <a:spLocks noChangeArrowheads="1"/>
            </p:cNvSpPr>
            <p:nvPr/>
          </p:nvSpPr>
          <p:spPr bwMode="auto">
            <a:xfrm>
              <a:off x="3504"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72" name="Oval 471"/>
            <p:cNvSpPr>
              <a:spLocks noChangeArrowheads="1"/>
            </p:cNvSpPr>
            <p:nvPr/>
          </p:nvSpPr>
          <p:spPr bwMode="auto">
            <a:xfrm>
              <a:off x="3600"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73" name="Oval 472"/>
            <p:cNvSpPr>
              <a:spLocks noChangeArrowheads="1"/>
            </p:cNvSpPr>
            <p:nvPr/>
          </p:nvSpPr>
          <p:spPr bwMode="auto">
            <a:xfrm>
              <a:off x="3552"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74" name="Oval 473"/>
            <p:cNvSpPr>
              <a:spLocks noChangeArrowheads="1"/>
            </p:cNvSpPr>
            <p:nvPr/>
          </p:nvSpPr>
          <p:spPr bwMode="auto">
            <a:xfrm>
              <a:off x="3504"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75" name="Oval 474"/>
            <p:cNvSpPr>
              <a:spLocks noChangeArrowheads="1"/>
            </p:cNvSpPr>
            <p:nvPr/>
          </p:nvSpPr>
          <p:spPr bwMode="auto">
            <a:xfrm>
              <a:off x="3504"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76" name="Oval 475"/>
            <p:cNvSpPr>
              <a:spLocks noChangeArrowheads="1"/>
            </p:cNvSpPr>
            <p:nvPr/>
          </p:nvSpPr>
          <p:spPr bwMode="auto">
            <a:xfrm>
              <a:off x="3504" y="360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77" name="Oval 476"/>
            <p:cNvSpPr>
              <a:spLocks noChangeArrowheads="1"/>
            </p:cNvSpPr>
            <p:nvPr/>
          </p:nvSpPr>
          <p:spPr bwMode="auto">
            <a:xfrm>
              <a:off x="3600"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78" name="Oval 477"/>
            <p:cNvSpPr>
              <a:spLocks noChangeArrowheads="1"/>
            </p:cNvSpPr>
            <p:nvPr/>
          </p:nvSpPr>
          <p:spPr bwMode="auto">
            <a:xfrm>
              <a:off x="3648"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79" name="Oval 478"/>
            <p:cNvSpPr>
              <a:spLocks noChangeArrowheads="1"/>
            </p:cNvSpPr>
            <p:nvPr/>
          </p:nvSpPr>
          <p:spPr bwMode="auto">
            <a:xfrm>
              <a:off x="3504"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80" name="Oval 479"/>
            <p:cNvSpPr>
              <a:spLocks noChangeArrowheads="1"/>
            </p:cNvSpPr>
            <p:nvPr/>
          </p:nvSpPr>
          <p:spPr bwMode="auto">
            <a:xfrm>
              <a:off x="3552"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81" name="Oval 480"/>
            <p:cNvSpPr>
              <a:spLocks noChangeArrowheads="1"/>
            </p:cNvSpPr>
            <p:nvPr/>
          </p:nvSpPr>
          <p:spPr bwMode="auto">
            <a:xfrm>
              <a:off x="3504"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82" name="Oval 481"/>
            <p:cNvSpPr>
              <a:spLocks noChangeArrowheads="1"/>
            </p:cNvSpPr>
            <p:nvPr/>
          </p:nvSpPr>
          <p:spPr bwMode="auto">
            <a:xfrm>
              <a:off x="3552"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83" name="Oval 482"/>
            <p:cNvSpPr>
              <a:spLocks noChangeArrowheads="1"/>
            </p:cNvSpPr>
            <p:nvPr/>
          </p:nvSpPr>
          <p:spPr bwMode="auto">
            <a:xfrm>
              <a:off x="3600"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84" name="Oval 483"/>
            <p:cNvSpPr>
              <a:spLocks noChangeArrowheads="1"/>
            </p:cNvSpPr>
            <p:nvPr/>
          </p:nvSpPr>
          <p:spPr bwMode="auto">
            <a:xfrm>
              <a:off x="3648"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85" name="Oval 484"/>
            <p:cNvSpPr>
              <a:spLocks noChangeArrowheads="1"/>
            </p:cNvSpPr>
            <p:nvPr/>
          </p:nvSpPr>
          <p:spPr bwMode="auto">
            <a:xfrm>
              <a:off x="3552"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86" name="Oval 485"/>
            <p:cNvSpPr>
              <a:spLocks noChangeArrowheads="1"/>
            </p:cNvSpPr>
            <p:nvPr/>
          </p:nvSpPr>
          <p:spPr bwMode="auto">
            <a:xfrm>
              <a:off x="3648"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87" name="Oval 486"/>
            <p:cNvSpPr>
              <a:spLocks noChangeArrowheads="1"/>
            </p:cNvSpPr>
            <p:nvPr/>
          </p:nvSpPr>
          <p:spPr bwMode="auto">
            <a:xfrm>
              <a:off x="3600"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88" name="Oval 487"/>
            <p:cNvSpPr>
              <a:spLocks noChangeArrowheads="1"/>
            </p:cNvSpPr>
            <p:nvPr/>
          </p:nvSpPr>
          <p:spPr bwMode="auto">
            <a:xfrm>
              <a:off x="3600"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89" name="Oval 488"/>
            <p:cNvSpPr>
              <a:spLocks noChangeArrowheads="1"/>
            </p:cNvSpPr>
            <p:nvPr/>
          </p:nvSpPr>
          <p:spPr bwMode="auto">
            <a:xfrm>
              <a:off x="3648"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90" name="Oval 489"/>
            <p:cNvSpPr>
              <a:spLocks noChangeArrowheads="1"/>
            </p:cNvSpPr>
            <p:nvPr/>
          </p:nvSpPr>
          <p:spPr bwMode="auto">
            <a:xfrm>
              <a:off x="3600"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91" name="Oval 490"/>
            <p:cNvSpPr>
              <a:spLocks noChangeArrowheads="1"/>
            </p:cNvSpPr>
            <p:nvPr/>
          </p:nvSpPr>
          <p:spPr bwMode="auto">
            <a:xfrm>
              <a:off x="3696"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92" name="Oval 491"/>
            <p:cNvSpPr>
              <a:spLocks noChangeArrowheads="1"/>
            </p:cNvSpPr>
            <p:nvPr/>
          </p:nvSpPr>
          <p:spPr bwMode="auto">
            <a:xfrm>
              <a:off x="3648"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93" name="Oval 492"/>
            <p:cNvSpPr>
              <a:spLocks noChangeArrowheads="1"/>
            </p:cNvSpPr>
            <p:nvPr/>
          </p:nvSpPr>
          <p:spPr bwMode="auto">
            <a:xfrm>
              <a:off x="3600"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94" name="Oval 493"/>
            <p:cNvSpPr>
              <a:spLocks noChangeArrowheads="1"/>
            </p:cNvSpPr>
            <p:nvPr/>
          </p:nvSpPr>
          <p:spPr bwMode="auto">
            <a:xfrm>
              <a:off x="3600"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95" name="Oval 494"/>
            <p:cNvSpPr>
              <a:spLocks noChangeArrowheads="1"/>
            </p:cNvSpPr>
            <p:nvPr/>
          </p:nvSpPr>
          <p:spPr bwMode="auto">
            <a:xfrm>
              <a:off x="3600" y="369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96" name="Oval 495"/>
            <p:cNvSpPr>
              <a:spLocks noChangeArrowheads="1"/>
            </p:cNvSpPr>
            <p:nvPr/>
          </p:nvSpPr>
          <p:spPr bwMode="auto">
            <a:xfrm>
              <a:off x="3696"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97" name="Oval 496"/>
            <p:cNvSpPr>
              <a:spLocks noChangeArrowheads="1"/>
            </p:cNvSpPr>
            <p:nvPr/>
          </p:nvSpPr>
          <p:spPr bwMode="auto">
            <a:xfrm>
              <a:off x="3744"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98" name="Oval 497"/>
            <p:cNvSpPr>
              <a:spLocks noChangeArrowheads="1"/>
            </p:cNvSpPr>
            <p:nvPr/>
          </p:nvSpPr>
          <p:spPr bwMode="auto">
            <a:xfrm>
              <a:off x="3264"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899" name="Oval 498"/>
            <p:cNvSpPr>
              <a:spLocks noChangeArrowheads="1"/>
            </p:cNvSpPr>
            <p:nvPr/>
          </p:nvSpPr>
          <p:spPr bwMode="auto">
            <a:xfrm>
              <a:off x="3312"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00" name="Oval 499"/>
            <p:cNvSpPr>
              <a:spLocks noChangeArrowheads="1"/>
            </p:cNvSpPr>
            <p:nvPr/>
          </p:nvSpPr>
          <p:spPr bwMode="auto">
            <a:xfrm>
              <a:off x="3264"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01" name="Oval 500"/>
            <p:cNvSpPr>
              <a:spLocks noChangeArrowheads="1"/>
            </p:cNvSpPr>
            <p:nvPr/>
          </p:nvSpPr>
          <p:spPr bwMode="auto">
            <a:xfrm>
              <a:off x="3312"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02" name="Oval 501"/>
            <p:cNvSpPr>
              <a:spLocks noChangeArrowheads="1"/>
            </p:cNvSpPr>
            <p:nvPr/>
          </p:nvSpPr>
          <p:spPr bwMode="auto">
            <a:xfrm>
              <a:off x="3360"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03" name="Oval 502"/>
            <p:cNvSpPr>
              <a:spLocks noChangeArrowheads="1"/>
            </p:cNvSpPr>
            <p:nvPr/>
          </p:nvSpPr>
          <p:spPr bwMode="auto">
            <a:xfrm>
              <a:off x="3408"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04" name="Oval 503"/>
            <p:cNvSpPr>
              <a:spLocks noChangeArrowheads="1"/>
            </p:cNvSpPr>
            <p:nvPr/>
          </p:nvSpPr>
          <p:spPr bwMode="auto">
            <a:xfrm>
              <a:off x="3312"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05" name="Oval 504"/>
            <p:cNvSpPr>
              <a:spLocks noChangeArrowheads="1"/>
            </p:cNvSpPr>
            <p:nvPr/>
          </p:nvSpPr>
          <p:spPr bwMode="auto">
            <a:xfrm>
              <a:off x="3408"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06" name="Oval 505"/>
            <p:cNvSpPr>
              <a:spLocks noChangeArrowheads="1"/>
            </p:cNvSpPr>
            <p:nvPr/>
          </p:nvSpPr>
          <p:spPr bwMode="auto">
            <a:xfrm>
              <a:off x="3360" y="379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07" name="Oval 506"/>
            <p:cNvSpPr>
              <a:spLocks noChangeArrowheads="1"/>
            </p:cNvSpPr>
            <p:nvPr/>
          </p:nvSpPr>
          <p:spPr bwMode="auto">
            <a:xfrm>
              <a:off x="3360"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08" name="Oval 507"/>
            <p:cNvSpPr>
              <a:spLocks noChangeArrowheads="1"/>
            </p:cNvSpPr>
            <p:nvPr/>
          </p:nvSpPr>
          <p:spPr bwMode="auto">
            <a:xfrm>
              <a:off x="3408"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09" name="Oval 508"/>
            <p:cNvSpPr>
              <a:spLocks noChangeArrowheads="1"/>
            </p:cNvSpPr>
            <p:nvPr/>
          </p:nvSpPr>
          <p:spPr bwMode="auto">
            <a:xfrm>
              <a:off x="3360"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10" name="Oval 509"/>
            <p:cNvSpPr>
              <a:spLocks noChangeArrowheads="1"/>
            </p:cNvSpPr>
            <p:nvPr/>
          </p:nvSpPr>
          <p:spPr bwMode="auto">
            <a:xfrm>
              <a:off x="3456"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11" name="Oval 510"/>
            <p:cNvSpPr>
              <a:spLocks noChangeArrowheads="1"/>
            </p:cNvSpPr>
            <p:nvPr/>
          </p:nvSpPr>
          <p:spPr bwMode="auto">
            <a:xfrm>
              <a:off x="3408"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12" name="Oval 511"/>
            <p:cNvSpPr>
              <a:spLocks noChangeArrowheads="1"/>
            </p:cNvSpPr>
            <p:nvPr/>
          </p:nvSpPr>
          <p:spPr bwMode="auto">
            <a:xfrm>
              <a:off x="3360"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13" name="Oval 512"/>
            <p:cNvSpPr>
              <a:spLocks noChangeArrowheads="1"/>
            </p:cNvSpPr>
            <p:nvPr/>
          </p:nvSpPr>
          <p:spPr bwMode="auto">
            <a:xfrm>
              <a:off x="3360" y="398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14" name="Oval 513"/>
            <p:cNvSpPr>
              <a:spLocks noChangeArrowheads="1"/>
            </p:cNvSpPr>
            <p:nvPr/>
          </p:nvSpPr>
          <p:spPr bwMode="auto">
            <a:xfrm>
              <a:off x="3360" y="374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15" name="Oval 514"/>
            <p:cNvSpPr>
              <a:spLocks noChangeArrowheads="1"/>
            </p:cNvSpPr>
            <p:nvPr/>
          </p:nvSpPr>
          <p:spPr bwMode="auto">
            <a:xfrm>
              <a:off x="3456"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16" name="Oval 515"/>
            <p:cNvSpPr>
              <a:spLocks noChangeArrowheads="1"/>
            </p:cNvSpPr>
            <p:nvPr/>
          </p:nvSpPr>
          <p:spPr bwMode="auto">
            <a:xfrm>
              <a:off x="3504"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17" name="Oval 516"/>
            <p:cNvSpPr>
              <a:spLocks noChangeArrowheads="1"/>
            </p:cNvSpPr>
            <p:nvPr/>
          </p:nvSpPr>
          <p:spPr bwMode="auto">
            <a:xfrm>
              <a:off x="3408"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18" name="Oval 517"/>
            <p:cNvSpPr>
              <a:spLocks noChangeArrowheads="1"/>
            </p:cNvSpPr>
            <p:nvPr/>
          </p:nvSpPr>
          <p:spPr bwMode="auto">
            <a:xfrm>
              <a:off x="3456"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19" name="Oval 518"/>
            <p:cNvSpPr>
              <a:spLocks noChangeArrowheads="1"/>
            </p:cNvSpPr>
            <p:nvPr/>
          </p:nvSpPr>
          <p:spPr bwMode="auto">
            <a:xfrm>
              <a:off x="3408"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20" name="Oval 519"/>
            <p:cNvSpPr>
              <a:spLocks noChangeArrowheads="1"/>
            </p:cNvSpPr>
            <p:nvPr/>
          </p:nvSpPr>
          <p:spPr bwMode="auto">
            <a:xfrm>
              <a:off x="3456"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21" name="Oval 520"/>
            <p:cNvSpPr>
              <a:spLocks noChangeArrowheads="1"/>
            </p:cNvSpPr>
            <p:nvPr/>
          </p:nvSpPr>
          <p:spPr bwMode="auto">
            <a:xfrm>
              <a:off x="3504"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22" name="Oval 521"/>
            <p:cNvSpPr>
              <a:spLocks noChangeArrowheads="1"/>
            </p:cNvSpPr>
            <p:nvPr/>
          </p:nvSpPr>
          <p:spPr bwMode="auto">
            <a:xfrm>
              <a:off x="3552"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23" name="Oval 522"/>
            <p:cNvSpPr>
              <a:spLocks noChangeArrowheads="1"/>
            </p:cNvSpPr>
            <p:nvPr/>
          </p:nvSpPr>
          <p:spPr bwMode="auto">
            <a:xfrm>
              <a:off x="3456" y="398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24" name="Oval 523"/>
            <p:cNvSpPr>
              <a:spLocks noChangeArrowheads="1"/>
            </p:cNvSpPr>
            <p:nvPr/>
          </p:nvSpPr>
          <p:spPr bwMode="auto">
            <a:xfrm>
              <a:off x="3552" y="403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25" name="Oval 524"/>
            <p:cNvSpPr>
              <a:spLocks noChangeArrowheads="1"/>
            </p:cNvSpPr>
            <p:nvPr/>
          </p:nvSpPr>
          <p:spPr bwMode="auto">
            <a:xfrm>
              <a:off x="3504" y="3888"/>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26" name="Oval 525"/>
            <p:cNvSpPr>
              <a:spLocks noChangeArrowheads="1"/>
            </p:cNvSpPr>
            <p:nvPr/>
          </p:nvSpPr>
          <p:spPr bwMode="auto">
            <a:xfrm>
              <a:off x="3504" y="398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27" name="Oval 526"/>
            <p:cNvSpPr>
              <a:spLocks noChangeArrowheads="1"/>
            </p:cNvSpPr>
            <p:nvPr/>
          </p:nvSpPr>
          <p:spPr bwMode="auto">
            <a:xfrm>
              <a:off x="3552" y="398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28" name="Oval 527"/>
            <p:cNvSpPr>
              <a:spLocks noChangeArrowheads="1"/>
            </p:cNvSpPr>
            <p:nvPr/>
          </p:nvSpPr>
          <p:spPr bwMode="auto">
            <a:xfrm>
              <a:off x="3504" y="4032"/>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29" name="Oval 528"/>
            <p:cNvSpPr>
              <a:spLocks noChangeArrowheads="1"/>
            </p:cNvSpPr>
            <p:nvPr/>
          </p:nvSpPr>
          <p:spPr bwMode="auto">
            <a:xfrm>
              <a:off x="3600" y="398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30" name="Oval 529"/>
            <p:cNvSpPr>
              <a:spLocks noChangeArrowheads="1"/>
            </p:cNvSpPr>
            <p:nvPr/>
          </p:nvSpPr>
          <p:spPr bwMode="auto">
            <a:xfrm>
              <a:off x="3552" y="398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31" name="Oval 530"/>
            <p:cNvSpPr>
              <a:spLocks noChangeArrowheads="1"/>
            </p:cNvSpPr>
            <p:nvPr/>
          </p:nvSpPr>
          <p:spPr bwMode="auto">
            <a:xfrm>
              <a:off x="3504" y="398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32" name="Oval 531"/>
            <p:cNvSpPr>
              <a:spLocks noChangeArrowheads="1"/>
            </p:cNvSpPr>
            <p:nvPr/>
          </p:nvSpPr>
          <p:spPr bwMode="auto">
            <a:xfrm>
              <a:off x="3504" y="408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33" name="Oval 532"/>
            <p:cNvSpPr>
              <a:spLocks noChangeArrowheads="1"/>
            </p:cNvSpPr>
            <p:nvPr/>
          </p:nvSpPr>
          <p:spPr bwMode="auto">
            <a:xfrm>
              <a:off x="3504" y="3840"/>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34" name="Oval 533"/>
            <p:cNvSpPr>
              <a:spLocks noChangeArrowheads="1"/>
            </p:cNvSpPr>
            <p:nvPr/>
          </p:nvSpPr>
          <p:spPr bwMode="auto">
            <a:xfrm>
              <a:off x="3600" y="3936"/>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35" name="Oval 534"/>
            <p:cNvSpPr>
              <a:spLocks noChangeArrowheads="1"/>
            </p:cNvSpPr>
            <p:nvPr/>
          </p:nvSpPr>
          <p:spPr bwMode="auto">
            <a:xfrm>
              <a:off x="3648" y="3984"/>
              <a:ext cx="96"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36" name="Oval 535"/>
            <p:cNvSpPr>
              <a:spLocks noChangeArrowheads="1"/>
            </p:cNvSpPr>
            <p:nvPr/>
          </p:nvSpPr>
          <p:spPr bwMode="auto">
            <a:xfrm>
              <a:off x="3408" y="374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37" name="Oval 536"/>
            <p:cNvSpPr>
              <a:spLocks noChangeArrowheads="1"/>
            </p:cNvSpPr>
            <p:nvPr/>
          </p:nvSpPr>
          <p:spPr bwMode="auto">
            <a:xfrm>
              <a:off x="3470" y="379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38" name="Oval 537"/>
            <p:cNvSpPr>
              <a:spLocks noChangeArrowheads="1"/>
            </p:cNvSpPr>
            <p:nvPr/>
          </p:nvSpPr>
          <p:spPr bwMode="auto">
            <a:xfrm>
              <a:off x="3408" y="379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39" name="Oval 538"/>
            <p:cNvSpPr>
              <a:spLocks noChangeArrowheads="1"/>
            </p:cNvSpPr>
            <p:nvPr/>
          </p:nvSpPr>
          <p:spPr bwMode="auto">
            <a:xfrm>
              <a:off x="3470"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40" name="Oval 539"/>
            <p:cNvSpPr>
              <a:spLocks noChangeArrowheads="1"/>
            </p:cNvSpPr>
            <p:nvPr/>
          </p:nvSpPr>
          <p:spPr bwMode="auto">
            <a:xfrm>
              <a:off x="3531"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41" name="Oval 540"/>
            <p:cNvSpPr>
              <a:spLocks noChangeArrowheads="1"/>
            </p:cNvSpPr>
            <p:nvPr/>
          </p:nvSpPr>
          <p:spPr bwMode="auto">
            <a:xfrm>
              <a:off x="3593"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42" name="Oval 541"/>
            <p:cNvSpPr>
              <a:spLocks noChangeArrowheads="1"/>
            </p:cNvSpPr>
            <p:nvPr/>
          </p:nvSpPr>
          <p:spPr bwMode="auto">
            <a:xfrm>
              <a:off x="3470"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43" name="Oval 542"/>
            <p:cNvSpPr>
              <a:spLocks noChangeArrowheads="1"/>
            </p:cNvSpPr>
            <p:nvPr/>
          </p:nvSpPr>
          <p:spPr bwMode="auto">
            <a:xfrm>
              <a:off x="3593"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44" name="Oval 543"/>
            <p:cNvSpPr>
              <a:spLocks noChangeArrowheads="1"/>
            </p:cNvSpPr>
            <p:nvPr/>
          </p:nvSpPr>
          <p:spPr bwMode="auto">
            <a:xfrm>
              <a:off x="3531"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45" name="Oval 544"/>
            <p:cNvSpPr>
              <a:spLocks noChangeArrowheads="1"/>
            </p:cNvSpPr>
            <p:nvPr/>
          </p:nvSpPr>
          <p:spPr bwMode="auto">
            <a:xfrm>
              <a:off x="3531"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46" name="Oval 545"/>
            <p:cNvSpPr>
              <a:spLocks noChangeArrowheads="1"/>
            </p:cNvSpPr>
            <p:nvPr/>
          </p:nvSpPr>
          <p:spPr bwMode="auto">
            <a:xfrm>
              <a:off x="3593"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47" name="Oval 546"/>
            <p:cNvSpPr>
              <a:spLocks noChangeArrowheads="1"/>
            </p:cNvSpPr>
            <p:nvPr/>
          </p:nvSpPr>
          <p:spPr bwMode="auto">
            <a:xfrm>
              <a:off x="3531"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48" name="Oval 547"/>
            <p:cNvSpPr>
              <a:spLocks noChangeArrowheads="1"/>
            </p:cNvSpPr>
            <p:nvPr/>
          </p:nvSpPr>
          <p:spPr bwMode="auto">
            <a:xfrm>
              <a:off x="3655"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49" name="Oval 548"/>
            <p:cNvSpPr>
              <a:spLocks noChangeArrowheads="1"/>
            </p:cNvSpPr>
            <p:nvPr/>
          </p:nvSpPr>
          <p:spPr bwMode="auto">
            <a:xfrm>
              <a:off x="3593"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50" name="Oval 549"/>
            <p:cNvSpPr>
              <a:spLocks noChangeArrowheads="1"/>
            </p:cNvSpPr>
            <p:nvPr/>
          </p:nvSpPr>
          <p:spPr bwMode="auto">
            <a:xfrm>
              <a:off x="3531"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51" name="Oval 550"/>
            <p:cNvSpPr>
              <a:spLocks noChangeArrowheads="1"/>
            </p:cNvSpPr>
            <p:nvPr/>
          </p:nvSpPr>
          <p:spPr bwMode="auto">
            <a:xfrm>
              <a:off x="3531"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52" name="Oval 551"/>
            <p:cNvSpPr>
              <a:spLocks noChangeArrowheads="1"/>
            </p:cNvSpPr>
            <p:nvPr/>
          </p:nvSpPr>
          <p:spPr bwMode="auto">
            <a:xfrm>
              <a:off x="3531"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53" name="Oval 552"/>
            <p:cNvSpPr>
              <a:spLocks noChangeArrowheads="1"/>
            </p:cNvSpPr>
            <p:nvPr/>
          </p:nvSpPr>
          <p:spPr bwMode="auto">
            <a:xfrm>
              <a:off x="3655"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54" name="Oval 553"/>
            <p:cNvSpPr>
              <a:spLocks noChangeArrowheads="1"/>
            </p:cNvSpPr>
            <p:nvPr/>
          </p:nvSpPr>
          <p:spPr bwMode="auto">
            <a:xfrm>
              <a:off x="3717"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55" name="Oval 554"/>
            <p:cNvSpPr>
              <a:spLocks noChangeArrowheads="1"/>
            </p:cNvSpPr>
            <p:nvPr/>
          </p:nvSpPr>
          <p:spPr bwMode="auto">
            <a:xfrm>
              <a:off x="3504" y="369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56" name="Oval 555"/>
            <p:cNvSpPr>
              <a:spLocks noChangeArrowheads="1"/>
            </p:cNvSpPr>
            <p:nvPr/>
          </p:nvSpPr>
          <p:spPr bwMode="auto">
            <a:xfrm>
              <a:off x="3566" y="374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57" name="Oval 556"/>
            <p:cNvSpPr>
              <a:spLocks noChangeArrowheads="1"/>
            </p:cNvSpPr>
            <p:nvPr/>
          </p:nvSpPr>
          <p:spPr bwMode="auto">
            <a:xfrm>
              <a:off x="3504" y="374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58" name="Oval 557"/>
            <p:cNvSpPr>
              <a:spLocks noChangeArrowheads="1"/>
            </p:cNvSpPr>
            <p:nvPr/>
          </p:nvSpPr>
          <p:spPr bwMode="auto">
            <a:xfrm>
              <a:off x="3566" y="379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59" name="Oval 558"/>
            <p:cNvSpPr>
              <a:spLocks noChangeArrowheads="1"/>
            </p:cNvSpPr>
            <p:nvPr/>
          </p:nvSpPr>
          <p:spPr bwMode="auto">
            <a:xfrm>
              <a:off x="3627"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60" name="Oval 559"/>
            <p:cNvSpPr>
              <a:spLocks noChangeArrowheads="1"/>
            </p:cNvSpPr>
            <p:nvPr/>
          </p:nvSpPr>
          <p:spPr bwMode="auto">
            <a:xfrm>
              <a:off x="3689"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61" name="Oval 560"/>
            <p:cNvSpPr>
              <a:spLocks noChangeArrowheads="1"/>
            </p:cNvSpPr>
            <p:nvPr/>
          </p:nvSpPr>
          <p:spPr bwMode="auto">
            <a:xfrm>
              <a:off x="3566"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62" name="Oval 561"/>
            <p:cNvSpPr>
              <a:spLocks noChangeArrowheads="1"/>
            </p:cNvSpPr>
            <p:nvPr/>
          </p:nvSpPr>
          <p:spPr bwMode="auto">
            <a:xfrm>
              <a:off x="3689"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63" name="Oval 562"/>
            <p:cNvSpPr>
              <a:spLocks noChangeArrowheads="1"/>
            </p:cNvSpPr>
            <p:nvPr/>
          </p:nvSpPr>
          <p:spPr bwMode="auto">
            <a:xfrm>
              <a:off x="3627"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64" name="Oval 563"/>
            <p:cNvSpPr>
              <a:spLocks noChangeArrowheads="1"/>
            </p:cNvSpPr>
            <p:nvPr/>
          </p:nvSpPr>
          <p:spPr bwMode="auto">
            <a:xfrm>
              <a:off x="3627"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65" name="Oval 564"/>
            <p:cNvSpPr>
              <a:spLocks noChangeArrowheads="1"/>
            </p:cNvSpPr>
            <p:nvPr/>
          </p:nvSpPr>
          <p:spPr bwMode="auto">
            <a:xfrm>
              <a:off x="3689"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66" name="Oval 565"/>
            <p:cNvSpPr>
              <a:spLocks noChangeArrowheads="1"/>
            </p:cNvSpPr>
            <p:nvPr/>
          </p:nvSpPr>
          <p:spPr bwMode="auto">
            <a:xfrm>
              <a:off x="3627"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67" name="Oval 566"/>
            <p:cNvSpPr>
              <a:spLocks noChangeArrowheads="1"/>
            </p:cNvSpPr>
            <p:nvPr/>
          </p:nvSpPr>
          <p:spPr bwMode="auto">
            <a:xfrm>
              <a:off x="3751"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68" name="Oval 567"/>
            <p:cNvSpPr>
              <a:spLocks noChangeArrowheads="1"/>
            </p:cNvSpPr>
            <p:nvPr/>
          </p:nvSpPr>
          <p:spPr bwMode="auto">
            <a:xfrm>
              <a:off x="3689"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69" name="Oval 568"/>
            <p:cNvSpPr>
              <a:spLocks noChangeArrowheads="1"/>
            </p:cNvSpPr>
            <p:nvPr/>
          </p:nvSpPr>
          <p:spPr bwMode="auto">
            <a:xfrm>
              <a:off x="3627"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70" name="Oval 569"/>
            <p:cNvSpPr>
              <a:spLocks noChangeArrowheads="1"/>
            </p:cNvSpPr>
            <p:nvPr/>
          </p:nvSpPr>
          <p:spPr bwMode="auto">
            <a:xfrm>
              <a:off x="3627"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71" name="Oval 570"/>
            <p:cNvSpPr>
              <a:spLocks noChangeArrowheads="1"/>
            </p:cNvSpPr>
            <p:nvPr/>
          </p:nvSpPr>
          <p:spPr bwMode="auto">
            <a:xfrm>
              <a:off x="3627" y="369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72" name="Oval 571"/>
            <p:cNvSpPr>
              <a:spLocks noChangeArrowheads="1"/>
            </p:cNvSpPr>
            <p:nvPr/>
          </p:nvSpPr>
          <p:spPr bwMode="auto">
            <a:xfrm>
              <a:off x="3751" y="379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73" name="Oval 572"/>
            <p:cNvSpPr>
              <a:spLocks noChangeArrowheads="1"/>
            </p:cNvSpPr>
            <p:nvPr/>
          </p:nvSpPr>
          <p:spPr bwMode="auto">
            <a:xfrm>
              <a:off x="3813"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74" name="Oval 573"/>
            <p:cNvSpPr>
              <a:spLocks noChangeArrowheads="1"/>
            </p:cNvSpPr>
            <p:nvPr/>
          </p:nvSpPr>
          <p:spPr bwMode="auto">
            <a:xfrm>
              <a:off x="3600" y="379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75" name="Oval 574"/>
            <p:cNvSpPr>
              <a:spLocks noChangeArrowheads="1"/>
            </p:cNvSpPr>
            <p:nvPr/>
          </p:nvSpPr>
          <p:spPr bwMode="auto">
            <a:xfrm>
              <a:off x="3662"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76" name="Oval 575"/>
            <p:cNvSpPr>
              <a:spLocks noChangeArrowheads="1"/>
            </p:cNvSpPr>
            <p:nvPr/>
          </p:nvSpPr>
          <p:spPr bwMode="auto">
            <a:xfrm>
              <a:off x="3600"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77" name="Oval 576"/>
            <p:cNvSpPr>
              <a:spLocks noChangeArrowheads="1"/>
            </p:cNvSpPr>
            <p:nvPr/>
          </p:nvSpPr>
          <p:spPr bwMode="auto">
            <a:xfrm>
              <a:off x="3662"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78" name="Oval 577"/>
            <p:cNvSpPr>
              <a:spLocks noChangeArrowheads="1"/>
            </p:cNvSpPr>
            <p:nvPr/>
          </p:nvSpPr>
          <p:spPr bwMode="auto">
            <a:xfrm>
              <a:off x="3723"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79" name="Oval 578"/>
            <p:cNvSpPr>
              <a:spLocks noChangeArrowheads="1"/>
            </p:cNvSpPr>
            <p:nvPr/>
          </p:nvSpPr>
          <p:spPr bwMode="auto">
            <a:xfrm>
              <a:off x="3785"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80" name="Oval 579"/>
            <p:cNvSpPr>
              <a:spLocks noChangeArrowheads="1"/>
            </p:cNvSpPr>
            <p:nvPr/>
          </p:nvSpPr>
          <p:spPr bwMode="auto">
            <a:xfrm>
              <a:off x="3662" y="393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81" name="Oval 580"/>
            <p:cNvSpPr>
              <a:spLocks noChangeArrowheads="1"/>
            </p:cNvSpPr>
            <p:nvPr/>
          </p:nvSpPr>
          <p:spPr bwMode="auto">
            <a:xfrm>
              <a:off x="3785"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82" name="Oval 581"/>
            <p:cNvSpPr>
              <a:spLocks noChangeArrowheads="1"/>
            </p:cNvSpPr>
            <p:nvPr/>
          </p:nvSpPr>
          <p:spPr bwMode="auto">
            <a:xfrm>
              <a:off x="3723"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83" name="Oval 582"/>
            <p:cNvSpPr>
              <a:spLocks noChangeArrowheads="1"/>
            </p:cNvSpPr>
            <p:nvPr/>
          </p:nvSpPr>
          <p:spPr bwMode="auto">
            <a:xfrm>
              <a:off x="3723"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84" name="Oval 583"/>
            <p:cNvSpPr>
              <a:spLocks noChangeArrowheads="1"/>
            </p:cNvSpPr>
            <p:nvPr/>
          </p:nvSpPr>
          <p:spPr bwMode="auto">
            <a:xfrm>
              <a:off x="3785"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85" name="Oval 584"/>
            <p:cNvSpPr>
              <a:spLocks noChangeArrowheads="1"/>
            </p:cNvSpPr>
            <p:nvPr/>
          </p:nvSpPr>
          <p:spPr bwMode="auto">
            <a:xfrm>
              <a:off x="3723"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86" name="Oval 585"/>
            <p:cNvSpPr>
              <a:spLocks noChangeArrowheads="1"/>
            </p:cNvSpPr>
            <p:nvPr/>
          </p:nvSpPr>
          <p:spPr bwMode="auto">
            <a:xfrm>
              <a:off x="3847" y="393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87" name="Oval 586"/>
            <p:cNvSpPr>
              <a:spLocks noChangeArrowheads="1"/>
            </p:cNvSpPr>
            <p:nvPr/>
          </p:nvSpPr>
          <p:spPr bwMode="auto">
            <a:xfrm>
              <a:off x="3785"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88" name="Oval 587"/>
            <p:cNvSpPr>
              <a:spLocks noChangeArrowheads="1"/>
            </p:cNvSpPr>
            <p:nvPr/>
          </p:nvSpPr>
          <p:spPr bwMode="auto">
            <a:xfrm>
              <a:off x="3723"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89" name="Oval 588"/>
            <p:cNvSpPr>
              <a:spLocks noChangeArrowheads="1"/>
            </p:cNvSpPr>
            <p:nvPr/>
          </p:nvSpPr>
          <p:spPr bwMode="auto">
            <a:xfrm>
              <a:off x="3723"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90" name="Oval 589"/>
            <p:cNvSpPr>
              <a:spLocks noChangeArrowheads="1"/>
            </p:cNvSpPr>
            <p:nvPr/>
          </p:nvSpPr>
          <p:spPr bwMode="auto">
            <a:xfrm>
              <a:off x="3723"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91" name="Oval 590"/>
            <p:cNvSpPr>
              <a:spLocks noChangeArrowheads="1"/>
            </p:cNvSpPr>
            <p:nvPr/>
          </p:nvSpPr>
          <p:spPr bwMode="auto">
            <a:xfrm>
              <a:off x="3847"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92" name="Oval 591"/>
            <p:cNvSpPr>
              <a:spLocks noChangeArrowheads="1"/>
            </p:cNvSpPr>
            <p:nvPr/>
          </p:nvSpPr>
          <p:spPr bwMode="auto">
            <a:xfrm>
              <a:off x="3909" y="393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93" name="Oval 592"/>
            <p:cNvSpPr>
              <a:spLocks noChangeArrowheads="1"/>
            </p:cNvSpPr>
            <p:nvPr/>
          </p:nvSpPr>
          <p:spPr bwMode="auto">
            <a:xfrm>
              <a:off x="3360" y="384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94" name="Oval 593"/>
            <p:cNvSpPr>
              <a:spLocks noChangeArrowheads="1"/>
            </p:cNvSpPr>
            <p:nvPr/>
          </p:nvSpPr>
          <p:spPr bwMode="auto">
            <a:xfrm>
              <a:off x="3422"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95" name="Oval 594"/>
            <p:cNvSpPr>
              <a:spLocks noChangeArrowheads="1"/>
            </p:cNvSpPr>
            <p:nvPr/>
          </p:nvSpPr>
          <p:spPr bwMode="auto">
            <a:xfrm>
              <a:off x="3360"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96" name="Oval 595"/>
            <p:cNvSpPr>
              <a:spLocks noChangeArrowheads="1"/>
            </p:cNvSpPr>
            <p:nvPr/>
          </p:nvSpPr>
          <p:spPr bwMode="auto">
            <a:xfrm>
              <a:off x="3422" y="393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97" name="Oval 596"/>
            <p:cNvSpPr>
              <a:spLocks noChangeArrowheads="1"/>
            </p:cNvSpPr>
            <p:nvPr/>
          </p:nvSpPr>
          <p:spPr bwMode="auto">
            <a:xfrm>
              <a:off x="3483"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98" name="Oval 597"/>
            <p:cNvSpPr>
              <a:spLocks noChangeArrowheads="1"/>
            </p:cNvSpPr>
            <p:nvPr/>
          </p:nvSpPr>
          <p:spPr bwMode="auto">
            <a:xfrm>
              <a:off x="3545"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1999" name="Oval 598"/>
            <p:cNvSpPr>
              <a:spLocks noChangeArrowheads="1"/>
            </p:cNvSpPr>
            <p:nvPr/>
          </p:nvSpPr>
          <p:spPr bwMode="auto">
            <a:xfrm>
              <a:off x="3422" y="398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00" name="Oval 599"/>
            <p:cNvSpPr>
              <a:spLocks noChangeArrowheads="1"/>
            </p:cNvSpPr>
            <p:nvPr/>
          </p:nvSpPr>
          <p:spPr bwMode="auto">
            <a:xfrm>
              <a:off x="3545"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01" name="Oval 600"/>
            <p:cNvSpPr>
              <a:spLocks noChangeArrowheads="1"/>
            </p:cNvSpPr>
            <p:nvPr/>
          </p:nvSpPr>
          <p:spPr bwMode="auto">
            <a:xfrm>
              <a:off x="3483"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02" name="Oval 601"/>
            <p:cNvSpPr>
              <a:spLocks noChangeArrowheads="1"/>
            </p:cNvSpPr>
            <p:nvPr/>
          </p:nvSpPr>
          <p:spPr bwMode="auto">
            <a:xfrm>
              <a:off x="3483"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03" name="Oval 602"/>
            <p:cNvSpPr>
              <a:spLocks noChangeArrowheads="1"/>
            </p:cNvSpPr>
            <p:nvPr/>
          </p:nvSpPr>
          <p:spPr bwMode="auto">
            <a:xfrm>
              <a:off x="3545"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04" name="Oval 603"/>
            <p:cNvSpPr>
              <a:spLocks noChangeArrowheads="1"/>
            </p:cNvSpPr>
            <p:nvPr/>
          </p:nvSpPr>
          <p:spPr bwMode="auto">
            <a:xfrm>
              <a:off x="3483"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05" name="Oval 604"/>
            <p:cNvSpPr>
              <a:spLocks noChangeArrowheads="1"/>
            </p:cNvSpPr>
            <p:nvPr/>
          </p:nvSpPr>
          <p:spPr bwMode="auto">
            <a:xfrm>
              <a:off x="3607" y="398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06" name="Oval 605"/>
            <p:cNvSpPr>
              <a:spLocks noChangeArrowheads="1"/>
            </p:cNvSpPr>
            <p:nvPr/>
          </p:nvSpPr>
          <p:spPr bwMode="auto">
            <a:xfrm>
              <a:off x="3545"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07" name="Oval 606"/>
            <p:cNvSpPr>
              <a:spLocks noChangeArrowheads="1"/>
            </p:cNvSpPr>
            <p:nvPr/>
          </p:nvSpPr>
          <p:spPr bwMode="auto">
            <a:xfrm>
              <a:off x="3483"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08" name="Oval 607"/>
            <p:cNvSpPr>
              <a:spLocks noChangeArrowheads="1"/>
            </p:cNvSpPr>
            <p:nvPr/>
          </p:nvSpPr>
          <p:spPr bwMode="auto">
            <a:xfrm>
              <a:off x="3483" y="408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09" name="Oval 608"/>
            <p:cNvSpPr>
              <a:spLocks noChangeArrowheads="1"/>
            </p:cNvSpPr>
            <p:nvPr/>
          </p:nvSpPr>
          <p:spPr bwMode="auto">
            <a:xfrm>
              <a:off x="3483"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10" name="Oval 609"/>
            <p:cNvSpPr>
              <a:spLocks noChangeArrowheads="1"/>
            </p:cNvSpPr>
            <p:nvPr/>
          </p:nvSpPr>
          <p:spPr bwMode="auto">
            <a:xfrm>
              <a:off x="3607" y="393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11" name="Oval 610"/>
            <p:cNvSpPr>
              <a:spLocks noChangeArrowheads="1"/>
            </p:cNvSpPr>
            <p:nvPr/>
          </p:nvSpPr>
          <p:spPr bwMode="auto">
            <a:xfrm>
              <a:off x="3669" y="398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12" name="Oval 611"/>
            <p:cNvSpPr>
              <a:spLocks noChangeArrowheads="1"/>
            </p:cNvSpPr>
            <p:nvPr/>
          </p:nvSpPr>
          <p:spPr bwMode="auto">
            <a:xfrm>
              <a:off x="3504" y="393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13" name="Oval 612"/>
            <p:cNvSpPr>
              <a:spLocks noChangeArrowheads="1"/>
            </p:cNvSpPr>
            <p:nvPr/>
          </p:nvSpPr>
          <p:spPr bwMode="auto">
            <a:xfrm>
              <a:off x="3566" y="398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14" name="Oval 613"/>
            <p:cNvSpPr>
              <a:spLocks noChangeArrowheads="1"/>
            </p:cNvSpPr>
            <p:nvPr/>
          </p:nvSpPr>
          <p:spPr bwMode="auto">
            <a:xfrm>
              <a:off x="3504" y="398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15" name="Oval 614"/>
            <p:cNvSpPr>
              <a:spLocks noChangeArrowheads="1"/>
            </p:cNvSpPr>
            <p:nvPr/>
          </p:nvSpPr>
          <p:spPr bwMode="auto">
            <a:xfrm>
              <a:off x="3566" y="403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16" name="Oval 615"/>
            <p:cNvSpPr>
              <a:spLocks noChangeArrowheads="1"/>
            </p:cNvSpPr>
            <p:nvPr/>
          </p:nvSpPr>
          <p:spPr bwMode="auto">
            <a:xfrm>
              <a:off x="3627"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17" name="Oval 616"/>
            <p:cNvSpPr>
              <a:spLocks noChangeArrowheads="1"/>
            </p:cNvSpPr>
            <p:nvPr/>
          </p:nvSpPr>
          <p:spPr bwMode="auto">
            <a:xfrm>
              <a:off x="3689"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18" name="Oval 617"/>
            <p:cNvSpPr>
              <a:spLocks noChangeArrowheads="1"/>
            </p:cNvSpPr>
            <p:nvPr/>
          </p:nvSpPr>
          <p:spPr bwMode="auto">
            <a:xfrm>
              <a:off x="3566" y="408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19" name="Oval 618"/>
            <p:cNvSpPr>
              <a:spLocks noChangeArrowheads="1"/>
            </p:cNvSpPr>
            <p:nvPr/>
          </p:nvSpPr>
          <p:spPr bwMode="auto">
            <a:xfrm>
              <a:off x="3689" y="412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20" name="Oval 619"/>
            <p:cNvSpPr>
              <a:spLocks noChangeArrowheads="1"/>
            </p:cNvSpPr>
            <p:nvPr/>
          </p:nvSpPr>
          <p:spPr bwMode="auto">
            <a:xfrm>
              <a:off x="3627"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21" name="Oval 620"/>
            <p:cNvSpPr>
              <a:spLocks noChangeArrowheads="1"/>
            </p:cNvSpPr>
            <p:nvPr/>
          </p:nvSpPr>
          <p:spPr bwMode="auto">
            <a:xfrm>
              <a:off x="3627" y="408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22" name="Oval 621"/>
            <p:cNvSpPr>
              <a:spLocks noChangeArrowheads="1"/>
            </p:cNvSpPr>
            <p:nvPr/>
          </p:nvSpPr>
          <p:spPr bwMode="auto">
            <a:xfrm>
              <a:off x="3689" y="408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23" name="Oval 622"/>
            <p:cNvSpPr>
              <a:spLocks noChangeArrowheads="1"/>
            </p:cNvSpPr>
            <p:nvPr/>
          </p:nvSpPr>
          <p:spPr bwMode="auto">
            <a:xfrm>
              <a:off x="3627" y="412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24" name="Oval 623"/>
            <p:cNvSpPr>
              <a:spLocks noChangeArrowheads="1"/>
            </p:cNvSpPr>
            <p:nvPr/>
          </p:nvSpPr>
          <p:spPr bwMode="auto">
            <a:xfrm>
              <a:off x="3751" y="408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25" name="Oval 624"/>
            <p:cNvSpPr>
              <a:spLocks noChangeArrowheads="1"/>
            </p:cNvSpPr>
            <p:nvPr/>
          </p:nvSpPr>
          <p:spPr bwMode="auto">
            <a:xfrm>
              <a:off x="3689" y="408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26" name="Oval 625"/>
            <p:cNvSpPr>
              <a:spLocks noChangeArrowheads="1"/>
            </p:cNvSpPr>
            <p:nvPr/>
          </p:nvSpPr>
          <p:spPr bwMode="auto">
            <a:xfrm>
              <a:off x="3627" y="408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27" name="Oval 626"/>
            <p:cNvSpPr>
              <a:spLocks noChangeArrowheads="1"/>
            </p:cNvSpPr>
            <p:nvPr/>
          </p:nvSpPr>
          <p:spPr bwMode="auto">
            <a:xfrm>
              <a:off x="3627" y="417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28" name="Oval 627"/>
            <p:cNvSpPr>
              <a:spLocks noChangeArrowheads="1"/>
            </p:cNvSpPr>
            <p:nvPr/>
          </p:nvSpPr>
          <p:spPr bwMode="auto">
            <a:xfrm>
              <a:off x="3627"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29" name="Oval 628"/>
            <p:cNvSpPr>
              <a:spLocks noChangeArrowheads="1"/>
            </p:cNvSpPr>
            <p:nvPr/>
          </p:nvSpPr>
          <p:spPr bwMode="auto">
            <a:xfrm>
              <a:off x="3751" y="403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30" name="Oval 629"/>
            <p:cNvSpPr>
              <a:spLocks noChangeArrowheads="1"/>
            </p:cNvSpPr>
            <p:nvPr/>
          </p:nvSpPr>
          <p:spPr bwMode="auto">
            <a:xfrm>
              <a:off x="3813" y="408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31" name="Oval 630"/>
            <p:cNvSpPr>
              <a:spLocks noChangeArrowheads="1"/>
            </p:cNvSpPr>
            <p:nvPr/>
          </p:nvSpPr>
          <p:spPr bwMode="auto">
            <a:xfrm>
              <a:off x="3696" y="388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32" name="Oval 631"/>
            <p:cNvSpPr>
              <a:spLocks noChangeArrowheads="1"/>
            </p:cNvSpPr>
            <p:nvPr/>
          </p:nvSpPr>
          <p:spPr bwMode="auto">
            <a:xfrm>
              <a:off x="3758" y="393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33" name="Oval 632"/>
            <p:cNvSpPr>
              <a:spLocks noChangeArrowheads="1"/>
            </p:cNvSpPr>
            <p:nvPr/>
          </p:nvSpPr>
          <p:spPr bwMode="auto">
            <a:xfrm>
              <a:off x="3696" y="393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34" name="Oval 633"/>
            <p:cNvSpPr>
              <a:spLocks noChangeArrowheads="1"/>
            </p:cNvSpPr>
            <p:nvPr/>
          </p:nvSpPr>
          <p:spPr bwMode="auto">
            <a:xfrm>
              <a:off x="3758" y="398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35" name="Oval 634"/>
            <p:cNvSpPr>
              <a:spLocks noChangeArrowheads="1"/>
            </p:cNvSpPr>
            <p:nvPr/>
          </p:nvSpPr>
          <p:spPr bwMode="auto">
            <a:xfrm>
              <a:off x="3819"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36" name="Oval 635"/>
            <p:cNvSpPr>
              <a:spLocks noChangeArrowheads="1"/>
            </p:cNvSpPr>
            <p:nvPr/>
          </p:nvSpPr>
          <p:spPr bwMode="auto">
            <a:xfrm>
              <a:off x="3881" y="398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37" name="Oval 636"/>
            <p:cNvSpPr>
              <a:spLocks noChangeArrowheads="1"/>
            </p:cNvSpPr>
            <p:nvPr/>
          </p:nvSpPr>
          <p:spPr bwMode="auto">
            <a:xfrm>
              <a:off x="3758" y="403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38" name="Oval 637"/>
            <p:cNvSpPr>
              <a:spLocks noChangeArrowheads="1"/>
            </p:cNvSpPr>
            <p:nvPr/>
          </p:nvSpPr>
          <p:spPr bwMode="auto">
            <a:xfrm>
              <a:off x="3881" y="408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39" name="Oval 638"/>
            <p:cNvSpPr>
              <a:spLocks noChangeArrowheads="1"/>
            </p:cNvSpPr>
            <p:nvPr/>
          </p:nvSpPr>
          <p:spPr bwMode="auto">
            <a:xfrm>
              <a:off x="3819" y="393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40" name="Oval 639"/>
            <p:cNvSpPr>
              <a:spLocks noChangeArrowheads="1"/>
            </p:cNvSpPr>
            <p:nvPr/>
          </p:nvSpPr>
          <p:spPr bwMode="auto">
            <a:xfrm>
              <a:off x="3819"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41" name="Oval 640"/>
            <p:cNvSpPr>
              <a:spLocks noChangeArrowheads="1"/>
            </p:cNvSpPr>
            <p:nvPr/>
          </p:nvSpPr>
          <p:spPr bwMode="auto">
            <a:xfrm>
              <a:off x="3881"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42" name="Oval 641"/>
            <p:cNvSpPr>
              <a:spLocks noChangeArrowheads="1"/>
            </p:cNvSpPr>
            <p:nvPr/>
          </p:nvSpPr>
          <p:spPr bwMode="auto">
            <a:xfrm>
              <a:off x="3819" y="408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43" name="Oval 642"/>
            <p:cNvSpPr>
              <a:spLocks noChangeArrowheads="1"/>
            </p:cNvSpPr>
            <p:nvPr/>
          </p:nvSpPr>
          <p:spPr bwMode="auto">
            <a:xfrm>
              <a:off x="3943" y="403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44" name="Oval 643"/>
            <p:cNvSpPr>
              <a:spLocks noChangeArrowheads="1"/>
            </p:cNvSpPr>
            <p:nvPr/>
          </p:nvSpPr>
          <p:spPr bwMode="auto">
            <a:xfrm>
              <a:off x="3881"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45" name="Oval 644"/>
            <p:cNvSpPr>
              <a:spLocks noChangeArrowheads="1"/>
            </p:cNvSpPr>
            <p:nvPr/>
          </p:nvSpPr>
          <p:spPr bwMode="auto">
            <a:xfrm>
              <a:off x="3819" y="403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46" name="Oval 645"/>
            <p:cNvSpPr>
              <a:spLocks noChangeArrowheads="1"/>
            </p:cNvSpPr>
            <p:nvPr/>
          </p:nvSpPr>
          <p:spPr bwMode="auto">
            <a:xfrm>
              <a:off x="3819" y="412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47" name="Oval 646"/>
            <p:cNvSpPr>
              <a:spLocks noChangeArrowheads="1"/>
            </p:cNvSpPr>
            <p:nvPr/>
          </p:nvSpPr>
          <p:spPr bwMode="auto">
            <a:xfrm>
              <a:off x="3819" y="388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48" name="Oval 647"/>
            <p:cNvSpPr>
              <a:spLocks noChangeArrowheads="1"/>
            </p:cNvSpPr>
            <p:nvPr/>
          </p:nvSpPr>
          <p:spPr bwMode="auto">
            <a:xfrm>
              <a:off x="3943" y="398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49" name="Oval 648"/>
            <p:cNvSpPr>
              <a:spLocks noChangeArrowheads="1"/>
            </p:cNvSpPr>
            <p:nvPr/>
          </p:nvSpPr>
          <p:spPr bwMode="auto">
            <a:xfrm>
              <a:off x="4005" y="403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50" name="Oval 649"/>
            <p:cNvSpPr>
              <a:spLocks noChangeArrowheads="1"/>
            </p:cNvSpPr>
            <p:nvPr/>
          </p:nvSpPr>
          <p:spPr bwMode="auto">
            <a:xfrm>
              <a:off x="3648" y="3600"/>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51" name="Oval 650"/>
            <p:cNvSpPr>
              <a:spLocks noChangeArrowheads="1"/>
            </p:cNvSpPr>
            <p:nvPr/>
          </p:nvSpPr>
          <p:spPr bwMode="auto">
            <a:xfrm>
              <a:off x="3710" y="364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52" name="Oval 651"/>
            <p:cNvSpPr>
              <a:spLocks noChangeArrowheads="1"/>
            </p:cNvSpPr>
            <p:nvPr/>
          </p:nvSpPr>
          <p:spPr bwMode="auto">
            <a:xfrm>
              <a:off x="3648" y="364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53" name="Oval 652"/>
            <p:cNvSpPr>
              <a:spLocks noChangeArrowheads="1"/>
            </p:cNvSpPr>
            <p:nvPr/>
          </p:nvSpPr>
          <p:spPr bwMode="auto">
            <a:xfrm>
              <a:off x="3710" y="369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54" name="Oval 653"/>
            <p:cNvSpPr>
              <a:spLocks noChangeArrowheads="1"/>
            </p:cNvSpPr>
            <p:nvPr/>
          </p:nvSpPr>
          <p:spPr bwMode="auto">
            <a:xfrm>
              <a:off x="3771" y="369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55" name="Oval 654"/>
            <p:cNvSpPr>
              <a:spLocks noChangeArrowheads="1"/>
            </p:cNvSpPr>
            <p:nvPr/>
          </p:nvSpPr>
          <p:spPr bwMode="auto">
            <a:xfrm>
              <a:off x="3833" y="369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56" name="Oval 655"/>
            <p:cNvSpPr>
              <a:spLocks noChangeArrowheads="1"/>
            </p:cNvSpPr>
            <p:nvPr/>
          </p:nvSpPr>
          <p:spPr bwMode="auto">
            <a:xfrm>
              <a:off x="3710" y="374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57" name="Oval 656"/>
            <p:cNvSpPr>
              <a:spLocks noChangeArrowheads="1"/>
            </p:cNvSpPr>
            <p:nvPr/>
          </p:nvSpPr>
          <p:spPr bwMode="auto">
            <a:xfrm>
              <a:off x="3833"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58" name="Oval 657"/>
            <p:cNvSpPr>
              <a:spLocks noChangeArrowheads="1"/>
            </p:cNvSpPr>
            <p:nvPr/>
          </p:nvSpPr>
          <p:spPr bwMode="auto">
            <a:xfrm>
              <a:off x="3771" y="364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59" name="Oval 658"/>
            <p:cNvSpPr>
              <a:spLocks noChangeArrowheads="1"/>
            </p:cNvSpPr>
            <p:nvPr/>
          </p:nvSpPr>
          <p:spPr bwMode="auto">
            <a:xfrm>
              <a:off x="3771"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60" name="Oval 659"/>
            <p:cNvSpPr>
              <a:spLocks noChangeArrowheads="1"/>
            </p:cNvSpPr>
            <p:nvPr/>
          </p:nvSpPr>
          <p:spPr bwMode="auto">
            <a:xfrm>
              <a:off x="3833"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61" name="Oval 660"/>
            <p:cNvSpPr>
              <a:spLocks noChangeArrowheads="1"/>
            </p:cNvSpPr>
            <p:nvPr/>
          </p:nvSpPr>
          <p:spPr bwMode="auto">
            <a:xfrm>
              <a:off x="3771" y="379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62" name="Oval 661"/>
            <p:cNvSpPr>
              <a:spLocks noChangeArrowheads="1"/>
            </p:cNvSpPr>
            <p:nvPr/>
          </p:nvSpPr>
          <p:spPr bwMode="auto">
            <a:xfrm>
              <a:off x="3895" y="374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63" name="Oval 662"/>
            <p:cNvSpPr>
              <a:spLocks noChangeArrowheads="1"/>
            </p:cNvSpPr>
            <p:nvPr/>
          </p:nvSpPr>
          <p:spPr bwMode="auto">
            <a:xfrm>
              <a:off x="3833"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64" name="Oval 663"/>
            <p:cNvSpPr>
              <a:spLocks noChangeArrowheads="1"/>
            </p:cNvSpPr>
            <p:nvPr/>
          </p:nvSpPr>
          <p:spPr bwMode="auto">
            <a:xfrm>
              <a:off x="3771" y="374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65" name="Oval 664"/>
            <p:cNvSpPr>
              <a:spLocks noChangeArrowheads="1"/>
            </p:cNvSpPr>
            <p:nvPr/>
          </p:nvSpPr>
          <p:spPr bwMode="auto">
            <a:xfrm>
              <a:off x="3771" y="384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66" name="Oval 665"/>
            <p:cNvSpPr>
              <a:spLocks noChangeArrowheads="1"/>
            </p:cNvSpPr>
            <p:nvPr/>
          </p:nvSpPr>
          <p:spPr bwMode="auto">
            <a:xfrm>
              <a:off x="3771" y="360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67" name="Oval 666"/>
            <p:cNvSpPr>
              <a:spLocks noChangeArrowheads="1"/>
            </p:cNvSpPr>
            <p:nvPr/>
          </p:nvSpPr>
          <p:spPr bwMode="auto">
            <a:xfrm>
              <a:off x="3895" y="369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68" name="Oval 667"/>
            <p:cNvSpPr>
              <a:spLocks noChangeArrowheads="1"/>
            </p:cNvSpPr>
            <p:nvPr/>
          </p:nvSpPr>
          <p:spPr bwMode="auto">
            <a:xfrm>
              <a:off x="3957" y="374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69" name="Oval 668"/>
            <p:cNvSpPr>
              <a:spLocks noChangeArrowheads="1"/>
            </p:cNvSpPr>
            <p:nvPr/>
          </p:nvSpPr>
          <p:spPr bwMode="auto">
            <a:xfrm>
              <a:off x="3456" y="3408"/>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70" name="Oval 669"/>
            <p:cNvSpPr>
              <a:spLocks noChangeArrowheads="1"/>
            </p:cNvSpPr>
            <p:nvPr/>
          </p:nvSpPr>
          <p:spPr bwMode="auto">
            <a:xfrm>
              <a:off x="3518" y="345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71" name="Oval 670"/>
            <p:cNvSpPr>
              <a:spLocks noChangeArrowheads="1"/>
            </p:cNvSpPr>
            <p:nvPr/>
          </p:nvSpPr>
          <p:spPr bwMode="auto">
            <a:xfrm>
              <a:off x="3456" y="3456"/>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72" name="Oval 671"/>
            <p:cNvSpPr>
              <a:spLocks noChangeArrowheads="1"/>
            </p:cNvSpPr>
            <p:nvPr/>
          </p:nvSpPr>
          <p:spPr bwMode="auto">
            <a:xfrm>
              <a:off x="3518" y="350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73" name="Oval 672"/>
            <p:cNvSpPr>
              <a:spLocks noChangeArrowheads="1"/>
            </p:cNvSpPr>
            <p:nvPr/>
          </p:nvSpPr>
          <p:spPr bwMode="auto">
            <a:xfrm>
              <a:off x="3579" y="350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74" name="Oval 673"/>
            <p:cNvSpPr>
              <a:spLocks noChangeArrowheads="1"/>
            </p:cNvSpPr>
            <p:nvPr/>
          </p:nvSpPr>
          <p:spPr bwMode="auto">
            <a:xfrm>
              <a:off x="3641" y="3504"/>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75" name="Oval 674"/>
            <p:cNvSpPr>
              <a:spLocks noChangeArrowheads="1"/>
            </p:cNvSpPr>
            <p:nvPr/>
          </p:nvSpPr>
          <p:spPr bwMode="auto">
            <a:xfrm>
              <a:off x="3518" y="355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76" name="Oval 675"/>
            <p:cNvSpPr>
              <a:spLocks noChangeArrowheads="1"/>
            </p:cNvSpPr>
            <p:nvPr/>
          </p:nvSpPr>
          <p:spPr bwMode="auto">
            <a:xfrm>
              <a:off x="3641" y="360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77" name="Oval 676"/>
            <p:cNvSpPr>
              <a:spLocks noChangeArrowheads="1"/>
            </p:cNvSpPr>
            <p:nvPr/>
          </p:nvSpPr>
          <p:spPr bwMode="auto">
            <a:xfrm>
              <a:off x="3579" y="3456"/>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78" name="Oval 677"/>
            <p:cNvSpPr>
              <a:spLocks noChangeArrowheads="1"/>
            </p:cNvSpPr>
            <p:nvPr/>
          </p:nvSpPr>
          <p:spPr bwMode="auto">
            <a:xfrm>
              <a:off x="3579" y="355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79" name="Oval 678"/>
            <p:cNvSpPr>
              <a:spLocks noChangeArrowheads="1"/>
            </p:cNvSpPr>
            <p:nvPr/>
          </p:nvSpPr>
          <p:spPr bwMode="auto">
            <a:xfrm>
              <a:off x="3641" y="355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80" name="Oval 679"/>
            <p:cNvSpPr>
              <a:spLocks noChangeArrowheads="1"/>
            </p:cNvSpPr>
            <p:nvPr/>
          </p:nvSpPr>
          <p:spPr bwMode="auto">
            <a:xfrm>
              <a:off x="3579" y="3600"/>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81" name="Oval 680"/>
            <p:cNvSpPr>
              <a:spLocks noChangeArrowheads="1"/>
            </p:cNvSpPr>
            <p:nvPr/>
          </p:nvSpPr>
          <p:spPr bwMode="auto">
            <a:xfrm>
              <a:off x="3703" y="355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82" name="Oval 681"/>
            <p:cNvSpPr>
              <a:spLocks noChangeArrowheads="1"/>
            </p:cNvSpPr>
            <p:nvPr/>
          </p:nvSpPr>
          <p:spPr bwMode="auto">
            <a:xfrm>
              <a:off x="3641" y="355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83" name="Oval 682"/>
            <p:cNvSpPr>
              <a:spLocks noChangeArrowheads="1"/>
            </p:cNvSpPr>
            <p:nvPr/>
          </p:nvSpPr>
          <p:spPr bwMode="auto">
            <a:xfrm>
              <a:off x="3579" y="3552"/>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84" name="Oval 683"/>
            <p:cNvSpPr>
              <a:spLocks noChangeArrowheads="1"/>
            </p:cNvSpPr>
            <p:nvPr/>
          </p:nvSpPr>
          <p:spPr bwMode="auto">
            <a:xfrm>
              <a:off x="3579" y="364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85" name="Oval 684"/>
            <p:cNvSpPr>
              <a:spLocks noChangeArrowheads="1"/>
            </p:cNvSpPr>
            <p:nvPr/>
          </p:nvSpPr>
          <p:spPr bwMode="auto">
            <a:xfrm>
              <a:off x="3579" y="3408"/>
              <a:ext cx="124"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86" name="Oval 685"/>
            <p:cNvSpPr>
              <a:spLocks noChangeArrowheads="1"/>
            </p:cNvSpPr>
            <p:nvPr/>
          </p:nvSpPr>
          <p:spPr bwMode="auto">
            <a:xfrm>
              <a:off x="3703" y="3504"/>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sp>
          <p:nvSpPr>
            <p:cNvPr id="2087" name="Oval 686"/>
            <p:cNvSpPr>
              <a:spLocks noChangeArrowheads="1"/>
            </p:cNvSpPr>
            <p:nvPr/>
          </p:nvSpPr>
          <p:spPr bwMode="auto">
            <a:xfrm>
              <a:off x="3765" y="3552"/>
              <a:ext cx="123" cy="96"/>
            </a:xfrm>
            <a:prstGeom prst="ellipse">
              <a:avLst/>
            </a:prstGeom>
            <a:solidFill>
              <a:srgbClr val="FFFF66"/>
            </a:solidFill>
            <a:ln w="3175">
              <a:solidFill>
                <a:srgbClr val="FF0000">
                  <a:alpha val="47842"/>
                </a:srgbClr>
              </a:solidFill>
              <a:round/>
              <a:headEnd/>
              <a:tailEnd/>
            </a:ln>
          </p:spPr>
          <p:txBody>
            <a:bodyPr wrap="none" anchor="ctr"/>
            <a:lstStyle/>
            <a:p>
              <a:endParaRPr lang="en-US">
                <a:latin typeface="Candara"/>
                <a:cs typeface="Candara"/>
              </a:endParaRPr>
            </a:p>
          </p:txBody>
        </p:sp>
      </p:grpSp>
      <p:sp>
        <p:nvSpPr>
          <p:cNvPr id="2088" name="Rectangle 688"/>
          <p:cNvSpPr>
            <a:spLocks noChangeArrowheads="1"/>
          </p:cNvSpPr>
          <p:nvPr/>
        </p:nvSpPr>
        <p:spPr bwMode="auto">
          <a:xfrm>
            <a:off x="6692412" y="1840092"/>
            <a:ext cx="1375634" cy="828559"/>
          </a:xfrm>
          <a:prstGeom prst="rect">
            <a:avLst/>
          </a:prstGeom>
          <a:noFill/>
          <a:ln w="12700">
            <a:noFill/>
            <a:miter lim="800000"/>
            <a:headEnd/>
            <a:tailEnd/>
          </a:ln>
        </p:spPr>
        <p:txBody>
          <a:bodyPr wrap="none" lIns="90615" tIns="44513" rIns="90615" bIns="44513">
            <a:spAutoFit/>
          </a:bodyPr>
          <a:lstStyle/>
          <a:p>
            <a:pPr eaLnBrk="0" hangingPunct="0">
              <a:lnSpc>
                <a:spcPct val="80000"/>
              </a:lnSpc>
            </a:pPr>
            <a:r>
              <a:rPr lang="en-US" sz="2000" dirty="0">
                <a:solidFill>
                  <a:schemeClr val="bg1"/>
                </a:solidFill>
                <a:latin typeface="Candara"/>
                <a:cs typeface="Candara"/>
              </a:rPr>
              <a:t>pancreatic </a:t>
            </a:r>
          </a:p>
          <a:p>
            <a:pPr eaLnBrk="0" hangingPunct="0">
              <a:lnSpc>
                <a:spcPct val="80000"/>
              </a:lnSpc>
            </a:pPr>
            <a:r>
              <a:rPr lang="en-US" sz="2000" dirty="0">
                <a:solidFill>
                  <a:schemeClr val="bg1"/>
                </a:solidFill>
                <a:latin typeface="Candara"/>
                <a:cs typeface="Candara"/>
              </a:rPr>
              <a:t>glucagon</a:t>
            </a:r>
          </a:p>
          <a:p>
            <a:pPr eaLnBrk="0" hangingPunct="0">
              <a:lnSpc>
                <a:spcPct val="80000"/>
              </a:lnSpc>
            </a:pPr>
            <a:r>
              <a:rPr lang="en-US" sz="2000" dirty="0">
                <a:solidFill>
                  <a:schemeClr val="bg1"/>
                </a:solidFill>
                <a:latin typeface="Candara"/>
                <a:cs typeface="Candara"/>
              </a:rPr>
              <a:t>secretion</a:t>
            </a:r>
          </a:p>
        </p:txBody>
      </p:sp>
      <p:sp>
        <p:nvSpPr>
          <p:cNvPr id="2089" name="Line 689"/>
          <p:cNvSpPr>
            <a:spLocks noChangeShapeType="1"/>
          </p:cNvSpPr>
          <p:nvPr/>
        </p:nvSpPr>
        <p:spPr bwMode="auto">
          <a:xfrm>
            <a:off x="6658708" y="1914706"/>
            <a:ext cx="0" cy="611187"/>
          </a:xfrm>
          <a:prstGeom prst="line">
            <a:avLst/>
          </a:prstGeom>
          <a:noFill/>
          <a:ln w="38100">
            <a:solidFill>
              <a:schemeClr val="bg1"/>
            </a:solidFill>
            <a:round/>
            <a:headEnd type="triangle" w="med" len="med"/>
            <a:tailEnd/>
          </a:ln>
        </p:spPr>
        <p:txBody>
          <a:bodyPr wrap="none" lIns="91431" tIns="45716" rIns="91431" bIns="45716" anchor="ctr"/>
          <a:lstStyle/>
          <a:p>
            <a:endParaRPr lang="en-US">
              <a:latin typeface="Candara"/>
              <a:cs typeface="Candara"/>
            </a:endParaRPr>
          </a:p>
        </p:txBody>
      </p:sp>
      <p:sp>
        <p:nvSpPr>
          <p:cNvPr id="2090" name="AutoShape 691"/>
          <p:cNvSpPr>
            <a:spLocks noChangeArrowheads="1"/>
          </p:cNvSpPr>
          <p:nvPr/>
        </p:nvSpPr>
        <p:spPr bwMode="auto">
          <a:xfrm rot="12436169">
            <a:off x="7814899" y="3702228"/>
            <a:ext cx="879231" cy="685800"/>
          </a:xfrm>
          <a:prstGeom prst="rightArrow">
            <a:avLst>
              <a:gd name="adj1" fmla="val 50000"/>
              <a:gd name="adj2" fmla="val 32054"/>
            </a:avLst>
          </a:prstGeom>
          <a:solidFill>
            <a:srgbClr val="FF0000">
              <a:alpha val="56862"/>
            </a:srgbClr>
          </a:solidFill>
          <a:ln w="12700">
            <a:solidFill>
              <a:srgbClr val="DA3428"/>
            </a:solidFill>
            <a:miter lim="800000"/>
            <a:headEnd/>
            <a:tailEnd/>
          </a:ln>
        </p:spPr>
        <p:txBody>
          <a:bodyPr wrap="none" lIns="91431" tIns="45716" rIns="91431" bIns="45716" anchor="ctr"/>
          <a:lstStyle/>
          <a:p>
            <a:endParaRPr lang="en-US">
              <a:latin typeface="Candara"/>
              <a:cs typeface="Candara"/>
            </a:endParaRPr>
          </a:p>
        </p:txBody>
      </p:sp>
      <p:sp>
        <p:nvSpPr>
          <p:cNvPr id="2091" name="AutoShape 692"/>
          <p:cNvSpPr>
            <a:spLocks noChangeArrowheads="1"/>
          </p:cNvSpPr>
          <p:nvPr/>
        </p:nvSpPr>
        <p:spPr bwMode="auto">
          <a:xfrm rot="5290027">
            <a:off x="5597769" y="2106790"/>
            <a:ext cx="990600" cy="609600"/>
          </a:xfrm>
          <a:prstGeom prst="rightArrow">
            <a:avLst>
              <a:gd name="adj1" fmla="val 50000"/>
              <a:gd name="adj2" fmla="val 40625"/>
            </a:avLst>
          </a:prstGeom>
          <a:solidFill>
            <a:srgbClr val="E09F95"/>
          </a:solidFill>
          <a:ln w="12700">
            <a:solidFill>
              <a:srgbClr val="7C4200"/>
            </a:solidFill>
            <a:miter lim="800000"/>
            <a:headEnd/>
            <a:tailEnd/>
          </a:ln>
          <a:effectLst/>
        </p:spPr>
        <p:txBody>
          <a:bodyPr wrap="none" lIns="91431" tIns="45716" rIns="91431" bIns="45716" anchor="ctr"/>
          <a:lstStyle/>
          <a:p>
            <a:pPr>
              <a:defRPr/>
            </a:pPr>
            <a:endParaRPr lang="en-US">
              <a:latin typeface="Candara"/>
              <a:cs typeface="Candara"/>
            </a:endParaRPr>
          </a:p>
        </p:txBody>
      </p:sp>
      <p:grpSp>
        <p:nvGrpSpPr>
          <p:cNvPr id="2093" name="Group 732"/>
          <p:cNvGrpSpPr>
            <a:grpSpLocks/>
          </p:cNvGrpSpPr>
          <p:nvPr/>
        </p:nvGrpSpPr>
        <p:grpSpPr bwMode="auto">
          <a:xfrm>
            <a:off x="1636835" y="763765"/>
            <a:ext cx="3075842" cy="3134120"/>
            <a:chOff x="122899" y="904333"/>
            <a:chExt cx="3332162" cy="3136055"/>
          </a:xfrm>
        </p:grpSpPr>
        <p:pic>
          <p:nvPicPr>
            <p:cNvPr id="2094" name="Picture 1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22899" y="904333"/>
              <a:ext cx="1477301" cy="2067467"/>
            </a:xfrm>
            <a:prstGeom prst="rect">
              <a:avLst/>
            </a:prstGeom>
            <a:noFill/>
            <a:ln w="12700">
              <a:noFill/>
              <a:miter lim="800000"/>
              <a:headEnd/>
              <a:tailEnd/>
            </a:ln>
          </p:spPr>
        </p:pic>
        <p:sp>
          <p:nvSpPr>
            <p:cNvPr id="2095" name="Rectangle 14"/>
            <p:cNvSpPr>
              <a:spLocks noChangeArrowheads="1"/>
            </p:cNvSpPr>
            <p:nvPr/>
          </p:nvSpPr>
          <p:spPr bwMode="auto">
            <a:xfrm>
              <a:off x="880534" y="2743200"/>
              <a:ext cx="1778561" cy="1297188"/>
            </a:xfrm>
            <a:prstGeom prst="rect">
              <a:avLst/>
            </a:prstGeom>
            <a:noFill/>
            <a:ln w="12700">
              <a:noFill/>
              <a:miter lim="800000"/>
              <a:headEnd/>
              <a:tailEnd/>
            </a:ln>
          </p:spPr>
          <p:txBody>
            <a:bodyPr wrap="none" lIns="90623" tIns="44517" rIns="90623" bIns="44517">
              <a:spAutoFit/>
            </a:bodyPr>
            <a:lstStyle/>
            <a:p>
              <a:pPr eaLnBrk="0" hangingPunct="0">
                <a:lnSpc>
                  <a:spcPct val="80000"/>
                </a:lnSpc>
              </a:pPr>
              <a:r>
                <a:rPr lang="en-US" sz="2000" dirty="0">
                  <a:solidFill>
                    <a:srgbClr val="008000"/>
                  </a:solidFill>
                  <a:latin typeface="Candara"/>
                  <a:cs typeface="Candara"/>
                </a:rPr>
                <a:t>gut</a:t>
              </a:r>
            </a:p>
            <a:p>
              <a:pPr eaLnBrk="0" hangingPunct="0">
                <a:lnSpc>
                  <a:spcPct val="80000"/>
                </a:lnSpc>
              </a:pPr>
              <a:r>
                <a:rPr lang="en-US" sz="2000" dirty="0">
                  <a:solidFill>
                    <a:srgbClr val="008000"/>
                  </a:solidFill>
                  <a:latin typeface="Candara"/>
                  <a:cs typeface="Candara"/>
                </a:rPr>
                <a:t>carbohydrate</a:t>
              </a:r>
            </a:p>
            <a:p>
              <a:pPr eaLnBrk="0" hangingPunct="0">
                <a:lnSpc>
                  <a:spcPct val="80000"/>
                </a:lnSpc>
              </a:pPr>
              <a:r>
                <a:rPr lang="en-US" sz="2000" dirty="0">
                  <a:solidFill>
                    <a:srgbClr val="008000"/>
                  </a:solidFill>
                  <a:latin typeface="Candara"/>
                  <a:cs typeface="Candara"/>
                </a:rPr>
                <a:t>delivery &amp;</a:t>
              </a:r>
            </a:p>
            <a:p>
              <a:pPr eaLnBrk="0" hangingPunct="0">
                <a:lnSpc>
                  <a:spcPct val="80000"/>
                </a:lnSpc>
              </a:pPr>
              <a:r>
                <a:rPr lang="en-US" sz="2000" dirty="0">
                  <a:solidFill>
                    <a:srgbClr val="008000"/>
                  </a:solidFill>
                  <a:latin typeface="Candara"/>
                  <a:cs typeface="Candara"/>
                </a:rPr>
                <a:t>absorption </a:t>
              </a:r>
            </a:p>
            <a:p>
              <a:pPr eaLnBrk="0" hangingPunct="0">
                <a:lnSpc>
                  <a:spcPct val="80000"/>
                </a:lnSpc>
              </a:pPr>
              <a:endParaRPr lang="en-US" dirty="0">
                <a:solidFill>
                  <a:srgbClr val="008000"/>
                </a:solidFill>
                <a:latin typeface="Candara"/>
                <a:cs typeface="Candara"/>
              </a:endParaRPr>
            </a:p>
          </p:txBody>
        </p:sp>
        <p:sp>
          <p:nvSpPr>
            <p:cNvPr id="2096"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lstStyle/>
            <a:p>
              <a:endParaRPr lang="en-US">
                <a:latin typeface="Candara"/>
                <a:cs typeface="Candara"/>
              </a:endParaRPr>
            </a:p>
          </p:txBody>
        </p:sp>
        <p:sp>
          <p:nvSpPr>
            <p:cNvPr id="2097" name="Rectangle 701"/>
            <p:cNvSpPr>
              <a:spLocks noChangeArrowheads="1"/>
            </p:cNvSpPr>
            <p:nvPr/>
          </p:nvSpPr>
          <p:spPr bwMode="auto">
            <a:xfrm>
              <a:off x="1835018" y="1168401"/>
              <a:ext cx="1299642" cy="989221"/>
            </a:xfrm>
            <a:prstGeom prst="rect">
              <a:avLst/>
            </a:prstGeom>
            <a:noFill/>
            <a:ln w="12700">
              <a:noFill/>
              <a:miter lim="800000"/>
              <a:headEnd/>
              <a:tailEnd/>
            </a:ln>
          </p:spPr>
          <p:txBody>
            <a:bodyPr wrap="none" lIns="90623" tIns="44517" rIns="90623" bIns="44517">
              <a:spAutoFit/>
            </a:bodyPr>
            <a:lstStyle/>
            <a:p>
              <a:pPr eaLnBrk="0" hangingPunct="0">
                <a:lnSpc>
                  <a:spcPct val="80000"/>
                </a:lnSpc>
              </a:pPr>
              <a:r>
                <a:rPr lang="en-US" sz="2400">
                  <a:solidFill>
                    <a:srgbClr val="008000"/>
                  </a:solidFill>
                  <a:latin typeface="Candara"/>
                  <a:cs typeface="Candara"/>
                </a:rPr>
                <a:t>incretin</a:t>
              </a:r>
            </a:p>
            <a:p>
              <a:pPr eaLnBrk="0" hangingPunct="0">
                <a:lnSpc>
                  <a:spcPct val="80000"/>
                </a:lnSpc>
              </a:pPr>
              <a:r>
                <a:rPr lang="en-US" sz="2400">
                  <a:solidFill>
                    <a:srgbClr val="008000"/>
                  </a:solidFill>
                  <a:latin typeface="Candara"/>
                  <a:cs typeface="Candara"/>
                </a:rPr>
                <a:t>effect </a:t>
              </a:r>
            </a:p>
            <a:p>
              <a:pPr eaLnBrk="0" hangingPunct="0">
                <a:lnSpc>
                  <a:spcPct val="80000"/>
                </a:lnSpc>
              </a:pPr>
              <a:endParaRPr lang="en-US" sz="2400">
                <a:solidFill>
                  <a:srgbClr val="008000"/>
                </a:solidFill>
                <a:latin typeface="Candara"/>
                <a:cs typeface="Candara"/>
              </a:endParaRPr>
            </a:p>
          </p:txBody>
        </p:sp>
        <p:sp>
          <p:nvSpPr>
            <p:cNvPr id="2098"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lstStyle/>
            <a:p>
              <a:endParaRPr lang="en-US">
                <a:latin typeface="Candara"/>
                <a:cs typeface="Candara"/>
              </a:endParaRPr>
            </a:p>
          </p:txBody>
        </p:sp>
        <p:sp>
          <p:nvSpPr>
            <p:cNvPr id="2099" name="Line 16"/>
            <p:cNvSpPr>
              <a:spLocks noChangeShapeType="1"/>
            </p:cNvSpPr>
            <p:nvPr/>
          </p:nvSpPr>
          <p:spPr bwMode="auto">
            <a:xfrm>
              <a:off x="1816100" y="1276411"/>
              <a:ext cx="0" cy="535100"/>
            </a:xfrm>
            <a:prstGeom prst="line">
              <a:avLst/>
            </a:prstGeom>
            <a:noFill/>
            <a:ln w="38100">
              <a:solidFill>
                <a:srgbClr val="008000"/>
              </a:solidFill>
              <a:round/>
              <a:headEnd/>
              <a:tailEnd type="triangle" w="med" len="med"/>
            </a:ln>
          </p:spPr>
          <p:txBody>
            <a:bodyPr wrap="none" anchor="ctr"/>
            <a:lstStyle/>
            <a:p>
              <a:endParaRPr lang="en-US">
                <a:latin typeface="Candara"/>
                <a:cs typeface="Candara"/>
              </a:endParaRPr>
            </a:p>
          </p:txBody>
        </p:sp>
      </p:grpSp>
      <p:sp>
        <p:nvSpPr>
          <p:cNvPr id="2100" name="AutoShape 690"/>
          <p:cNvSpPr>
            <a:spLocks noChangeArrowheads="1"/>
          </p:cNvSpPr>
          <p:nvPr/>
        </p:nvSpPr>
        <p:spPr bwMode="auto">
          <a:xfrm rot="19705685">
            <a:off x="4289182" y="3780015"/>
            <a:ext cx="880696" cy="685800"/>
          </a:xfrm>
          <a:prstGeom prst="rightArrow">
            <a:avLst>
              <a:gd name="adj1" fmla="val 50000"/>
              <a:gd name="adj2" fmla="val 32107"/>
            </a:avLst>
          </a:prstGeom>
          <a:solidFill>
            <a:srgbClr val="7C4200">
              <a:alpha val="78038"/>
            </a:srgbClr>
          </a:solidFill>
          <a:ln w="12700">
            <a:solidFill>
              <a:srgbClr val="834B0A"/>
            </a:solidFill>
            <a:miter lim="800000"/>
            <a:headEnd/>
            <a:tailEnd/>
          </a:ln>
        </p:spPr>
        <p:txBody>
          <a:bodyPr wrap="none" lIns="91431" tIns="45716" rIns="91431" bIns="45716" anchor="ctr"/>
          <a:lstStyle/>
          <a:p>
            <a:endParaRPr lang="en-US">
              <a:latin typeface="Candara"/>
              <a:cs typeface="Candara"/>
            </a:endParaRPr>
          </a:p>
        </p:txBody>
      </p:sp>
      <p:sp>
        <p:nvSpPr>
          <p:cNvPr id="711" name="Content Placeholder 2"/>
          <p:cNvSpPr txBox="1">
            <a:spLocks/>
          </p:cNvSpPr>
          <p:nvPr/>
        </p:nvSpPr>
        <p:spPr bwMode="auto">
          <a:xfrm>
            <a:off x="1526128" y="6597352"/>
            <a:ext cx="8208912" cy="2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ＭＳ Ｐゴシック" charset="0"/>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3pPr>
            <a:lvl4pPr marL="1371600" indent="0" algn="ctr" rtl="0" eaLnBrk="0" fontAlgn="base" hangingPunct="0">
              <a:spcBef>
                <a:spcPct val="20000"/>
              </a:spcBef>
              <a:spcAft>
                <a:spcPct val="0"/>
              </a:spcAft>
              <a:buFont typeface="Arial" charset="0"/>
              <a:buNone/>
              <a:defRPr sz="1800" kern="1200">
                <a:solidFill>
                  <a:schemeClr val="tx1">
                    <a:tint val="75000"/>
                  </a:schemeClr>
                </a:solidFill>
                <a:latin typeface="+mn-lt"/>
                <a:ea typeface="ＭＳ Ｐゴシック" charset="0"/>
                <a:cs typeface="+mn-cs"/>
              </a:defRPr>
            </a:lvl4pPr>
            <a:lvl5pPr marL="1828800" indent="0" algn="ctr" rtl="0" eaLnBrk="0" fontAlgn="base" hangingPunct="0">
              <a:spcBef>
                <a:spcPct val="20000"/>
              </a:spcBef>
              <a:spcAft>
                <a:spcPct val="0"/>
              </a:spcAft>
              <a:buFont typeface="Arial" charset="0"/>
              <a:buNone/>
              <a:defRPr sz="1800" kern="12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en-US" sz="1200" dirty="0">
                <a:solidFill>
                  <a:srgbClr val="000000"/>
                </a:solidFill>
                <a:latin typeface="Candara"/>
                <a:cs typeface="Candara"/>
              </a:rPr>
              <a:t>Adapted from: Bailey CJ. </a:t>
            </a:r>
            <a:r>
              <a:rPr lang="en-US" sz="1200" i="1" dirty="0">
                <a:solidFill>
                  <a:srgbClr val="000000"/>
                </a:solidFill>
                <a:latin typeface="Candara"/>
                <a:cs typeface="Candara"/>
              </a:rPr>
              <a:t>Trends </a:t>
            </a:r>
            <a:r>
              <a:rPr lang="en-US" sz="1200" i="1" dirty="0" err="1">
                <a:solidFill>
                  <a:srgbClr val="000000"/>
                </a:solidFill>
                <a:latin typeface="Candara"/>
                <a:cs typeface="Candara"/>
              </a:rPr>
              <a:t>Pharmacol</a:t>
            </a:r>
            <a:r>
              <a:rPr lang="en-US" sz="1200" i="1" dirty="0">
                <a:solidFill>
                  <a:srgbClr val="000000"/>
                </a:solidFill>
                <a:latin typeface="Candara"/>
                <a:cs typeface="Candara"/>
              </a:rPr>
              <a:t> </a:t>
            </a:r>
            <a:r>
              <a:rPr lang="en-US" sz="1200" i="1" dirty="0" err="1">
                <a:solidFill>
                  <a:srgbClr val="000000"/>
                </a:solidFill>
                <a:latin typeface="Candara"/>
                <a:cs typeface="Candara"/>
              </a:rPr>
              <a:t>Sci</a:t>
            </a:r>
            <a:r>
              <a:rPr lang="en-US" sz="1200" dirty="0">
                <a:solidFill>
                  <a:srgbClr val="000000"/>
                </a:solidFill>
                <a:latin typeface="Candara"/>
                <a:cs typeface="Candara"/>
              </a:rPr>
              <a:t> 2011;32:63–71.</a:t>
            </a:r>
            <a:r>
              <a:rPr lang="en-AU" sz="1200" dirty="0">
                <a:solidFill>
                  <a:srgbClr val="000000"/>
                </a:solidFill>
                <a:latin typeface="Candara"/>
                <a:cs typeface="Candara"/>
              </a:rPr>
              <a:t> </a:t>
            </a:r>
            <a:endParaRPr lang="fr-FR" sz="1200" dirty="0">
              <a:solidFill>
                <a:srgbClr val="000000"/>
              </a:solidFill>
              <a:latin typeface="Candara"/>
              <a:cs typeface="Candara"/>
            </a:endParaRPr>
          </a:p>
        </p:txBody>
      </p:sp>
      <p:sp>
        <p:nvSpPr>
          <p:cNvPr id="724" name="TextBox 723"/>
          <p:cNvSpPr txBox="1"/>
          <p:nvPr/>
        </p:nvSpPr>
        <p:spPr>
          <a:xfrm>
            <a:off x="4402998" y="3015452"/>
            <a:ext cx="3467598" cy="584767"/>
          </a:xfrm>
          <a:prstGeom prst="rect">
            <a:avLst/>
          </a:prstGeom>
          <a:solidFill>
            <a:schemeClr val="accent4">
              <a:alpha val="79000"/>
            </a:schemeClr>
          </a:solidFill>
          <a:ln/>
        </p:spPr>
        <p:style>
          <a:lnRef idx="2">
            <a:schemeClr val="accent4">
              <a:shade val="50000"/>
            </a:schemeClr>
          </a:lnRef>
          <a:fillRef idx="1">
            <a:schemeClr val="accent4"/>
          </a:fillRef>
          <a:effectRef idx="0">
            <a:schemeClr val="accent4"/>
          </a:effectRef>
          <a:fontRef idx="minor">
            <a:schemeClr val="lt1"/>
          </a:fontRef>
        </p:style>
        <p:txBody>
          <a:bodyPr wrap="none" lIns="91431" tIns="45716" rIns="91431" bIns="45716">
            <a:spAutoFit/>
          </a:bodyPr>
          <a:lstStyle/>
          <a:p>
            <a:pPr>
              <a:defRPr/>
            </a:pPr>
            <a:r>
              <a:rPr lang="en-US" sz="3200" b="1" dirty="0">
                <a:latin typeface="Candara"/>
                <a:ea typeface="ＭＳ Ｐゴシック" charset="-128"/>
                <a:cs typeface="Candara"/>
              </a:rPr>
              <a:t>HYPERGLYCAEMIA</a:t>
            </a:r>
          </a:p>
        </p:txBody>
      </p:sp>
      <p:grpSp>
        <p:nvGrpSpPr>
          <p:cNvPr id="3" name="Group 2"/>
          <p:cNvGrpSpPr/>
          <p:nvPr/>
        </p:nvGrpSpPr>
        <p:grpSpPr>
          <a:xfrm>
            <a:off x="7040367" y="164880"/>
            <a:ext cx="4094639" cy="3426081"/>
            <a:chOff x="-1443810" y="-498728"/>
            <a:chExt cx="4094639" cy="3426081"/>
          </a:xfrm>
        </p:grpSpPr>
        <p:sp>
          <p:nvSpPr>
            <p:cNvPr id="2" name="Oval 1"/>
            <p:cNvSpPr/>
            <p:nvPr/>
          </p:nvSpPr>
          <p:spPr>
            <a:xfrm>
              <a:off x="2128" y="191680"/>
              <a:ext cx="2648701" cy="2735673"/>
            </a:xfrm>
            <a:prstGeom prst="ellipse">
              <a:avLst/>
            </a:prstGeom>
            <a:noFill/>
            <a:ln w="57150" cmpd="sng">
              <a:solidFill>
                <a:schemeClr val="accent6"/>
              </a:solidFill>
            </a:ln>
            <a:effectLst>
              <a:glow rad="101600">
                <a:schemeClr val="accent5">
                  <a:alpha val="75000"/>
                </a:schemeClr>
              </a:glow>
              <a:outerShdw blurRad="40005" dist="38100" dir="354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10" name="TextBox 709"/>
            <p:cNvSpPr txBox="1"/>
            <p:nvPr/>
          </p:nvSpPr>
          <p:spPr>
            <a:xfrm>
              <a:off x="-1443810" y="-498728"/>
              <a:ext cx="3539440" cy="584776"/>
            </a:xfrm>
            <a:prstGeom prst="rect">
              <a:avLst/>
            </a:prstGeom>
            <a:solidFill>
              <a:schemeClr val="accent6"/>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defRPr/>
              </a:pPr>
              <a:r>
                <a:rPr lang="en-US" sz="3200" dirty="0">
                  <a:solidFill>
                    <a:srgbClr val="FFFFFF"/>
                  </a:solidFill>
                  <a:latin typeface="Candara"/>
                  <a:cs typeface="Candara"/>
                </a:rPr>
                <a:t>SGLT-2 inhibitors</a:t>
              </a:r>
              <a:endParaRPr lang="en-AU" sz="3200" dirty="0">
                <a:solidFill>
                  <a:srgbClr val="FFFFFF"/>
                </a:solidFill>
                <a:latin typeface="Candara"/>
                <a:cs typeface="Candara"/>
              </a:endParaRPr>
            </a:p>
          </p:txBody>
        </p:sp>
      </p:grpSp>
    </p:spTree>
    <p:extLst>
      <p:ext uri="{BB962C8B-B14F-4D97-AF65-F5344CB8AC3E}">
        <p14:creationId xmlns:p14="http://schemas.microsoft.com/office/powerpoint/2010/main" val="103334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6" descr="Large.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91077" y="3073400"/>
            <a:ext cx="102711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9" descr="Glucose.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460750" y="2039938"/>
            <a:ext cx="514985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1" name="Picture 1" descr="C:\Work\Fleishman MOA\PNG\Pastle\01.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65513" y="2039940"/>
            <a:ext cx="13827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8" descr="Blood Tubes.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rot="-800787">
            <a:off x="2855913" y="1871663"/>
            <a:ext cx="971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2" name="Picture 2" descr="C:\Work\Fleishman MOA\PNG\Pastle\02.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99015" y="3006725"/>
            <a:ext cx="10810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C:\Work\Fleishman MOA\PNG\Pastle\03.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80090" y="2497138"/>
            <a:ext cx="245427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C:\Work\Fleishman MOA\PNG\Pastle\04.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020052" y="2501900"/>
            <a:ext cx="59531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Hexagon 69"/>
          <p:cNvSpPr/>
          <p:nvPr/>
        </p:nvSpPr>
        <p:spPr>
          <a:xfrm>
            <a:off x="2841627" y="2227263"/>
            <a:ext cx="130175" cy="11271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71" name="Hexagon 70"/>
          <p:cNvSpPr/>
          <p:nvPr/>
        </p:nvSpPr>
        <p:spPr>
          <a:xfrm>
            <a:off x="2921002" y="2327277"/>
            <a:ext cx="131763" cy="112713"/>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72" name="Hexagon 71"/>
          <p:cNvSpPr/>
          <p:nvPr/>
        </p:nvSpPr>
        <p:spPr>
          <a:xfrm>
            <a:off x="3862388" y="2184402"/>
            <a:ext cx="131762" cy="112713"/>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73" name="Hexagon 72"/>
          <p:cNvSpPr/>
          <p:nvPr/>
        </p:nvSpPr>
        <p:spPr>
          <a:xfrm>
            <a:off x="3876677" y="2554288"/>
            <a:ext cx="131763" cy="11271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74" name="Hexagon 73"/>
          <p:cNvSpPr/>
          <p:nvPr/>
        </p:nvSpPr>
        <p:spPr>
          <a:xfrm>
            <a:off x="4008440" y="2341563"/>
            <a:ext cx="130175" cy="11271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75" name="Hexagon 74"/>
          <p:cNvSpPr/>
          <p:nvPr/>
        </p:nvSpPr>
        <p:spPr>
          <a:xfrm>
            <a:off x="3119440" y="2466977"/>
            <a:ext cx="130175" cy="112713"/>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76" name="Hexagon 75"/>
          <p:cNvSpPr/>
          <p:nvPr/>
        </p:nvSpPr>
        <p:spPr>
          <a:xfrm>
            <a:off x="3910013" y="2346327"/>
            <a:ext cx="131762" cy="112713"/>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77" name="Hexagon 76"/>
          <p:cNvSpPr/>
          <p:nvPr/>
        </p:nvSpPr>
        <p:spPr>
          <a:xfrm>
            <a:off x="3798888" y="2257427"/>
            <a:ext cx="131762" cy="112713"/>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78" name="Hexagon 77"/>
          <p:cNvSpPr/>
          <p:nvPr/>
        </p:nvSpPr>
        <p:spPr>
          <a:xfrm>
            <a:off x="3760788" y="2478088"/>
            <a:ext cx="131762" cy="114300"/>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79" name="Hexagon 78"/>
          <p:cNvSpPr/>
          <p:nvPr/>
        </p:nvSpPr>
        <p:spPr>
          <a:xfrm>
            <a:off x="3625852" y="2333627"/>
            <a:ext cx="131763" cy="112713"/>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80" name="Hexagon 79"/>
          <p:cNvSpPr/>
          <p:nvPr/>
        </p:nvSpPr>
        <p:spPr>
          <a:xfrm>
            <a:off x="3786190" y="2351088"/>
            <a:ext cx="130175" cy="11271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grpSp>
        <p:nvGrpSpPr>
          <p:cNvPr id="2" name="Group 80"/>
          <p:cNvGrpSpPr>
            <a:grpSpLocks/>
          </p:cNvGrpSpPr>
          <p:nvPr/>
        </p:nvGrpSpPr>
        <p:grpSpPr bwMode="auto">
          <a:xfrm>
            <a:off x="7608888" y="6278565"/>
            <a:ext cx="1479550" cy="354005"/>
            <a:chOff x="6148083" y="5986039"/>
            <a:chExt cx="1479630" cy="353814"/>
          </a:xfrm>
        </p:grpSpPr>
        <p:sp>
          <p:nvSpPr>
            <p:cNvPr id="82" name="Rounded Rectangle 81"/>
            <p:cNvSpPr/>
            <p:nvPr/>
          </p:nvSpPr>
          <p:spPr>
            <a:xfrm>
              <a:off x="6148083" y="5986039"/>
              <a:ext cx="1479630" cy="336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23598" name="TextBox 82"/>
            <p:cNvSpPr txBox="1">
              <a:spLocks noChangeArrowheads="1"/>
            </p:cNvSpPr>
            <p:nvPr/>
          </p:nvSpPr>
          <p:spPr bwMode="auto">
            <a:xfrm>
              <a:off x="6168691" y="6001299"/>
              <a:ext cx="14384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defRPr>
              </a:lvl1pPr>
              <a:lvl2pPr marL="742950" indent="-285750" eaLnBrk="0" hangingPunct="0">
                <a:defRPr sz="4400">
                  <a:solidFill>
                    <a:schemeClr val="tx1"/>
                  </a:solidFill>
                  <a:latin typeface="Arial" charset="0"/>
                  <a:ea typeface="ＭＳ Ｐゴシック" charset="0"/>
                </a:defRPr>
              </a:lvl2pPr>
              <a:lvl3pPr marL="1143000" indent="-228600" eaLnBrk="0" hangingPunct="0">
                <a:defRPr sz="4400">
                  <a:solidFill>
                    <a:schemeClr val="tx1"/>
                  </a:solidFill>
                  <a:latin typeface="Arial" charset="0"/>
                  <a:ea typeface="ＭＳ Ｐゴシック" charset="0"/>
                </a:defRPr>
              </a:lvl3pPr>
              <a:lvl4pPr marL="1600200" indent="-228600" eaLnBrk="0" hangingPunct="0">
                <a:defRPr sz="4400">
                  <a:solidFill>
                    <a:schemeClr val="tx1"/>
                  </a:solidFill>
                  <a:latin typeface="Arial" charset="0"/>
                  <a:ea typeface="ＭＳ Ｐゴシック" charset="0"/>
                </a:defRPr>
              </a:lvl4pPr>
              <a:lvl5pPr marL="2057400" indent="-228600" eaLnBrk="0" hangingPunct="0">
                <a:defRPr sz="4400">
                  <a:solidFill>
                    <a:schemeClr val="tx1"/>
                  </a:solidFill>
                  <a:latin typeface="Arial" charset="0"/>
                  <a:ea typeface="ＭＳ Ｐゴシック" charset="0"/>
                </a:defRPr>
              </a:lvl5pPr>
              <a:lvl6pPr marL="2514600" indent="-228600" eaLnBrk="0" fontAlgn="base" hangingPunct="0">
                <a:spcBef>
                  <a:spcPct val="0"/>
                </a:spcBef>
                <a:spcAft>
                  <a:spcPct val="0"/>
                </a:spcAft>
                <a:defRPr sz="4400">
                  <a:solidFill>
                    <a:schemeClr val="tx1"/>
                  </a:solidFill>
                  <a:latin typeface="Arial" charset="0"/>
                  <a:ea typeface="ＭＳ Ｐゴシック" charset="0"/>
                </a:defRPr>
              </a:lvl6pPr>
              <a:lvl7pPr marL="2971800" indent="-228600" eaLnBrk="0" fontAlgn="base" hangingPunct="0">
                <a:spcBef>
                  <a:spcPct val="0"/>
                </a:spcBef>
                <a:spcAft>
                  <a:spcPct val="0"/>
                </a:spcAft>
                <a:defRPr sz="4400">
                  <a:solidFill>
                    <a:schemeClr val="tx1"/>
                  </a:solidFill>
                  <a:latin typeface="Arial" charset="0"/>
                  <a:ea typeface="ＭＳ Ｐゴシック" charset="0"/>
                </a:defRPr>
              </a:lvl7pPr>
              <a:lvl8pPr marL="3429000" indent="-228600" eaLnBrk="0" fontAlgn="base" hangingPunct="0">
                <a:spcBef>
                  <a:spcPct val="0"/>
                </a:spcBef>
                <a:spcAft>
                  <a:spcPct val="0"/>
                </a:spcAft>
                <a:defRPr sz="4400">
                  <a:solidFill>
                    <a:schemeClr val="tx1"/>
                  </a:solidFill>
                  <a:latin typeface="Arial" charset="0"/>
                  <a:ea typeface="ＭＳ Ｐゴシック" charset="0"/>
                </a:defRPr>
              </a:lvl8pPr>
              <a:lvl9pPr marL="3886200" indent="-228600" eaLnBrk="0" fontAlgn="base" hangingPunct="0">
                <a:spcBef>
                  <a:spcPct val="0"/>
                </a:spcBef>
                <a:spcAft>
                  <a:spcPct val="0"/>
                </a:spcAft>
                <a:defRPr sz="4400">
                  <a:solidFill>
                    <a:schemeClr val="tx1"/>
                  </a:solidFill>
                  <a:latin typeface="Arial" charset="0"/>
                  <a:ea typeface="ＭＳ Ｐゴシック" charset="0"/>
                </a:defRPr>
              </a:lvl9pPr>
            </a:lstStyle>
            <a:p>
              <a:pPr algn="ctr"/>
              <a:r>
                <a:rPr lang="en-US" sz="1600" dirty="0" err="1">
                  <a:latin typeface="Candara"/>
                  <a:cs typeface="Candara"/>
                </a:rPr>
                <a:t>Glucosuria</a:t>
              </a:r>
              <a:endParaRPr lang="en-GB" sz="1600" b="1" dirty="0">
                <a:latin typeface="Candara"/>
                <a:cs typeface="Candara"/>
              </a:endParaRPr>
            </a:p>
          </p:txBody>
        </p:sp>
      </p:grpSp>
      <p:grpSp>
        <p:nvGrpSpPr>
          <p:cNvPr id="3" name="Group 47"/>
          <p:cNvGrpSpPr>
            <a:grpSpLocks/>
          </p:cNvGrpSpPr>
          <p:nvPr/>
        </p:nvGrpSpPr>
        <p:grpSpPr bwMode="auto">
          <a:xfrm>
            <a:off x="3254377" y="1493838"/>
            <a:ext cx="1192213" cy="595312"/>
            <a:chOff x="1794067" y="1202137"/>
            <a:chExt cx="1192192" cy="594705"/>
          </a:xfrm>
        </p:grpSpPr>
        <p:grpSp>
          <p:nvGrpSpPr>
            <p:cNvPr id="23593" name="Group 46"/>
            <p:cNvGrpSpPr>
              <a:grpSpLocks/>
            </p:cNvGrpSpPr>
            <p:nvPr/>
          </p:nvGrpSpPr>
          <p:grpSpPr bwMode="auto">
            <a:xfrm>
              <a:off x="1794067" y="1202137"/>
              <a:ext cx="1192192" cy="353556"/>
              <a:chOff x="1794067" y="1162722"/>
              <a:chExt cx="1192192" cy="353556"/>
            </a:xfrm>
          </p:grpSpPr>
          <p:sp>
            <p:nvSpPr>
              <p:cNvPr id="12" name="Rounded Rectangle 11"/>
              <p:cNvSpPr/>
              <p:nvPr/>
            </p:nvSpPr>
            <p:spPr>
              <a:xfrm>
                <a:off x="1794067" y="1180166"/>
                <a:ext cx="1192192" cy="3362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23596" name="TextBox 4"/>
              <p:cNvSpPr txBox="1">
                <a:spLocks noChangeArrowheads="1"/>
              </p:cNvSpPr>
              <p:nvPr/>
            </p:nvSpPr>
            <p:spPr bwMode="auto">
              <a:xfrm>
                <a:off x="1842225" y="1162722"/>
                <a:ext cx="10729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defRPr>
                </a:lvl1pPr>
                <a:lvl2pPr marL="742950" indent="-285750" eaLnBrk="0" hangingPunct="0">
                  <a:defRPr sz="4400">
                    <a:solidFill>
                      <a:schemeClr val="tx1"/>
                    </a:solidFill>
                    <a:latin typeface="Arial" charset="0"/>
                    <a:ea typeface="ＭＳ Ｐゴシック" charset="0"/>
                  </a:defRPr>
                </a:lvl2pPr>
                <a:lvl3pPr marL="1143000" indent="-228600" eaLnBrk="0" hangingPunct="0">
                  <a:defRPr sz="4400">
                    <a:solidFill>
                      <a:schemeClr val="tx1"/>
                    </a:solidFill>
                    <a:latin typeface="Arial" charset="0"/>
                    <a:ea typeface="ＭＳ Ｐゴシック" charset="0"/>
                  </a:defRPr>
                </a:lvl3pPr>
                <a:lvl4pPr marL="1600200" indent="-228600" eaLnBrk="0" hangingPunct="0">
                  <a:defRPr sz="4400">
                    <a:solidFill>
                      <a:schemeClr val="tx1"/>
                    </a:solidFill>
                    <a:latin typeface="Arial" charset="0"/>
                    <a:ea typeface="ＭＳ Ｐゴシック" charset="0"/>
                  </a:defRPr>
                </a:lvl4pPr>
                <a:lvl5pPr marL="2057400" indent="-228600" eaLnBrk="0" hangingPunct="0">
                  <a:defRPr sz="4400">
                    <a:solidFill>
                      <a:schemeClr val="tx1"/>
                    </a:solidFill>
                    <a:latin typeface="Arial" charset="0"/>
                    <a:ea typeface="ＭＳ Ｐゴシック" charset="0"/>
                  </a:defRPr>
                </a:lvl5pPr>
                <a:lvl6pPr marL="2514600" indent="-228600" eaLnBrk="0" fontAlgn="base" hangingPunct="0">
                  <a:spcBef>
                    <a:spcPct val="0"/>
                  </a:spcBef>
                  <a:spcAft>
                    <a:spcPct val="0"/>
                  </a:spcAft>
                  <a:defRPr sz="4400">
                    <a:solidFill>
                      <a:schemeClr val="tx1"/>
                    </a:solidFill>
                    <a:latin typeface="Arial" charset="0"/>
                    <a:ea typeface="ＭＳ Ｐゴシック" charset="0"/>
                  </a:defRPr>
                </a:lvl6pPr>
                <a:lvl7pPr marL="2971800" indent="-228600" eaLnBrk="0" fontAlgn="base" hangingPunct="0">
                  <a:spcBef>
                    <a:spcPct val="0"/>
                  </a:spcBef>
                  <a:spcAft>
                    <a:spcPct val="0"/>
                  </a:spcAft>
                  <a:defRPr sz="4400">
                    <a:solidFill>
                      <a:schemeClr val="tx1"/>
                    </a:solidFill>
                    <a:latin typeface="Arial" charset="0"/>
                    <a:ea typeface="ＭＳ Ｐゴシック" charset="0"/>
                  </a:defRPr>
                </a:lvl7pPr>
                <a:lvl8pPr marL="3429000" indent="-228600" eaLnBrk="0" fontAlgn="base" hangingPunct="0">
                  <a:spcBef>
                    <a:spcPct val="0"/>
                  </a:spcBef>
                  <a:spcAft>
                    <a:spcPct val="0"/>
                  </a:spcAft>
                  <a:defRPr sz="4400">
                    <a:solidFill>
                      <a:schemeClr val="tx1"/>
                    </a:solidFill>
                    <a:latin typeface="Arial" charset="0"/>
                    <a:ea typeface="ＭＳ Ｐゴシック" charset="0"/>
                  </a:defRPr>
                </a:lvl8pPr>
                <a:lvl9pPr marL="3886200" indent="-228600" eaLnBrk="0" fontAlgn="base" hangingPunct="0">
                  <a:spcBef>
                    <a:spcPct val="0"/>
                  </a:spcBef>
                  <a:spcAft>
                    <a:spcPct val="0"/>
                  </a:spcAft>
                  <a:defRPr sz="4400">
                    <a:solidFill>
                      <a:schemeClr val="tx1"/>
                    </a:solidFill>
                    <a:latin typeface="Arial" charset="0"/>
                    <a:ea typeface="ＭＳ Ｐゴシック" charset="0"/>
                  </a:defRPr>
                </a:lvl9pPr>
              </a:lstStyle>
              <a:p>
                <a:pPr algn="ctr"/>
                <a:r>
                  <a:rPr lang="en-GB" sz="1600" b="1" dirty="0">
                    <a:latin typeface="Candara"/>
                    <a:cs typeface="Candara"/>
                  </a:rPr>
                  <a:t>Glucose</a:t>
                </a:r>
              </a:p>
            </p:txBody>
          </p:sp>
        </p:grpSp>
        <p:sp>
          <p:nvSpPr>
            <p:cNvPr id="11" name="Isosceles Triangle 10"/>
            <p:cNvSpPr/>
            <p:nvPr/>
          </p:nvSpPr>
          <p:spPr>
            <a:xfrm flipV="1">
              <a:off x="2329046" y="1584334"/>
              <a:ext cx="106360" cy="212508"/>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grpSp>
      <p:grpSp>
        <p:nvGrpSpPr>
          <p:cNvPr id="5" name="Group 63"/>
          <p:cNvGrpSpPr>
            <a:grpSpLocks/>
          </p:cNvGrpSpPr>
          <p:nvPr/>
        </p:nvGrpSpPr>
        <p:grpSpPr bwMode="auto">
          <a:xfrm>
            <a:off x="2540002" y="3140077"/>
            <a:ext cx="2454275" cy="2824163"/>
            <a:chOff x="1079239" y="2848652"/>
            <a:chExt cx="2454972" cy="2824065"/>
          </a:xfrm>
        </p:grpSpPr>
        <p:sp>
          <p:nvSpPr>
            <p:cNvPr id="30" name="Down Arrow 29"/>
            <p:cNvSpPr/>
            <p:nvPr/>
          </p:nvSpPr>
          <p:spPr>
            <a:xfrm rot="3074688">
              <a:off x="3181747" y="4029659"/>
              <a:ext cx="374637" cy="327118"/>
            </a:xfrm>
            <a:prstGeom prst="downArrow">
              <a:avLst/>
            </a:prstGeom>
            <a:solidFill>
              <a:srgbClr val="0590D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grpSp>
          <p:nvGrpSpPr>
            <p:cNvPr id="23580" name="Group 44"/>
            <p:cNvGrpSpPr>
              <a:grpSpLocks/>
            </p:cNvGrpSpPr>
            <p:nvPr/>
          </p:nvGrpSpPr>
          <p:grpSpPr bwMode="auto">
            <a:xfrm>
              <a:off x="2174170" y="4540278"/>
              <a:ext cx="955675" cy="403223"/>
              <a:chOff x="3860034" y="4714259"/>
              <a:chExt cx="956330" cy="403809"/>
            </a:xfrm>
          </p:grpSpPr>
          <p:sp>
            <p:nvSpPr>
              <p:cNvPr id="43" name="Rounded Rectangle 42"/>
              <p:cNvSpPr/>
              <p:nvPr/>
            </p:nvSpPr>
            <p:spPr>
              <a:xfrm>
                <a:off x="3906872" y="4746645"/>
                <a:ext cx="813588" cy="3720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23592" name="TextBox 14"/>
              <p:cNvSpPr txBox="1">
                <a:spLocks noChangeArrowheads="1"/>
              </p:cNvSpPr>
              <p:nvPr/>
            </p:nvSpPr>
            <p:spPr bwMode="auto">
              <a:xfrm>
                <a:off x="3860034" y="4714259"/>
                <a:ext cx="9563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defRPr>
                </a:lvl1pPr>
                <a:lvl2pPr marL="742950" indent="-285750" eaLnBrk="0" hangingPunct="0">
                  <a:defRPr sz="4400">
                    <a:solidFill>
                      <a:schemeClr val="tx1"/>
                    </a:solidFill>
                    <a:latin typeface="Arial" charset="0"/>
                    <a:ea typeface="ＭＳ Ｐゴシック" charset="0"/>
                  </a:defRPr>
                </a:lvl2pPr>
                <a:lvl3pPr marL="1143000" indent="-228600" eaLnBrk="0" hangingPunct="0">
                  <a:defRPr sz="4400">
                    <a:solidFill>
                      <a:schemeClr val="tx1"/>
                    </a:solidFill>
                    <a:latin typeface="Arial" charset="0"/>
                    <a:ea typeface="ＭＳ Ｐゴシック" charset="0"/>
                  </a:defRPr>
                </a:lvl3pPr>
                <a:lvl4pPr marL="1600200" indent="-228600" eaLnBrk="0" hangingPunct="0">
                  <a:defRPr sz="4400">
                    <a:solidFill>
                      <a:schemeClr val="tx1"/>
                    </a:solidFill>
                    <a:latin typeface="Arial" charset="0"/>
                    <a:ea typeface="ＭＳ Ｐゴシック" charset="0"/>
                  </a:defRPr>
                </a:lvl4pPr>
                <a:lvl5pPr marL="2057400" indent="-228600" eaLnBrk="0" hangingPunct="0">
                  <a:defRPr sz="4400">
                    <a:solidFill>
                      <a:schemeClr val="tx1"/>
                    </a:solidFill>
                    <a:latin typeface="Arial" charset="0"/>
                    <a:ea typeface="ＭＳ Ｐゴシック" charset="0"/>
                  </a:defRPr>
                </a:lvl5pPr>
                <a:lvl6pPr marL="2514600" indent="-228600" eaLnBrk="0" fontAlgn="base" hangingPunct="0">
                  <a:spcBef>
                    <a:spcPct val="0"/>
                  </a:spcBef>
                  <a:spcAft>
                    <a:spcPct val="0"/>
                  </a:spcAft>
                  <a:defRPr sz="4400">
                    <a:solidFill>
                      <a:schemeClr val="tx1"/>
                    </a:solidFill>
                    <a:latin typeface="Arial" charset="0"/>
                    <a:ea typeface="ＭＳ Ｐゴシック" charset="0"/>
                  </a:defRPr>
                </a:lvl6pPr>
                <a:lvl7pPr marL="2971800" indent="-228600" eaLnBrk="0" fontAlgn="base" hangingPunct="0">
                  <a:spcBef>
                    <a:spcPct val="0"/>
                  </a:spcBef>
                  <a:spcAft>
                    <a:spcPct val="0"/>
                  </a:spcAft>
                  <a:defRPr sz="4400">
                    <a:solidFill>
                      <a:schemeClr val="tx1"/>
                    </a:solidFill>
                    <a:latin typeface="Arial" charset="0"/>
                    <a:ea typeface="ＭＳ Ｐゴシック" charset="0"/>
                  </a:defRPr>
                </a:lvl7pPr>
                <a:lvl8pPr marL="3429000" indent="-228600" eaLnBrk="0" fontAlgn="base" hangingPunct="0">
                  <a:spcBef>
                    <a:spcPct val="0"/>
                  </a:spcBef>
                  <a:spcAft>
                    <a:spcPct val="0"/>
                  </a:spcAft>
                  <a:defRPr sz="4400">
                    <a:solidFill>
                      <a:schemeClr val="tx1"/>
                    </a:solidFill>
                    <a:latin typeface="Arial" charset="0"/>
                    <a:ea typeface="ＭＳ Ｐゴシック" charset="0"/>
                  </a:defRPr>
                </a:lvl8pPr>
                <a:lvl9pPr marL="3886200" indent="-228600" eaLnBrk="0" fontAlgn="base" hangingPunct="0">
                  <a:spcBef>
                    <a:spcPct val="0"/>
                  </a:spcBef>
                  <a:spcAft>
                    <a:spcPct val="0"/>
                  </a:spcAft>
                  <a:defRPr sz="4400">
                    <a:solidFill>
                      <a:schemeClr val="tx1"/>
                    </a:solidFill>
                    <a:latin typeface="Arial" charset="0"/>
                    <a:ea typeface="ＭＳ Ｐゴシック" charset="0"/>
                  </a:defRPr>
                </a:lvl9pPr>
              </a:lstStyle>
              <a:p>
                <a:pPr algn="ctr"/>
                <a:r>
                  <a:rPr lang="en-GB" sz="1600" b="1" dirty="0">
                    <a:latin typeface="Candara"/>
                    <a:cs typeface="Candara"/>
                  </a:rPr>
                  <a:t>SGLT</a:t>
                </a:r>
                <a:r>
                  <a:rPr lang="en-GB" sz="2000" b="1" dirty="0">
                    <a:latin typeface="Candara"/>
                    <a:cs typeface="Candara"/>
                  </a:rPr>
                  <a:t>-</a:t>
                </a:r>
                <a:r>
                  <a:rPr lang="en-GB" sz="1600" b="1" dirty="0">
                    <a:latin typeface="Candara"/>
                    <a:cs typeface="Candara"/>
                  </a:rPr>
                  <a:t>1</a:t>
                </a:r>
              </a:p>
            </p:txBody>
          </p:sp>
        </p:grpSp>
        <p:grpSp>
          <p:nvGrpSpPr>
            <p:cNvPr id="23581" name="Group 43"/>
            <p:cNvGrpSpPr>
              <a:grpSpLocks/>
            </p:cNvGrpSpPr>
            <p:nvPr/>
          </p:nvGrpSpPr>
          <p:grpSpPr bwMode="auto">
            <a:xfrm>
              <a:off x="1183171" y="2848652"/>
              <a:ext cx="1250950" cy="452437"/>
              <a:chOff x="3037927" y="2116373"/>
              <a:chExt cx="1252028" cy="452936"/>
            </a:xfrm>
          </p:grpSpPr>
          <p:sp>
            <p:nvSpPr>
              <p:cNvPr id="13" name="Rounded Rectangle 12"/>
              <p:cNvSpPr/>
              <p:nvPr/>
            </p:nvSpPr>
            <p:spPr>
              <a:xfrm>
                <a:off x="3161179" y="2116373"/>
                <a:ext cx="993324" cy="4529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23590" name="TextBox 7"/>
              <p:cNvSpPr txBox="1">
                <a:spLocks noChangeArrowheads="1"/>
              </p:cNvSpPr>
              <p:nvPr/>
            </p:nvSpPr>
            <p:spPr bwMode="auto">
              <a:xfrm>
                <a:off x="3037927" y="2132564"/>
                <a:ext cx="12520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defRPr>
                </a:lvl1pPr>
                <a:lvl2pPr marL="742950" indent="-285750" eaLnBrk="0" hangingPunct="0">
                  <a:defRPr sz="4400">
                    <a:solidFill>
                      <a:schemeClr val="tx1"/>
                    </a:solidFill>
                    <a:latin typeface="Arial" charset="0"/>
                    <a:ea typeface="ＭＳ Ｐゴシック" charset="0"/>
                  </a:defRPr>
                </a:lvl2pPr>
                <a:lvl3pPr marL="1143000" indent="-228600" eaLnBrk="0" hangingPunct="0">
                  <a:defRPr sz="4400">
                    <a:solidFill>
                      <a:schemeClr val="tx1"/>
                    </a:solidFill>
                    <a:latin typeface="Arial" charset="0"/>
                    <a:ea typeface="ＭＳ Ｐゴシック" charset="0"/>
                  </a:defRPr>
                </a:lvl3pPr>
                <a:lvl4pPr marL="1600200" indent="-228600" eaLnBrk="0" hangingPunct="0">
                  <a:defRPr sz="4400">
                    <a:solidFill>
                      <a:schemeClr val="tx1"/>
                    </a:solidFill>
                    <a:latin typeface="Arial" charset="0"/>
                    <a:ea typeface="ＭＳ Ｐゴシック" charset="0"/>
                  </a:defRPr>
                </a:lvl4pPr>
                <a:lvl5pPr marL="2057400" indent="-228600" eaLnBrk="0" hangingPunct="0">
                  <a:defRPr sz="4400">
                    <a:solidFill>
                      <a:schemeClr val="tx1"/>
                    </a:solidFill>
                    <a:latin typeface="Arial" charset="0"/>
                    <a:ea typeface="ＭＳ Ｐゴシック" charset="0"/>
                  </a:defRPr>
                </a:lvl5pPr>
                <a:lvl6pPr marL="2514600" indent="-228600" eaLnBrk="0" fontAlgn="base" hangingPunct="0">
                  <a:spcBef>
                    <a:spcPct val="0"/>
                  </a:spcBef>
                  <a:spcAft>
                    <a:spcPct val="0"/>
                  </a:spcAft>
                  <a:defRPr sz="4400">
                    <a:solidFill>
                      <a:schemeClr val="tx1"/>
                    </a:solidFill>
                    <a:latin typeface="Arial" charset="0"/>
                    <a:ea typeface="ＭＳ Ｐゴシック" charset="0"/>
                  </a:defRPr>
                </a:lvl6pPr>
                <a:lvl7pPr marL="2971800" indent="-228600" eaLnBrk="0" fontAlgn="base" hangingPunct="0">
                  <a:spcBef>
                    <a:spcPct val="0"/>
                  </a:spcBef>
                  <a:spcAft>
                    <a:spcPct val="0"/>
                  </a:spcAft>
                  <a:defRPr sz="4400">
                    <a:solidFill>
                      <a:schemeClr val="tx1"/>
                    </a:solidFill>
                    <a:latin typeface="Arial" charset="0"/>
                    <a:ea typeface="ＭＳ Ｐゴシック" charset="0"/>
                  </a:defRPr>
                </a:lvl7pPr>
                <a:lvl8pPr marL="3429000" indent="-228600" eaLnBrk="0" fontAlgn="base" hangingPunct="0">
                  <a:spcBef>
                    <a:spcPct val="0"/>
                  </a:spcBef>
                  <a:spcAft>
                    <a:spcPct val="0"/>
                  </a:spcAft>
                  <a:defRPr sz="4400">
                    <a:solidFill>
                      <a:schemeClr val="tx1"/>
                    </a:solidFill>
                    <a:latin typeface="Arial" charset="0"/>
                    <a:ea typeface="ＭＳ Ｐゴシック" charset="0"/>
                  </a:defRPr>
                </a:lvl8pPr>
                <a:lvl9pPr marL="3886200" indent="-228600" eaLnBrk="0" fontAlgn="base" hangingPunct="0">
                  <a:spcBef>
                    <a:spcPct val="0"/>
                  </a:spcBef>
                  <a:spcAft>
                    <a:spcPct val="0"/>
                  </a:spcAft>
                  <a:defRPr sz="4400">
                    <a:solidFill>
                      <a:schemeClr val="tx1"/>
                    </a:solidFill>
                    <a:latin typeface="Arial" charset="0"/>
                    <a:ea typeface="ＭＳ Ｐゴシック" charset="0"/>
                  </a:defRPr>
                </a:lvl9pPr>
              </a:lstStyle>
              <a:p>
                <a:pPr algn="ctr"/>
                <a:r>
                  <a:rPr lang="en-GB" sz="2000" b="1" dirty="0">
                    <a:latin typeface="Candara"/>
                    <a:cs typeface="Candara"/>
                  </a:rPr>
                  <a:t>SGLT-2</a:t>
                </a:r>
              </a:p>
            </p:txBody>
          </p:sp>
        </p:grpSp>
        <p:grpSp>
          <p:nvGrpSpPr>
            <p:cNvPr id="23582" name="Group 34"/>
            <p:cNvGrpSpPr>
              <a:grpSpLocks/>
            </p:cNvGrpSpPr>
            <p:nvPr/>
          </p:nvGrpSpPr>
          <p:grpSpPr bwMode="auto">
            <a:xfrm>
              <a:off x="2067822" y="4999617"/>
              <a:ext cx="1112837" cy="673100"/>
              <a:chOff x="2045738" y="4855793"/>
              <a:chExt cx="1114151" cy="673262"/>
            </a:xfrm>
          </p:grpSpPr>
          <p:sp>
            <p:nvSpPr>
              <p:cNvPr id="26" name="Rounded Rectangle 25"/>
              <p:cNvSpPr/>
              <p:nvPr/>
            </p:nvSpPr>
            <p:spPr>
              <a:xfrm>
                <a:off x="2078247" y="4855816"/>
                <a:ext cx="1049285" cy="6732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23588" name="TextBox 18"/>
              <p:cNvSpPr txBox="1">
                <a:spLocks noChangeArrowheads="1"/>
              </p:cNvSpPr>
              <p:nvPr/>
            </p:nvSpPr>
            <p:spPr bwMode="auto">
              <a:xfrm>
                <a:off x="2045738" y="4992369"/>
                <a:ext cx="1114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defRPr>
                </a:lvl1pPr>
                <a:lvl2pPr marL="742950" indent="-285750" eaLnBrk="0" hangingPunct="0">
                  <a:defRPr sz="4400">
                    <a:solidFill>
                      <a:schemeClr val="tx1"/>
                    </a:solidFill>
                    <a:latin typeface="Arial" charset="0"/>
                    <a:ea typeface="ＭＳ Ｐゴシック" charset="0"/>
                  </a:defRPr>
                </a:lvl2pPr>
                <a:lvl3pPr marL="1143000" indent="-228600" eaLnBrk="0" hangingPunct="0">
                  <a:defRPr sz="4400">
                    <a:solidFill>
                      <a:schemeClr val="tx1"/>
                    </a:solidFill>
                    <a:latin typeface="Arial" charset="0"/>
                    <a:ea typeface="ＭＳ Ｐゴシック" charset="0"/>
                  </a:defRPr>
                </a:lvl3pPr>
                <a:lvl4pPr marL="1600200" indent="-228600" eaLnBrk="0" hangingPunct="0">
                  <a:defRPr sz="4400">
                    <a:solidFill>
                      <a:schemeClr val="tx1"/>
                    </a:solidFill>
                    <a:latin typeface="Arial" charset="0"/>
                    <a:ea typeface="ＭＳ Ｐゴシック" charset="0"/>
                  </a:defRPr>
                </a:lvl4pPr>
                <a:lvl5pPr marL="2057400" indent="-228600" eaLnBrk="0" hangingPunct="0">
                  <a:defRPr sz="4400">
                    <a:solidFill>
                      <a:schemeClr val="tx1"/>
                    </a:solidFill>
                    <a:latin typeface="Arial" charset="0"/>
                    <a:ea typeface="ＭＳ Ｐゴシック" charset="0"/>
                  </a:defRPr>
                </a:lvl5pPr>
                <a:lvl6pPr marL="2514600" indent="-228600" eaLnBrk="0" fontAlgn="base" hangingPunct="0">
                  <a:spcBef>
                    <a:spcPct val="0"/>
                  </a:spcBef>
                  <a:spcAft>
                    <a:spcPct val="0"/>
                  </a:spcAft>
                  <a:defRPr sz="4400">
                    <a:solidFill>
                      <a:schemeClr val="tx1"/>
                    </a:solidFill>
                    <a:latin typeface="Arial" charset="0"/>
                    <a:ea typeface="ＭＳ Ｐゴシック" charset="0"/>
                  </a:defRPr>
                </a:lvl6pPr>
                <a:lvl7pPr marL="2971800" indent="-228600" eaLnBrk="0" fontAlgn="base" hangingPunct="0">
                  <a:spcBef>
                    <a:spcPct val="0"/>
                  </a:spcBef>
                  <a:spcAft>
                    <a:spcPct val="0"/>
                  </a:spcAft>
                  <a:defRPr sz="4400">
                    <a:solidFill>
                      <a:schemeClr val="tx1"/>
                    </a:solidFill>
                    <a:latin typeface="Arial" charset="0"/>
                    <a:ea typeface="ＭＳ Ｐゴシック" charset="0"/>
                  </a:defRPr>
                </a:lvl7pPr>
                <a:lvl8pPr marL="3429000" indent="-228600" eaLnBrk="0" fontAlgn="base" hangingPunct="0">
                  <a:spcBef>
                    <a:spcPct val="0"/>
                  </a:spcBef>
                  <a:spcAft>
                    <a:spcPct val="0"/>
                  </a:spcAft>
                  <a:defRPr sz="4400">
                    <a:solidFill>
                      <a:schemeClr val="tx1"/>
                    </a:solidFill>
                    <a:latin typeface="Arial" charset="0"/>
                    <a:ea typeface="ＭＳ Ｐゴシック" charset="0"/>
                  </a:defRPr>
                </a:lvl8pPr>
                <a:lvl9pPr marL="3886200" indent="-228600" eaLnBrk="0" fontAlgn="base" hangingPunct="0">
                  <a:spcBef>
                    <a:spcPct val="0"/>
                  </a:spcBef>
                  <a:spcAft>
                    <a:spcPct val="0"/>
                  </a:spcAft>
                  <a:defRPr sz="4400">
                    <a:solidFill>
                      <a:schemeClr val="tx1"/>
                    </a:solidFill>
                    <a:latin typeface="Arial" charset="0"/>
                    <a:ea typeface="ＭＳ Ｐゴシック" charset="0"/>
                  </a:defRPr>
                </a:lvl9pPr>
              </a:lstStyle>
              <a:p>
                <a:pPr algn="ctr"/>
                <a:r>
                  <a:rPr lang="en-GB" sz="2000" b="1" dirty="0">
                    <a:solidFill>
                      <a:srgbClr val="000000"/>
                    </a:solidFill>
                    <a:latin typeface="Candara"/>
                    <a:cs typeface="Candara"/>
                  </a:rPr>
                  <a:t>~</a:t>
                </a:r>
                <a:r>
                  <a:rPr lang="en-GB" sz="2000" b="1" dirty="0">
                    <a:latin typeface="Candara"/>
                    <a:cs typeface="Candara"/>
                  </a:rPr>
                  <a:t>10%</a:t>
                </a:r>
              </a:p>
            </p:txBody>
          </p:sp>
        </p:grpSp>
        <p:sp>
          <p:nvSpPr>
            <p:cNvPr id="27" name="Down Arrow 26"/>
            <p:cNvSpPr/>
            <p:nvPr/>
          </p:nvSpPr>
          <p:spPr>
            <a:xfrm rot="3074688">
              <a:off x="2622882" y="2915190"/>
              <a:ext cx="973103" cy="849553"/>
            </a:xfrm>
            <a:prstGeom prst="downArrow">
              <a:avLst/>
            </a:prstGeom>
            <a:solidFill>
              <a:srgbClr val="0590D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grpSp>
          <p:nvGrpSpPr>
            <p:cNvPr id="23584" name="Group 28"/>
            <p:cNvGrpSpPr>
              <a:grpSpLocks/>
            </p:cNvGrpSpPr>
            <p:nvPr/>
          </p:nvGrpSpPr>
          <p:grpSpPr bwMode="auto">
            <a:xfrm>
              <a:off x="1079239" y="3337865"/>
              <a:ext cx="1455737" cy="1050925"/>
              <a:chOff x="1089942" y="3127088"/>
              <a:chExt cx="1456490" cy="1051374"/>
            </a:xfrm>
          </p:grpSpPr>
          <p:sp>
            <p:nvSpPr>
              <p:cNvPr id="25" name="Rounded Rectangle 24"/>
              <p:cNvSpPr/>
              <p:nvPr/>
            </p:nvSpPr>
            <p:spPr>
              <a:xfrm>
                <a:off x="1089942" y="3126808"/>
                <a:ext cx="1456904" cy="10513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23586" name="TextBox 19"/>
              <p:cNvSpPr txBox="1">
                <a:spLocks noChangeArrowheads="1"/>
              </p:cNvSpPr>
              <p:nvPr/>
            </p:nvSpPr>
            <p:spPr bwMode="auto">
              <a:xfrm>
                <a:off x="1263444" y="3454088"/>
                <a:ext cx="1114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defRPr>
                </a:lvl1pPr>
                <a:lvl2pPr marL="742950" indent="-285750" eaLnBrk="0" hangingPunct="0">
                  <a:defRPr sz="4400">
                    <a:solidFill>
                      <a:schemeClr val="tx1"/>
                    </a:solidFill>
                    <a:latin typeface="Arial" charset="0"/>
                    <a:ea typeface="ＭＳ Ｐゴシック" charset="0"/>
                  </a:defRPr>
                </a:lvl2pPr>
                <a:lvl3pPr marL="1143000" indent="-228600" eaLnBrk="0" hangingPunct="0">
                  <a:defRPr sz="4400">
                    <a:solidFill>
                      <a:schemeClr val="tx1"/>
                    </a:solidFill>
                    <a:latin typeface="Arial" charset="0"/>
                    <a:ea typeface="ＭＳ Ｐゴシック" charset="0"/>
                  </a:defRPr>
                </a:lvl3pPr>
                <a:lvl4pPr marL="1600200" indent="-228600" eaLnBrk="0" hangingPunct="0">
                  <a:defRPr sz="4400">
                    <a:solidFill>
                      <a:schemeClr val="tx1"/>
                    </a:solidFill>
                    <a:latin typeface="Arial" charset="0"/>
                    <a:ea typeface="ＭＳ Ｐゴシック" charset="0"/>
                  </a:defRPr>
                </a:lvl4pPr>
                <a:lvl5pPr marL="2057400" indent="-228600" eaLnBrk="0" hangingPunct="0">
                  <a:defRPr sz="4400">
                    <a:solidFill>
                      <a:schemeClr val="tx1"/>
                    </a:solidFill>
                    <a:latin typeface="Arial" charset="0"/>
                    <a:ea typeface="ＭＳ Ｐゴシック" charset="0"/>
                  </a:defRPr>
                </a:lvl5pPr>
                <a:lvl6pPr marL="2514600" indent="-228600" eaLnBrk="0" fontAlgn="base" hangingPunct="0">
                  <a:spcBef>
                    <a:spcPct val="0"/>
                  </a:spcBef>
                  <a:spcAft>
                    <a:spcPct val="0"/>
                  </a:spcAft>
                  <a:defRPr sz="4400">
                    <a:solidFill>
                      <a:schemeClr val="tx1"/>
                    </a:solidFill>
                    <a:latin typeface="Arial" charset="0"/>
                    <a:ea typeface="ＭＳ Ｐゴシック" charset="0"/>
                  </a:defRPr>
                </a:lvl6pPr>
                <a:lvl7pPr marL="2971800" indent="-228600" eaLnBrk="0" fontAlgn="base" hangingPunct="0">
                  <a:spcBef>
                    <a:spcPct val="0"/>
                  </a:spcBef>
                  <a:spcAft>
                    <a:spcPct val="0"/>
                  </a:spcAft>
                  <a:defRPr sz="4400">
                    <a:solidFill>
                      <a:schemeClr val="tx1"/>
                    </a:solidFill>
                    <a:latin typeface="Arial" charset="0"/>
                    <a:ea typeface="ＭＳ Ｐゴシック" charset="0"/>
                  </a:defRPr>
                </a:lvl7pPr>
                <a:lvl8pPr marL="3429000" indent="-228600" eaLnBrk="0" fontAlgn="base" hangingPunct="0">
                  <a:spcBef>
                    <a:spcPct val="0"/>
                  </a:spcBef>
                  <a:spcAft>
                    <a:spcPct val="0"/>
                  </a:spcAft>
                  <a:defRPr sz="4400">
                    <a:solidFill>
                      <a:schemeClr val="tx1"/>
                    </a:solidFill>
                    <a:latin typeface="Arial" charset="0"/>
                    <a:ea typeface="ＭＳ Ｐゴシック" charset="0"/>
                  </a:defRPr>
                </a:lvl8pPr>
                <a:lvl9pPr marL="3886200" indent="-228600" eaLnBrk="0" fontAlgn="base" hangingPunct="0">
                  <a:spcBef>
                    <a:spcPct val="0"/>
                  </a:spcBef>
                  <a:spcAft>
                    <a:spcPct val="0"/>
                  </a:spcAft>
                  <a:defRPr sz="4400">
                    <a:solidFill>
                      <a:schemeClr val="tx1"/>
                    </a:solidFill>
                    <a:latin typeface="Arial" charset="0"/>
                    <a:ea typeface="ＭＳ Ｐゴシック" charset="0"/>
                  </a:defRPr>
                </a:lvl9pPr>
              </a:lstStyle>
              <a:p>
                <a:pPr algn="ctr"/>
                <a:r>
                  <a:rPr lang="en-GB" sz="2000" b="1" dirty="0">
                    <a:solidFill>
                      <a:srgbClr val="000000"/>
                    </a:solidFill>
                    <a:latin typeface="Candara"/>
                    <a:cs typeface="Candara"/>
                  </a:rPr>
                  <a:t>~</a:t>
                </a:r>
                <a:r>
                  <a:rPr lang="en-GB" sz="2000" b="1" dirty="0">
                    <a:latin typeface="Candara"/>
                    <a:cs typeface="Candara"/>
                  </a:rPr>
                  <a:t>90%</a:t>
                </a:r>
              </a:p>
            </p:txBody>
          </p:sp>
        </p:grpSp>
      </p:grpSp>
      <p:grpSp>
        <p:nvGrpSpPr>
          <p:cNvPr id="10" name="Group 48"/>
          <p:cNvGrpSpPr>
            <a:grpSpLocks/>
          </p:cNvGrpSpPr>
          <p:nvPr/>
        </p:nvGrpSpPr>
        <p:grpSpPr bwMode="auto">
          <a:xfrm>
            <a:off x="5673725" y="1471615"/>
            <a:ext cx="4745038" cy="1316037"/>
            <a:chOff x="4227786" y="2801007"/>
            <a:chExt cx="4745421" cy="1316422"/>
          </a:xfrm>
        </p:grpSpPr>
        <p:sp>
          <p:nvSpPr>
            <p:cNvPr id="68" name="Rounded Rectangle 67"/>
            <p:cNvSpPr/>
            <p:nvPr/>
          </p:nvSpPr>
          <p:spPr>
            <a:xfrm>
              <a:off x="4227786" y="2801007"/>
              <a:ext cx="4745421" cy="13164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23578" name="TextBox 68"/>
            <p:cNvSpPr txBox="1">
              <a:spLocks noChangeArrowheads="1"/>
            </p:cNvSpPr>
            <p:nvPr/>
          </p:nvSpPr>
          <p:spPr bwMode="auto">
            <a:xfrm>
              <a:off x="4303985" y="2999764"/>
              <a:ext cx="4635062" cy="92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defRPr>
              </a:lvl1pPr>
              <a:lvl2pPr marL="742950" indent="-285750" eaLnBrk="0" hangingPunct="0">
                <a:defRPr sz="4400">
                  <a:solidFill>
                    <a:schemeClr val="tx1"/>
                  </a:solidFill>
                  <a:latin typeface="Arial" charset="0"/>
                  <a:ea typeface="ＭＳ Ｐゴシック" charset="0"/>
                </a:defRPr>
              </a:lvl2pPr>
              <a:lvl3pPr marL="1143000" indent="-228600" eaLnBrk="0" hangingPunct="0">
                <a:defRPr sz="4400">
                  <a:solidFill>
                    <a:schemeClr val="tx1"/>
                  </a:solidFill>
                  <a:latin typeface="Arial" charset="0"/>
                  <a:ea typeface="ＭＳ Ｐゴシック" charset="0"/>
                </a:defRPr>
              </a:lvl3pPr>
              <a:lvl4pPr marL="1600200" indent="-228600" eaLnBrk="0" hangingPunct="0">
                <a:defRPr sz="4400">
                  <a:solidFill>
                    <a:schemeClr val="tx1"/>
                  </a:solidFill>
                  <a:latin typeface="Arial" charset="0"/>
                  <a:ea typeface="ＭＳ Ｐゴシック" charset="0"/>
                </a:defRPr>
              </a:lvl4pPr>
              <a:lvl5pPr marL="2057400" indent="-228600" eaLnBrk="0" hangingPunct="0">
                <a:defRPr sz="4400">
                  <a:solidFill>
                    <a:schemeClr val="tx1"/>
                  </a:solidFill>
                  <a:latin typeface="Arial" charset="0"/>
                  <a:ea typeface="ＭＳ Ｐゴシック" charset="0"/>
                </a:defRPr>
              </a:lvl5pPr>
              <a:lvl6pPr marL="2514600" indent="-228600" eaLnBrk="0" fontAlgn="base" hangingPunct="0">
                <a:spcBef>
                  <a:spcPct val="0"/>
                </a:spcBef>
                <a:spcAft>
                  <a:spcPct val="0"/>
                </a:spcAft>
                <a:defRPr sz="4400">
                  <a:solidFill>
                    <a:schemeClr val="tx1"/>
                  </a:solidFill>
                  <a:latin typeface="Arial" charset="0"/>
                  <a:ea typeface="ＭＳ Ｐゴシック" charset="0"/>
                </a:defRPr>
              </a:lvl6pPr>
              <a:lvl7pPr marL="2971800" indent="-228600" eaLnBrk="0" fontAlgn="base" hangingPunct="0">
                <a:spcBef>
                  <a:spcPct val="0"/>
                </a:spcBef>
                <a:spcAft>
                  <a:spcPct val="0"/>
                </a:spcAft>
                <a:defRPr sz="4400">
                  <a:solidFill>
                    <a:schemeClr val="tx1"/>
                  </a:solidFill>
                  <a:latin typeface="Arial" charset="0"/>
                  <a:ea typeface="ＭＳ Ｐゴシック" charset="0"/>
                </a:defRPr>
              </a:lvl7pPr>
              <a:lvl8pPr marL="3429000" indent="-228600" eaLnBrk="0" fontAlgn="base" hangingPunct="0">
                <a:spcBef>
                  <a:spcPct val="0"/>
                </a:spcBef>
                <a:spcAft>
                  <a:spcPct val="0"/>
                </a:spcAft>
                <a:defRPr sz="4400">
                  <a:solidFill>
                    <a:schemeClr val="tx1"/>
                  </a:solidFill>
                  <a:latin typeface="Arial" charset="0"/>
                  <a:ea typeface="ＭＳ Ｐゴシック" charset="0"/>
                </a:defRPr>
              </a:lvl8pPr>
              <a:lvl9pPr marL="3886200" indent="-228600" eaLnBrk="0" fontAlgn="base" hangingPunct="0">
                <a:spcBef>
                  <a:spcPct val="0"/>
                </a:spcBef>
                <a:spcAft>
                  <a:spcPct val="0"/>
                </a:spcAft>
                <a:defRPr sz="4400">
                  <a:solidFill>
                    <a:schemeClr val="tx1"/>
                  </a:solidFill>
                  <a:latin typeface="Arial" charset="0"/>
                  <a:ea typeface="ＭＳ Ｐゴシック" charset="0"/>
                </a:defRPr>
              </a:lvl9pPr>
            </a:lstStyle>
            <a:p>
              <a:pPr algn="ctr"/>
              <a:r>
                <a:rPr lang="en-GB" sz="1800" dirty="0">
                  <a:latin typeface="Candara"/>
                  <a:cs typeface="Candara"/>
                </a:rPr>
                <a:t>When blood glucose increases above a certain level, the capacity of the transporters is exceeded, resulting in </a:t>
              </a:r>
              <a:r>
                <a:rPr lang="en-GB" sz="1800" dirty="0" err="1">
                  <a:latin typeface="Candara"/>
                  <a:cs typeface="Candara"/>
                </a:rPr>
                <a:t>glucosuria</a:t>
              </a:r>
              <a:endParaRPr lang="en-GB" sz="1800" dirty="0">
                <a:latin typeface="Candara"/>
                <a:cs typeface="Candara"/>
              </a:endParaRPr>
            </a:p>
          </p:txBody>
        </p:sp>
      </p:grpSp>
      <p:sp>
        <p:nvSpPr>
          <p:cNvPr id="47" name="Title 1"/>
          <p:cNvSpPr>
            <a:spLocks noGrp="1"/>
          </p:cNvSpPr>
          <p:nvPr>
            <p:ph type="title"/>
          </p:nvPr>
        </p:nvSpPr>
        <p:spPr>
          <a:ln>
            <a:solidFill>
              <a:srgbClr val="C00000"/>
            </a:solidFill>
          </a:ln>
        </p:spPr>
        <p:txBody>
          <a:bodyPr/>
          <a:lstStyle/>
          <a:p>
            <a:r>
              <a:rPr lang="en-US" dirty="0"/>
              <a:t>What do SGLT-2 inhibitors do?</a:t>
            </a:r>
          </a:p>
        </p:txBody>
      </p:sp>
      <p:sp>
        <p:nvSpPr>
          <p:cNvPr id="49" name="TextBox 48"/>
          <p:cNvSpPr txBox="1"/>
          <p:nvPr/>
        </p:nvSpPr>
        <p:spPr>
          <a:xfrm>
            <a:off x="1524000" y="6546324"/>
            <a:ext cx="9084980" cy="461665"/>
          </a:xfrm>
          <a:prstGeom prst="rect">
            <a:avLst/>
          </a:prstGeom>
          <a:noFill/>
        </p:spPr>
        <p:txBody>
          <a:bodyPr wrap="square" rtlCol="0">
            <a:spAutoFit/>
          </a:bodyPr>
          <a:lstStyle/>
          <a:p>
            <a:pPr lvl="0"/>
            <a:r>
              <a:rPr lang="en-US" sz="1200" dirty="0">
                <a:latin typeface="Candara"/>
                <a:cs typeface="Candara"/>
              </a:rPr>
              <a:t>Adapted from: Bailey CJ. </a:t>
            </a:r>
            <a:r>
              <a:rPr lang="en-US" sz="1200" i="1" dirty="0">
                <a:latin typeface="Candara"/>
                <a:cs typeface="Candara"/>
              </a:rPr>
              <a:t>Trends </a:t>
            </a:r>
            <a:r>
              <a:rPr lang="en-US" sz="1200" i="1" dirty="0" err="1">
                <a:latin typeface="Candara"/>
                <a:cs typeface="Candara"/>
              </a:rPr>
              <a:t>Pharmacol</a:t>
            </a:r>
            <a:r>
              <a:rPr lang="en-US" sz="1200" i="1" dirty="0">
                <a:latin typeface="Candara"/>
                <a:cs typeface="Candara"/>
              </a:rPr>
              <a:t> </a:t>
            </a:r>
            <a:r>
              <a:rPr lang="en-US" sz="1200" i="1" dirty="0" err="1">
                <a:latin typeface="Candara"/>
                <a:cs typeface="Candara"/>
              </a:rPr>
              <a:t>Sci</a:t>
            </a:r>
            <a:r>
              <a:rPr lang="en-US" sz="1200" dirty="0">
                <a:latin typeface="Candara"/>
                <a:cs typeface="Candara"/>
              </a:rPr>
              <a:t> 2011;32:63–71.</a:t>
            </a:r>
            <a:endParaRPr lang="en-AU" sz="1200" dirty="0">
              <a:latin typeface="Candara"/>
              <a:cs typeface="Candara"/>
            </a:endParaRPr>
          </a:p>
          <a:p>
            <a:endParaRPr lang="en-SG" sz="1200" dirty="0">
              <a:solidFill>
                <a:srgbClr val="000000"/>
              </a:solidFill>
              <a:latin typeface="Candara"/>
              <a:cs typeface="Candara"/>
            </a:endParaRPr>
          </a:p>
        </p:txBody>
      </p:sp>
    </p:spTree>
    <p:extLst>
      <p:ext uri="{BB962C8B-B14F-4D97-AF65-F5344CB8AC3E}">
        <p14:creationId xmlns:p14="http://schemas.microsoft.com/office/powerpoint/2010/main" val="1146785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strips(downRight)">
                                      <p:cBhvr>
                                        <p:cTn id="7" dur="1300"/>
                                        <p:tgtEl>
                                          <p:spTgt spid="51202"/>
                                        </p:tgtEl>
                                      </p:cBhvr>
                                    </p:animEffect>
                                  </p:childTnLst>
                                </p:cTn>
                              </p:par>
                              <p:par>
                                <p:cTn id="8" presetID="18" presetClass="entr" presetSubtype="9" fill="hold" nodeType="withEffect">
                                  <p:stCondLst>
                                    <p:cond delay="2100"/>
                                  </p:stCondLst>
                                  <p:childTnLst>
                                    <p:set>
                                      <p:cBhvr>
                                        <p:cTn id="9" dur="1" fill="hold">
                                          <p:stCondLst>
                                            <p:cond delay="0"/>
                                          </p:stCondLst>
                                        </p:cTn>
                                        <p:tgtEl>
                                          <p:spTgt spid="51203"/>
                                        </p:tgtEl>
                                        <p:attrNameLst>
                                          <p:attrName>style.visibility</p:attrName>
                                        </p:attrNameLst>
                                      </p:cBhvr>
                                      <p:to>
                                        <p:strVal val="visible"/>
                                      </p:to>
                                    </p:set>
                                    <p:animEffect transition="in" filter="strips(upLeft)">
                                      <p:cBhvr>
                                        <p:cTn id="10" dur="1200"/>
                                        <p:tgtEl>
                                          <p:spTgt spid="51203"/>
                                        </p:tgtEl>
                                      </p:cBhvr>
                                    </p:animEffect>
                                  </p:childTnLst>
                                </p:cTn>
                              </p:par>
                              <p:par>
                                <p:cTn id="11" presetID="18" presetClass="entr" presetSubtype="6" fill="hold" nodeType="withEffect">
                                  <p:stCondLst>
                                    <p:cond delay="3300"/>
                                  </p:stCondLst>
                                  <p:childTnLst>
                                    <p:set>
                                      <p:cBhvr>
                                        <p:cTn id="12" dur="1" fill="hold">
                                          <p:stCondLst>
                                            <p:cond delay="0"/>
                                          </p:stCondLst>
                                        </p:cTn>
                                        <p:tgtEl>
                                          <p:spTgt spid="51204"/>
                                        </p:tgtEl>
                                        <p:attrNameLst>
                                          <p:attrName>style.visibility</p:attrName>
                                        </p:attrNameLst>
                                      </p:cBhvr>
                                      <p:to>
                                        <p:strVal val="visible"/>
                                      </p:to>
                                    </p:set>
                                    <p:animEffect transition="in" filter="strips(downRight)">
                                      <p:cBhvr>
                                        <p:cTn id="13" dur="1400"/>
                                        <p:tgtEl>
                                          <p:spTgt spid="51204"/>
                                        </p:tgtEl>
                                      </p:cBhvr>
                                    </p:animEffec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0" presetClass="entr" presetSubtype="0" fill="hold" grpId="1"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200"/>
                                        <p:tgtEl>
                                          <p:spTgt spid="7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700"/>
                                        <p:tgtEl>
                                          <p:spTgt spid="7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300"/>
                                        <p:tgtEl>
                                          <p:spTgt spid="7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900"/>
                                        <p:tgtEl>
                                          <p:spTgt spid="7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700"/>
                                        <p:tgtEl>
                                          <p:spTgt spid="7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600"/>
                                        <p:tgtEl>
                                          <p:spTgt spid="7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600"/>
                                        <p:tgtEl>
                                          <p:spTgt spid="78"/>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500"/>
                                        <p:tgtEl>
                                          <p:spTgt spid="79"/>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0" presetClass="path" presetSubtype="0" accel="50000" decel="50000" fill="hold" grpId="0" nodeType="withEffect">
                                  <p:stCondLst>
                                    <p:cond delay="0"/>
                                  </p:stCondLst>
                                  <p:childTnLst>
                                    <p:animMotion origin="layout" path="M 2.77778E-7 2.22222E-6 L 0.03906 0.0375 L 0.14462 0.04953 L 0.20781 0.11065 L 0.27656 0.12731 L 0.30764 0.15416 L 0.25764 0.17963 " pathEditMode="relative" rAng="0" ptsTypes="AAAAAAA">
                                      <p:cBhvr>
                                        <p:cTn id="50" dur="2500" fill="hold"/>
                                        <p:tgtEl>
                                          <p:spTgt spid="70"/>
                                        </p:tgtEl>
                                        <p:attrNameLst>
                                          <p:attrName>ppt_x</p:attrName>
                                          <p:attrName>ppt_y</p:attrName>
                                        </p:attrNameLst>
                                      </p:cBhvr>
                                      <p:rCtr x="15400" y="9000"/>
                                    </p:animMotion>
                                  </p:childTnLst>
                                </p:cTn>
                              </p:par>
                              <p:par>
                                <p:cTn id="51" presetID="0" presetClass="path" presetSubtype="0" accel="50000" decel="50000" fill="hold" grpId="0" nodeType="withEffect">
                                  <p:stCondLst>
                                    <p:cond delay="0"/>
                                  </p:stCondLst>
                                  <p:childTnLst>
                                    <p:animMotion origin="layout" path="M -2.77778E-7 -1.11111E-6 L 0.05816 0.02708 L 0.13663 0.04329 L 0.21719 0.12755 L 0.25538 0.09977 L 0.28733 0.12199 L 0.22483 0.17847 L 0.22309 0.20949 " pathEditMode="relative" rAng="0" ptsTypes="AAAAAAAA">
                                      <p:cBhvr>
                                        <p:cTn id="52" dur="3400" fill="hold"/>
                                        <p:tgtEl>
                                          <p:spTgt spid="71"/>
                                        </p:tgtEl>
                                        <p:attrNameLst>
                                          <p:attrName>ppt_x</p:attrName>
                                          <p:attrName>ppt_y</p:attrName>
                                        </p:attrNameLst>
                                      </p:cBhvr>
                                      <p:rCtr x="14400" y="10500"/>
                                    </p:animMotion>
                                  </p:childTnLst>
                                </p:cTn>
                              </p:par>
                              <p:par>
                                <p:cTn id="53" presetID="0" presetClass="path" presetSubtype="0" accel="50000" decel="50000" fill="hold" grpId="0" nodeType="withEffect">
                                  <p:stCondLst>
                                    <p:cond delay="400"/>
                                  </p:stCondLst>
                                  <p:childTnLst>
                                    <p:animMotion origin="layout" path="M -1.66667E-6 2.22222E-6 L 0.02778 0.05254 L 0.08108 0.11366 L 0.11528 0.14143 L 0.14149 0.11643 L 0.20191 0.14699 L 0.15191 0.17477 L 0.11528 0.21597 " pathEditMode="relative" rAng="0" ptsTypes="AAAAAAAA">
                                      <p:cBhvr>
                                        <p:cTn id="54" dur="2300" fill="hold"/>
                                        <p:tgtEl>
                                          <p:spTgt spid="72"/>
                                        </p:tgtEl>
                                        <p:attrNameLst>
                                          <p:attrName>ppt_x</p:attrName>
                                          <p:attrName>ppt_y</p:attrName>
                                        </p:attrNameLst>
                                      </p:cBhvr>
                                      <p:rCtr x="10100" y="10800"/>
                                    </p:animMotion>
                                  </p:childTnLst>
                                </p:cTn>
                              </p:par>
                              <p:par>
                                <p:cTn id="55" presetID="0" presetClass="path" presetSubtype="0" accel="50000" decel="50000" fill="hold" grpId="0" nodeType="withEffect">
                                  <p:stCondLst>
                                    <p:cond delay="400"/>
                                  </p:stCondLst>
                                  <p:childTnLst>
                                    <p:animMotion origin="layout" path="M -4.16667E-6 -2.96296E-6 L 0.05816 0.02709 L 0.19618 0.08982 L 0.16615 0.11435 L 0.13941 0.13195 " pathEditMode="relative" rAng="0" ptsTypes="AAAAA">
                                      <p:cBhvr>
                                        <p:cTn id="56" dur="2300" fill="hold"/>
                                        <p:tgtEl>
                                          <p:spTgt spid="73"/>
                                        </p:tgtEl>
                                        <p:attrNameLst>
                                          <p:attrName>ppt_x</p:attrName>
                                          <p:attrName>ppt_y</p:attrName>
                                        </p:attrNameLst>
                                      </p:cBhvr>
                                      <p:rCtr x="9800" y="6600"/>
                                    </p:animMotion>
                                  </p:childTnLst>
                                </p:cTn>
                              </p:par>
                              <p:par>
                                <p:cTn id="57" presetID="0" presetClass="path" presetSubtype="0" accel="50000" decel="50000" fill="hold" grpId="0" nodeType="withEffect">
                                  <p:stCondLst>
                                    <p:cond delay="500"/>
                                  </p:stCondLst>
                                  <p:childTnLst>
                                    <p:animMotion origin="layout" path="M -3.88889E-6 -4.44444E-6 L 0.0375 0.04746 L 0.08334 0.09746 L 0.1415 0.11644 L 0.18334 0.13635 L 0.13421 0.15649 " pathEditMode="relative" rAng="0" ptsTypes="AAAAAA">
                                      <p:cBhvr>
                                        <p:cTn id="58" dur="1900" fill="hold"/>
                                        <p:tgtEl>
                                          <p:spTgt spid="74"/>
                                        </p:tgtEl>
                                        <p:attrNameLst>
                                          <p:attrName>ppt_x</p:attrName>
                                          <p:attrName>ppt_y</p:attrName>
                                        </p:attrNameLst>
                                      </p:cBhvr>
                                      <p:rCtr x="9200" y="7800"/>
                                    </p:animMotion>
                                  </p:childTnLst>
                                </p:cTn>
                              </p:par>
                              <p:par>
                                <p:cTn id="59" presetID="0" presetClass="path" presetSubtype="0" accel="50000" decel="50000" fill="hold" grpId="0" nodeType="withEffect">
                                  <p:stCondLst>
                                    <p:cond delay="500"/>
                                  </p:stCondLst>
                                  <p:childTnLst>
                                    <p:animMotion origin="layout" path="M 0 1.11111E-6 L 0.0375 0.05231 L 0.11163 0.11782 L 0.18993 0.12685 L 0.1408 0.16018 L 0.11493 0.21574 L 0.11337 0.23356 " pathEditMode="relative" rAng="0" ptsTypes="AAAAAAA">
                                      <p:cBhvr>
                                        <p:cTn id="60" dur="2100" fill="hold"/>
                                        <p:tgtEl>
                                          <p:spTgt spid="76"/>
                                        </p:tgtEl>
                                        <p:attrNameLst>
                                          <p:attrName>ppt_x</p:attrName>
                                          <p:attrName>ppt_y</p:attrName>
                                        </p:attrNameLst>
                                      </p:cBhvr>
                                      <p:rCtr x="9500" y="11700"/>
                                    </p:animMotion>
                                  </p:childTnLst>
                                </p:cTn>
                              </p:par>
                              <p:par>
                                <p:cTn id="61" presetID="0" presetClass="path" presetSubtype="0" fill="hold" grpId="0" nodeType="withEffect">
                                  <p:stCondLst>
                                    <p:cond delay="400"/>
                                  </p:stCondLst>
                                  <p:childTnLst>
                                    <p:animMotion origin="layout" path="M 2.77778E-6 4.07407E-6 L 0.13142 0.14074 L 0.14653 0.11088 L 0.17309 0.12176 L 0.21458 0.1243 L 0.19965 0.16504 L 0.14548 0.2081 L 0.15278 0.3706 L 0.15798 0.56319 L 0.21319 0.58588 L 0.25972 0.54421 L 0.26111 0.22893 L 0.29653 0.19143 L 0.32673 0.21226 L 0.34218 0.13634 L 0.40798 0.12615 L 0.44305 0.15648 L 0.46111 0.09143 L 0.45486 0.02754 L 0.48403 0.02754 L 0.48715 0.2206 L 0.48298 0.31504 L 0.4934 0.59421 " pathEditMode="relative" rAng="0" ptsTypes="AAAAAAAAAAAAAAAAAAAAAAA">
                                      <p:cBhvr>
                                        <p:cTn id="62" dur="5800" fill="hold"/>
                                        <p:tgtEl>
                                          <p:spTgt spid="77"/>
                                        </p:tgtEl>
                                        <p:attrNameLst>
                                          <p:attrName>ppt_x</p:attrName>
                                          <p:attrName>ppt_y</p:attrName>
                                        </p:attrNameLst>
                                      </p:cBhvr>
                                      <p:rCtr x="24700" y="29700"/>
                                    </p:animMotion>
                                  </p:childTnLst>
                                </p:cTn>
                              </p:par>
                              <p:par>
                                <p:cTn id="63" presetID="0" presetClass="path" presetSubtype="0" fill="hold" grpId="0" nodeType="withEffect">
                                  <p:stCondLst>
                                    <p:cond delay="400"/>
                                  </p:stCondLst>
                                  <p:childTnLst>
                                    <p:animMotion origin="layout" path="M -5.55556E-7 -3.33333E-6 L 0.13038 0.10186 L 0.16285 0.07848 L 0.21458 0.08403 L 0.20625 0.12292 L 0.14792 0.14514 L 0.13472 0.17732 L 0.13472 0.2051 " pathEditMode="relative" rAng="0" ptsTypes="AAAAAAAA">
                                      <p:cBhvr>
                                        <p:cTn id="64" dur="2000" fill="hold"/>
                                        <p:tgtEl>
                                          <p:spTgt spid="78"/>
                                        </p:tgtEl>
                                        <p:attrNameLst>
                                          <p:attrName>ppt_x</p:attrName>
                                          <p:attrName>ppt_y</p:attrName>
                                        </p:attrNameLst>
                                      </p:cBhvr>
                                      <p:rCtr x="10700" y="10300"/>
                                    </p:animMotion>
                                  </p:childTnLst>
                                </p:cTn>
                              </p:par>
                              <p:par>
                                <p:cTn id="65" presetID="0" presetClass="path" presetSubtype="0" fill="hold" grpId="0" nodeType="withEffect">
                                  <p:stCondLst>
                                    <p:cond delay="400"/>
                                  </p:stCondLst>
                                  <p:childTnLst>
                                    <p:animMotion origin="layout" path="M -3.61111E-6 2.96296E-6 L 0.13768 0.12639 L 0.17309 0.12176 L 0.21858 0.13865 L 0.18282 0.15208 L 0.15191 0.18078 " pathEditMode="relative" rAng="0" ptsTypes="AAAAAA">
                                      <p:cBhvr>
                                        <p:cTn id="66" dur="1600" fill="hold"/>
                                        <p:tgtEl>
                                          <p:spTgt spid="79"/>
                                        </p:tgtEl>
                                        <p:attrNameLst>
                                          <p:attrName>ppt_x</p:attrName>
                                          <p:attrName>ppt_y</p:attrName>
                                        </p:attrNameLst>
                                      </p:cBhvr>
                                      <p:rCtr x="10900" y="9000"/>
                                    </p:animMotion>
                                  </p:childTnLst>
                                </p:cTn>
                              </p:par>
                              <p:par>
                                <p:cTn id="67" presetID="0" presetClass="path" presetSubtype="0" fill="hold" grpId="0" nodeType="withEffect">
                                  <p:stCondLst>
                                    <p:cond delay="400"/>
                                  </p:stCondLst>
                                  <p:childTnLst>
                                    <p:animMotion origin="layout" path="M 1.66667E-6 -3.33333E-6 L 0.13142 0.14074 L 0.17309 0.12176 L 0.21458 0.12431 L 0.16354 0.14607 L 0.14687 0.16273 L 0.12934 0.21621 " pathEditMode="relative" rAng="0" ptsTypes="AAAAAAA">
                                      <p:cBhvr>
                                        <p:cTn id="68" dur="1900" fill="hold"/>
                                        <p:tgtEl>
                                          <p:spTgt spid="80"/>
                                        </p:tgtEl>
                                        <p:attrNameLst>
                                          <p:attrName>ppt_x</p:attrName>
                                          <p:attrName>ppt_y</p:attrName>
                                        </p:attrNameLst>
                                      </p:cBhvr>
                                      <p:rCtr x="10700" y="10800"/>
                                    </p:animMotion>
                                  </p:childTnLst>
                                </p:cTn>
                              </p:par>
                              <p:par>
                                <p:cTn id="69" presetID="10" presetClass="entr" presetSubtype="0" fill="hold" nodeType="withEffect">
                                  <p:stCondLst>
                                    <p:cond delay="450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600"/>
                                        <p:tgtEl>
                                          <p:spTgt spid="2"/>
                                        </p:tgtEl>
                                      </p:cBhvr>
                                    </p:animEffect>
                                  </p:childTnLst>
                                </p:cTn>
                              </p:par>
                              <p:par>
                                <p:cTn id="72" presetID="0" presetClass="path" presetSubtype="0" accel="50000" decel="50000" fill="hold" grpId="0" nodeType="withEffect">
                                  <p:stCondLst>
                                    <p:cond delay="0"/>
                                  </p:stCondLst>
                                  <p:childTnLst>
                                    <p:animMotion origin="layout" path="M -1.66667E-6 -1.48148E-6 L 0.05816 0.02708 L 0.1059 0.01273 L 0.18021 0.0757 L 0.2809 0.10162 L 0.20486 0.16597 L 0.21649 0.26366 L 0.21476 0.35255 L 0.21389 0.4581 " pathEditMode="relative" rAng="0" ptsTypes="AAAAAAAAA">
                                      <p:cBhvr>
                                        <p:cTn id="73" dur="4400" fill="hold"/>
                                        <p:tgtEl>
                                          <p:spTgt spid="75"/>
                                        </p:tgtEl>
                                        <p:attrNameLst>
                                          <p:attrName>ppt_x</p:attrName>
                                          <p:attrName>ppt_y</p:attrName>
                                        </p:attrNameLst>
                                      </p:cBhvr>
                                      <p:rCtr x="14000" y="22900"/>
                                    </p:animMotion>
                                  </p:childTnLst>
                                </p:cTn>
                              </p:par>
                              <p:par>
                                <p:cTn id="74" presetID="10" presetClass="entr" presetSubtype="0" fill="hold" nodeType="withEffect">
                                  <p:stCondLst>
                                    <p:cond delay="0"/>
                                  </p:stCondLst>
                                  <p:childTnLst>
                                    <p:set>
                                      <p:cBhvr>
                                        <p:cTn id="75" dur="1" fill="hold">
                                          <p:stCondLst>
                                            <p:cond delay="0"/>
                                          </p:stCondLst>
                                        </p:cTn>
                                        <p:tgtEl>
                                          <p:spTgt spid="51201"/>
                                        </p:tgtEl>
                                        <p:attrNameLst>
                                          <p:attrName>style.visibility</p:attrName>
                                        </p:attrNameLst>
                                      </p:cBhvr>
                                      <p:to>
                                        <p:strVal val="visible"/>
                                      </p:to>
                                    </p:set>
                                    <p:animEffect transition="in" filter="fade">
                                      <p:cBhvr>
                                        <p:cTn id="76" dur="700"/>
                                        <p:tgtEl>
                                          <p:spTgt spid="51201"/>
                                        </p:tgtEl>
                                      </p:cBhvr>
                                    </p:animEffect>
                                  </p:childTnLst>
                                </p:cTn>
                              </p:par>
                              <p:par>
                                <p:cTn id="77" presetID="10" presetClass="entr" presetSubtype="0" fill="hold"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700"/>
                                        <p:tgtEl>
                                          <p:spTgt spid="3"/>
                                        </p:tgtEl>
                                      </p:cBhvr>
                                    </p:animEffect>
                                  </p:childTnLst>
                                </p:cTn>
                              </p:par>
                              <p:par>
                                <p:cTn id="80" presetID="10" presetClass="entr" presetSubtype="0" fill="hold" nodeType="withEffect">
                                  <p:stCondLst>
                                    <p:cond delay="90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2000"/>
                                        <p:tgtEl>
                                          <p:spTgt spid="5"/>
                                        </p:tgtEl>
                                      </p:cBhvr>
                                    </p:animEffect>
                                  </p:childTnLst>
                                </p:cTn>
                              </p:par>
                              <p:par>
                                <p:cTn id="83" presetID="10" presetClass="exit" presetSubtype="0" fill="hold" grpId="2" nodeType="withEffect">
                                  <p:stCondLst>
                                    <p:cond delay="2800"/>
                                  </p:stCondLst>
                                  <p:childTnLst>
                                    <p:animEffect transition="out" filter="fade">
                                      <p:cBhvr>
                                        <p:cTn id="84" dur="1000"/>
                                        <p:tgtEl>
                                          <p:spTgt spid="70"/>
                                        </p:tgtEl>
                                      </p:cBhvr>
                                    </p:animEffect>
                                    <p:set>
                                      <p:cBhvr>
                                        <p:cTn id="85" dur="1" fill="hold">
                                          <p:stCondLst>
                                            <p:cond delay="999"/>
                                          </p:stCondLst>
                                        </p:cTn>
                                        <p:tgtEl>
                                          <p:spTgt spid="70"/>
                                        </p:tgtEl>
                                        <p:attrNameLst>
                                          <p:attrName>style.visibility</p:attrName>
                                        </p:attrNameLst>
                                      </p:cBhvr>
                                      <p:to>
                                        <p:strVal val="hidden"/>
                                      </p:to>
                                    </p:set>
                                  </p:childTnLst>
                                </p:cTn>
                              </p:par>
                              <p:par>
                                <p:cTn id="86" presetID="10" presetClass="exit" presetSubtype="0" fill="hold" grpId="2" nodeType="withEffect">
                                  <p:stCondLst>
                                    <p:cond delay="1800"/>
                                  </p:stCondLst>
                                  <p:childTnLst>
                                    <p:animEffect transition="out" filter="fade">
                                      <p:cBhvr>
                                        <p:cTn id="87" dur="1000"/>
                                        <p:tgtEl>
                                          <p:spTgt spid="71"/>
                                        </p:tgtEl>
                                      </p:cBhvr>
                                    </p:animEffect>
                                    <p:set>
                                      <p:cBhvr>
                                        <p:cTn id="88" dur="1" fill="hold">
                                          <p:stCondLst>
                                            <p:cond delay="999"/>
                                          </p:stCondLst>
                                        </p:cTn>
                                        <p:tgtEl>
                                          <p:spTgt spid="71"/>
                                        </p:tgtEl>
                                        <p:attrNameLst>
                                          <p:attrName>style.visibility</p:attrName>
                                        </p:attrNameLst>
                                      </p:cBhvr>
                                      <p:to>
                                        <p:strVal val="hidden"/>
                                      </p:to>
                                    </p:set>
                                  </p:childTnLst>
                                </p:cTn>
                              </p:par>
                              <p:par>
                                <p:cTn id="89" presetID="10" presetClass="exit" presetSubtype="0" fill="hold" grpId="2" nodeType="withEffect">
                                  <p:stCondLst>
                                    <p:cond delay="2100"/>
                                  </p:stCondLst>
                                  <p:childTnLst>
                                    <p:animEffect transition="out" filter="fade">
                                      <p:cBhvr>
                                        <p:cTn id="90" dur="1000"/>
                                        <p:tgtEl>
                                          <p:spTgt spid="72"/>
                                        </p:tgtEl>
                                      </p:cBhvr>
                                    </p:animEffect>
                                    <p:set>
                                      <p:cBhvr>
                                        <p:cTn id="91" dur="1" fill="hold">
                                          <p:stCondLst>
                                            <p:cond delay="999"/>
                                          </p:stCondLst>
                                        </p:cTn>
                                        <p:tgtEl>
                                          <p:spTgt spid="72"/>
                                        </p:tgtEl>
                                        <p:attrNameLst>
                                          <p:attrName>style.visibility</p:attrName>
                                        </p:attrNameLst>
                                      </p:cBhvr>
                                      <p:to>
                                        <p:strVal val="hidden"/>
                                      </p:to>
                                    </p:set>
                                  </p:childTnLst>
                                </p:cTn>
                              </p:par>
                              <p:par>
                                <p:cTn id="92" presetID="10" presetClass="exit" presetSubtype="0" fill="hold" grpId="2" nodeType="withEffect">
                                  <p:stCondLst>
                                    <p:cond delay="2300"/>
                                  </p:stCondLst>
                                  <p:childTnLst>
                                    <p:animEffect transition="out" filter="fade">
                                      <p:cBhvr>
                                        <p:cTn id="93" dur="1000"/>
                                        <p:tgtEl>
                                          <p:spTgt spid="73"/>
                                        </p:tgtEl>
                                      </p:cBhvr>
                                    </p:animEffect>
                                    <p:set>
                                      <p:cBhvr>
                                        <p:cTn id="94" dur="1" fill="hold">
                                          <p:stCondLst>
                                            <p:cond delay="999"/>
                                          </p:stCondLst>
                                        </p:cTn>
                                        <p:tgtEl>
                                          <p:spTgt spid="73"/>
                                        </p:tgtEl>
                                        <p:attrNameLst>
                                          <p:attrName>style.visibility</p:attrName>
                                        </p:attrNameLst>
                                      </p:cBhvr>
                                      <p:to>
                                        <p:strVal val="hidden"/>
                                      </p:to>
                                    </p:set>
                                  </p:childTnLst>
                                </p:cTn>
                              </p:par>
                              <p:par>
                                <p:cTn id="95" presetID="10" presetClass="exit" presetSubtype="0" fill="hold" grpId="2" nodeType="withEffect">
                                  <p:stCondLst>
                                    <p:cond delay="2200"/>
                                  </p:stCondLst>
                                  <p:childTnLst>
                                    <p:animEffect transition="out" filter="fade">
                                      <p:cBhvr>
                                        <p:cTn id="96" dur="1000"/>
                                        <p:tgtEl>
                                          <p:spTgt spid="74"/>
                                        </p:tgtEl>
                                      </p:cBhvr>
                                    </p:animEffect>
                                    <p:set>
                                      <p:cBhvr>
                                        <p:cTn id="97" dur="1" fill="hold">
                                          <p:stCondLst>
                                            <p:cond delay="999"/>
                                          </p:stCondLst>
                                        </p:cTn>
                                        <p:tgtEl>
                                          <p:spTgt spid="74"/>
                                        </p:tgtEl>
                                        <p:attrNameLst>
                                          <p:attrName>style.visibility</p:attrName>
                                        </p:attrNameLst>
                                      </p:cBhvr>
                                      <p:to>
                                        <p:strVal val="hidden"/>
                                      </p:to>
                                    </p:set>
                                  </p:childTnLst>
                                </p:cTn>
                              </p:par>
                              <p:par>
                                <p:cTn id="98" presetID="10" presetClass="exit" presetSubtype="0" fill="hold" grpId="2" nodeType="withEffect">
                                  <p:stCondLst>
                                    <p:cond delay="3700"/>
                                  </p:stCondLst>
                                  <p:childTnLst>
                                    <p:animEffect transition="out" filter="fade">
                                      <p:cBhvr>
                                        <p:cTn id="99" dur="1000"/>
                                        <p:tgtEl>
                                          <p:spTgt spid="75"/>
                                        </p:tgtEl>
                                      </p:cBhvr>
                                    </p:animEffect>
                                    <p:set>
                                      <p:cBhvr>
                                        <p:cTn id="100" dur="1" fill="hold">
                                          <p:stCondLst>
                                            <p:cond delay="999"/>
                                          </p:stCondLst>
                                        </p:cTn>
                                        <p:tgtEl>
                                          <p:spTgt spid="75"/>
                                        </p:tgtEl>
                                        <p:attrNameLst>
                                          <p:attrName>style.visibility</p:attrName>
                                        </p:attrNameLst>
                                      </p:cBhvr>
                                      <p:to>
                                        <p:strVal val="hidden"/>
                                      </p:to>
                                    </p:set>
                                  </p:childTnLst>
                                </p:cTn>
                              </p:par>
                              <p:par>
                                <p:cTn id="101" presetID="10" presetClass="exit" presetSubtype="0" fill="hold" grpId="2" nodeType="withEffect">
                                  <p:stCondLst>
                                    <p:cond delay="3200"/>
                                  </p:stCondLst>
                                  <p:childTnLst>
                                    <p:animEffect transition="out" filter="fade">
                                      <p:cBhvr>
                                        <p:cTn id="102" dur="1000"/>
                                        <p:tgtEl>
                                          <p:spTgt spid="76"/>
                                        </p:tgtEl>
                                      </p:cBhvr>
                                    </p:animEffect>
                                    <p:set>
                                      <p:cBhvr>
                                        <p:cTn id="103" dur="1" fill="hold">
                                          <p:stCondLst>
                                            <p:cond delay="999"/>
                                          </p:stCondLst>
                                        </p:cTn>
                                        <p:tgtEl>
                                          <p:spTgt spid="76"/>
                                        </p:tgtEl>
                                        <p:attrNameLst>
                                          <p:attrName>style.visibility</p:attrName>
                                        </p:attrNameLst>
                                      </p:cBhvr>
                                      <p:to>
                                        <p:strVal val="hidden"/>
                                      </p:to>
                                    </p:set>
                                  </p:childTnLst>
                                </p:cTn>
                              </p:par>
                              <p:par>
                                <p:cTn id="104" presetID="10" presetClass="exit" presetSubtype="0" fill="hold" grpId="2" nodeType="withEffect">
                                  <p:stCondLst>
                                    <p:cond delay="7100"/>
                                  </p:stCondLst>
                                  <p:childTnLst>
                                    <p:animEffect transition="out" filter="fade">
                                      <p:cBhvr>
                                        <p:cTn id="105" dur="1000"/>
                                        <p:tgtEl>
                                          <p:spTgt spid="77"/>
                                        </p:tgtEl>
                                      </p:cBhvr>
                                    </p:animEffect>
                                    <p:set>
                                      <p:cBhvr>
                                        <p:cTn id="106" dur="1" fill="hold">
                                          <p:stCondLst>
                                            <p:cond delay="999"/>
                                          </p:stCondLst>
                                        </p:cTn>
                                        <p:tgtEl>
                                          <p:spTgt spid="77"/>
                                        </p:tgtEl>
                                        <p:attrNameLst>
                                          <p:attrName>style.visibility</p:attrName>
                                        </p:attrNameLst>
                                      </p:cBhvr>
                                      <p:to>
                                        <p:strVal val="hidden"/>
                                      </p:to>
                                    </p:set>
                                  </p:childTnLst>
                                </p:cTn>
                              </p:par>
                              <p:par>
                                <p:cTn id="107" presetID="10" presetClass="exit" presetSubtype="0" fill="hold" grpId="2" nodeType="withEffect">
                                  <p:stCondLst>
                                    <p:cond delay="2700"/>
                                  </p:stCondLst>
                                  <p:childTnLst>
                                    <p:animEffect transition="out" filter="fade">
                                      <p:cBhvr>
                                        <p:cTn id="108" dur="1000"/>
                                        <p:tgtEl>
                                          <p:spTgt spid="78"/>
                                        </p:tgtEl>
                                      </p:cBhvr>
                                    </p:animEffect>
                                    <p:set>
                                      <p:cBhvr>
                                        <p:cTn id="109" dur="1" fill="hold">
                                          <p:stCondLst>
                                            <p:cond delay="999"/>
                                          </p:stCondLst>
                                        </p:cTn>
                                        <p:tgtEl>
                                          <p:spTgt spid="78"/>
                                        </p:tgtEl>
                                        <p:attrNameLst>
                                          <p:attrName>style.visibility</p:attrName>
                                        </p:attrNameLst>
                                      </p:cBhvr>
                                      <p:to>
                                        <p:strVal val="hidden"/>
                                      </p:to>
                                    </p:set>
                                  </p:childTnLst>
                                </p:cTn>
                              </p:par>
                              <p:par>
                                <p:cTn id="110" presetID="10" presetClass="exit" presetSubtype="0" fill="hold" grpId="2" nodeType="withEffect">
                                  <p:stCondLst>
                                    <p:cond delay="3000"/>
                                  </p:stCondLst>
                                  <p:childTnLst>
                                    <p:animEffect transition="out" filter="fade">
                                      <p:cBhvr>
                                        <p:cTn id="111" dur="1000"/>
                                        <p:tgtEl>
                                          <p:spTgt spid="79"/>
                                        </p:tgtEl>
                                      </p:cBhvr>
                                    </p:animEffect>
                                    <p:set>
                                      <p:cBhvr>
                                        <p:cTn id="112" dur="1" fill="hold">
                                          <p:stCondLst>
                                            <p:cond delay="999"/>
                                          </p:stCondLst>
                                        </p:cTn>
                                        <p:tgtEl>
                                          <p:spTgt spid="79"/>
                                        </p:tgtEl>
                                        <p:attrNameLst>
                                          <p:attrName>style.visibility</p:attrName>
                                        </p:attrNameLst>
                                      </p:cBhvr>
                                      <p:to>
                                        <p:strVal val="hidden"/>
                                      </p:to>
                                    </p:set>
                                  </p:childTnLst>
                                </p:cTn>
                              </p:par>
                              <p:par>
                                <p:cTn id="113" presetID="10" presetClass="exit" presetSubtype="0" fill="hold" grpId="2" nodeType="withEffect">
                                  <p:stCondLst>
                                    <p:cond delay="2500"/>
                                  </p:stCondLst>
                                  <p:childTnLst>
                                    <p:animEffect transition="out" filter="fade">
                                      <p:cBhvr>
                                        <p:cTn id="114" dur="1000"/>
                                        <p:tgtEl>
                                          <p:spTgt spid="80"/>
                                        </p:tgtEl>
                                      </p:cBhvr>
                                    </p:animEffect>
                                    <p:set>
                                      <p:cBhvr>
                                        <p:cTn id="115" dur="1" fill="hold">
                                          <p:stCondLst>
                                            <p:cond delay="9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0" grpId="2"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9" descr="Large.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54552" y="2887665"/>
            <a:ext cx="1027113"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9" descr="Glucose.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313113" y="1868488"/>
            <a:ext cx="5148262"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C:\Work\Fleishman MOA\PNG\Pastle\01.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16288" y="1873252"/>
            <a:ext cx="13843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C:\Work\Fleishman MOA\PNG\Pastle\02.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662490" y="2836863"/>
            <a:ext cx="10810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 descr="C:\Work\Fleishman MOA\PNG\Pastle\03.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30865" y="2322513"/>
            <a:ext cx="245427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C:\Work\Fleishman MOA\PNG\Pastle\04.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872413" y="2336800"/>
            <a:ext cx="595312"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5" name="Group 47"/>
          <p:cNvGrpSpPr>
            <a:grpSpLocks/>
          </p:cNvGrpSpPr>
          <p:nvPr/>
        </p:nvGrpSpPr>
        <p:grpSpPr bwMode="auto">
          <a:xfrm>
            <a:off x="3121027" y="1336677"/>
            <a:ext cx="1192213" cy="600075"/>
            <a:chOff x="1794067" y="1202137"/>
            <a:chExt cx="1192192" cy="600420"/>
          </a:xfrm>
        </p:grpSpPr>
        <p:grpSp>
          <p:nvGrpSpPr>
            <p:cNvPr id="24612" name="Group 46"/>
            <p:cNvGrpSpPr>
              <a:grpSpLocks/>
            </p:cNvGrpSpPr>
            <p:nvPr/>
          </p:nvGrpSpPr>
          <p:grpSpPr bwMode="auto">
            <a:xfrm>
              <a:off x="1794067" y="1202137"/>
              <a:ext cx="1192192" cy="353556"/>
              <a:chOff x="1794067" y="1162722"/>
              <a:chExt cx="1192192" cy="353556"/>
            </a:xfrm>
          </p:grpSpPr>
          <p:sp>
            <p:nvSpPr>
              <p:cNvPr id="12" name="Rounded Rectangle 11"/>
              <p:cNvSpPr/>
              <p:nvPr/>
            </p:nvSpPr>
            <p:spPr>
              <a:xfrm>
                <a:off x="1794067" y="1180195"/>
                <a:ext cx="1192192" cy="3367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GB" sz="1400" b="1" dirty="0">
                    <a:solidFill>
                      <a:srgbClr val="000000"/>
                    </a:solidFill>
                    <a:latin typeface="Candara"/>
                    <a:cs typeface="Candara"/>
                  </a:rPr>
                  <a:t>Glucose</a:t>
                </a:r>
                <a:endParaRPr lang="en-GB" sz="1400" dirty="0">
                  <a:solidFill>
                    <a:srgbClr val="FFFFFF"/>
                  </a:solidFill>
                  <a:latin typeface="Candara"/>
                  <a:ea typeface="ＭＳ Ｐゴシック" charset="0"/>
                  <a:cs typeface="Candara"/>
                </a:endParaRPr>
              </a:p>
            </p:txBody>
          </p:sp>
          <p:sp>
            <p:nvSpPr>
              <p:cNvPr id="24615" name="TextBox 4"/>
              <p:cNvSpPr txBox="1">
                <a:spLocks noChangeArrowheads="1"/>
              </p:cNvSpPr>
              <p:nvPr/>
            </p:nvSpPr>
            <p:spPr bwMode="auto">
              <a:xfrm>
                <a:off x="1842225" y="1162722"/>
                <a:ext cx="10729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defRPr>
                </a:lvl1pPr>
                <a:lvl2pPr marL="742950" indent="-285750" eaLnBrk="0" hangingPunct="0">
                  <a:defRPr sz="4400">
                    <a:solidFill>
                      <a:schemeClr val="tx1"/>
                    </a:solidFill>
                    <a:latin typeface="Arial" charset="0"/>
                    <a:ea typeface="ＭＳ Ｐゴシック" charset="0"/>
                  </a:defRPr>
                </a:lvl2pPr>
                <a:lvl3pPr marL="1143000" indent="-228600" eaLnBrk="0" hangingPunct="0">
                  <a:defRPr sz="4400">
                    <a:solidFill>
                      <a:schemeClr val="tx1"/>
                    </a:solidFill>
                    <a:latin typeface="Arial" charset="0"/>
                    <a:ea typeface="ＭＳ Ｐゴシック" charset="0"/>
                  </a:defRPr>
                </a:lvl3pPr>
                <a:lvl4pPr marL="1600200" indent="-228600" eaLnBrk="0" hangingPunct="0">
                  <a:defRPr sz="4400">
                    <a:solidFill>
                      <a:schemeClr val="tx1"/>
                    </a:solidFill>
                    <a:latin typeface="Arial" charset="0"/>
                    <a:ea typeface="ＭＳ Ｐゴシック" charset="0"/>
                  </a:defRPr>
                </a:lvl4pPr>
                <a:lvl5pPr marL="2057400" indent="-228600" eaLnBrk="0" hangingPunct="0">
                  <a:defRPr sz="4400">
                    <a:solidFill>
                      <a:schemeClr val="tx1"/>
                    </a:solidFill>
                    <a:latin typeface="Arial" charset="0"/>
                    <a:ea typeface="ＭＳ Ｐゴシック" charset="0"/>
                  </a:defRPr>
                </a:lvl5pPr>
                <a:lvl6pPr marL="2514600" indent="-228600" eaLnBrk="0" fontAlgn="base" hangingPunct="0">
                  <a:spcBef>
                    <a:spcPct val="0"/>
                  </a:spcBef>
                  <a:spcAft>
                    <a:spcPct val="0"/>
                  </a:spcAft>
                  <a:defRPr sz="4400">
                    <a:solidFill>
                      <a:schemeClr val="tx1"/>
                    </a:solidFill>
                    <a:latin typeface="Arial" charset="0"/>
                    <a:ea typeface="ＭＳ Ｐゴシック" charset="0"/>
                  </a:defRPr>
                </a:lvl6pPr>
                <a:lvl7pPr marL="2971800" indent="-228600" eaLnBrk="0" fontAlgn="base" hangingPunct="0">
                  <a:spcBef>
                    <a:spcPct val="0"/>
                  </a:spcBef>
                  <a:spcAft>
                    <a:spcPct val="0"/>
                  </a:spcAft>
                  <a:defRPr sz="4400">
                    <a:solidFill>
                      <a:schemeClr val="tx1"/>
                    </a:solidFill>
                    <a:latin typeface="Arial" charset="0"/>
                    <a:ea typeface="ＭＳ Ｐゴシック" charset="0"/>
                  </a:defRPr>
                </a:lvl7pPr>
                <a:lvl8pPr marL="3429000" indent="-228600" eaLnBrk="0" fontAlgn="base" hangingPunct="0">
                  <a:spcBef>
                    <a:spcPct val="0"/>
                  </a:spcBef>
                  <a:spcAft>
                    <a:spcPct val="0"/>
                  </a:spcAft>
                  <a:defRPr sz="4400">
                    <a:solidFill>
                      <a:schemeClr val="tx1"/>
                    </a:solidFill>
                    <a:latin typeface="Arial" charset="0"/>
                    <a:ea typeface="ＭＳ Ｐゴシック" charset="0"/>
                  </a:defRPr>
                </a:lvl8pPr>
                <a:lvl9pPr marL="3886200" indent="-228600" eaLnBrk="0" fontAlgn="base" hangingPunct="0">
                  <a:spcBef>
                    <a:spcPct val="0"/>
                  </a:spcBef>
                  <a:spcAft>
                    <a:spcPct val="0"/>
                  </a:spcAft>
                  <a:defRPr sz="4400">
                    <a:solidFill>
                      <a:schemeClr val="tx1"/>
                    </a:solidFill>
                    <a:latin typeface="Arial" charset="0"/>
                    <a:ea typeface="ＭＳ Ｐゴシック" charset="0"/>
                  </a:defRPr>
                </a:lvl9pPr>
              </a:lstStyle>
              <a:p>
                <a:pPr algn="ctr"/>
                <a:endParaRPr lang="en-GB" sz="1600" b="1" dirty="0">
                  <a:latin typeface="Candara"/>
                  <a:cs typeface="Candara"/>
                </a:endParaRPr>
              </a:p>
            </p:txBody>
          </p:sp>
        </p:grpSp>
        <p:sp>
          <p:nvSpPr>
            <p:cNvPr id="11" name="Isosceles Triangle 10"/>
            <p:cNvSpPr/>
            <p:nvPr/>
          </p:nvSpPr>
          <p:spPr>
            <a:xfrm flipV="1">
              <a:off x="2327458" y="1591299"/>
              <a:ext cx="104773" cy="211258"/>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grpSp>
      <p:sp>
        <p:nvSpPr>
          <p:cNvPr id="69" name="Hexagon 68"/>
          <p:cNvSpPr/>
          <p:nvPr/>
        </p:nvSpPr>
        <p:spPr>
          <a:xfrm>
            <a:off x="3498852" y="2162177"/>
            <a:ext cx="130175" cy="112713"/>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70" name="Hexagon 69"/>
          <p:cNvSpPr/>
          <p:nvPr/>
        </p:nvSpPr>
        <p:spPr>
          <a:xfrm>
            <a:off x="3665538" y="2100263"/>
            <a:ext cx="131762" cy="11271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78" name="Hexagon 77"/>
          <p:cNvSpPr/>
          <p:nvPr/>
        </p:nvSpPr>
        <p:spPr>
          <a:xfrm>
            <a:off x="3848102" y="2206625"/>
            <a:ext cx="131763" cy="114300"/>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grpSp>
        <p:nvGrpSpPr>
          <p:cNvPr id="4" name="Group 83"/>
          <p:cNvGrpSpPr>
            <a:grpSpLocks/>
          </p:cNvGrpSpPr>
          <p:nvPr/>
        </p:nvGrpSpPr>
        <p:grpSpPr bwMode="auto">
          <a:xfrm>
            <a:off x="5559427" y="1335090"/>
            <a:ext cx="4746625" cy="1246187"/>
            <a:chOff x="4225159" y="1179786"/>
            <a:chExt cx="4745421" cy="1316422"/>
          </a:xfrm>
        </p:grpSpPr>
        <p:sp>
          <p:nvSpPr>
            <p:cNvPr id="81" name="Rounded Rectangle 80"/>
            <p:cNvSpPr/>
            <p:nvPr/>
          </p:nvSpPr>
          <p:spPr>
            <a:xfrm>
              <a:off x="4225159" y="1179786"/>
              <a:ext cx="4745421" cy="13164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24611" name="TextBox 81"/>
            <p:cNvSpPr txBox="1">
              <a:spLocks noChangeArrowheads="1"/>
            </p:cNvSpPr>
            <p:nvPr/>
          </p:nvSpPr>
          <p:spPr bwMode="auto">
            <a:xfrm>
              <a:off x="4301340" y="1315097"/>
              <a:ext cx="4659717" cy="97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4400">
                  <a:solidFill>
                    <a:schemeClr val="tx1"/>
                  </a:solidFill>
                  <a:latin typeface="Arial" charset="0"/>
                  <a:ea typeface="ＭＳ Ｐゴシック" charset="0"/>
                </a:defRPr>
              </a:lvl1pPr>
              <a:lvl2pPr marL="742950" indent="-285750" eaLnBrk="0" hangingPunct="0">
                <a:defRPr sz="4400">
                  <a:solidFill>
                    <a:schemeClr val="tx1"/>
                  </a:solidFill>
                  <a:latin typeface="Arial" charset="0"/>
                  <a:ea typeface="ＭＳ Ｐゴシック" charset="0"/>
                </a:defRPr>
              </a:lvl2pPr>
              <a:lvl3pPr marL="1143000" indent="-228600" eaLnBrk="0" hangingPunct="0">
                <a:defRPr sz="4400">
                  <a:solidFill>
                    <a:schemeClr val="tx1"/>
                  </a:solidFill>
                  <a:latin typeface="Arial" charset="0"/>
                  <a:ea typeface="ＭＳ Ｐゴシック" charset="0"/>
                </a:defRPr>
              </a:lvl3pPr>
              <a:lvl4pPr marL="1600200" indent="-228600" eaLnBrk="0" hangingPunct="0">
                <a:defRPr sz="4400">
                  <a:solidFill>
                    <a:schemeClr val="tx1"/>
                  </a:solidFill>
                  <a:latin typeface="Arial" charset="0"/>
                  <a:ea typeface="ＭＳ Ｐゴシック" charset="0"/>
                </a:defRPr>
              </a:lvl4pPr>
              <a:lvl5pPr marL="2057400" indent="-228600" eaLnBrk="0" hangingPunct="0">
                <a:defRPr sz="4400">
                  <a:solidFill>
                    <a:schemeClr val="tx1"/>
                  </a:solidFill>
                  <a:latin typeface="Arial" charset="0"/>
                  <a:ea typeface="ＭＳ Ｐゴシック" charset="0"/>
                </a:defRPr>
              </a:lvl5pPr>
              <a:lvl6pPr marL="2514600" indent="-228600" eaLnBrk="0" fontAlgn="base" hangingPunct="0">
                <a:spcBef>
                  <a:spcPct val="0"/>
                </a:spcBef>
                <a:spcAft>
                  <a:spcPct val="0"/>
                </a:spcAft>
                <a:defRPr sz="4400">
                  <a:solidFill>
                    <a:schemeClr val="tx1"/>
                  </a:solidFill>
                  <a:latin typeface="Arial" charset="0"/>
                  <a:ea typeface="ＭＳ Ｐゴシック" charset="0"/>
                </a:defRPr>
              </a:lvl6pPr>
              <a:lvl7pPr marL="2971800" indent="-228600" eaLnBrk="0" fontAlgn="base" hangingPunct="0">
                <a:spcBef>
                  <a:spcPct val="0"/>
                </a:spcBef>
                <a:spcAft>
                  <a:spcPct val="0"/>
                </a:spcAft>
                <a:defRPr sz="4400">
                  <a:solidFill>
                    <a:schemeClr val="tx1"/>
                  </a:solidFill>
                  <a:latin typeface="Arial" charset="0"/>
                  <a:ea typeface="ＭＳ Ｐゴシック" charset="0"/>
                </a:defRPr>
              </a:lvl7pPr>
              <a:lvl8pPr marL="3429000" indent="-228600" eaLnBrk="0" fontAlgn="base" hangingPunct="0">
                <a:spcBef>
                  <a:spcPct val="0"/>
                </a:spcBef>
                <a:spcAft>
                  <a:spcPct val="0"/>
                </a:spcAft>
                <a:defRPr sz="4400">
                  <a:solidFill>
                    <a:schemeClr val="tx1"/>
                  </a:solidFill>
                  <a:latin typeface="Arial" charset="0"/>
                  <a:ea typeface="ＭＳ Ｐゴシック" charset="0"/>
                </a:defRPr>
              </a:lvl8pPr>
              <a:lvl9pPr marL="3886200" indent="-228600" eaLnBrk="0" fontAlgn="base" hangingPunct="0">
                <a:spcBef>
                  <a:spcPct val="0"/>
                </a:spcBef>
                <a:spcAft>
                  <a:spcPct val="0"/>
                </a:spcAft>
                <a:defRPr sz="4400">
                  <a:solidFill>
                    <a:schemeClr val="tx1"/>
                  </a:solidFill>
                  <a:latin typeface="Arial" charset="0"/>
                  <a:ea typeface="ＭＳ Ｐゴシック" charset="0"/>
                </a:defRPr>
              </a:lvl9pPr>
            </a:lstStyle>
            <a:p>
              <a:pPr algn="ctr"/>
              <a:r>
                <a:rPr lang="en-GB" sz="1800" dirty="0">
                  <a:latin typeface="Candara"/>
                  <a:cs typeface="Candara"/>
                </a:rPr>
                <a:t>SGLT-2 inhibitors reduce glucose reabsorption in the proximal tubule, leading to </a:t>
              </a:r>
              <a:r>
                <a:rPr lang="en-GB" sz="1800" dirty="0" err="1">
                  <a:latin typeface="Candara"/>
                  <a:cs typeface="Candara"/>
                </a:rPr>
                <a:t>glucosuria</a:t>
              </a:r>
              <a:r>
                <a:rPr lang="en-GB" sz="1800" dirty="0">
                  <a:latin typeface="Candara"/>
                  <a:cs typeface="Candara"/>
                </a:rPr>
                <a:t> with low risk of hypoglycaemia</a:t>
              </a:r>
              <a:endParaRPr lang="en-GB" sz="1800" b="1" dirty="0">
                <a:latin typeface="Candara"/>
                <a:cs typeface="Candara"/>
              </a:endParaRPr>
            </a:p>
          </p:txBody>
        </p:sp>
      </p:grpSp>
      <p:grpSp>
        <p:nvGrpSpPr>
          <p:cNvPr id="24590" name="Group 73"/>
          <p:cNvGrpSpPr>
            <a:grpSpLocks/>
          </p:cNvGrpSpPr>
          <p:nvPr/>
        </p:nvGrpSpPr>
        <p:grpSpPr bwMode="auto">
          <a:xfrm>
            <a:off x="7112000" y="6121398"/>
            <a:ext cx="2222500" cy="610619"/>
            <a:chOff x="6148083" y="5986039"/>
            <a:chExt cx="1479630" cy="360709"/>
          </a:xfrm>
        </p:grpSpPr>
        <p:sp>
          <p:nvSpPr>
            <p:cNvPr id="16" name="Rounded Rectangle 15"/>
            <p:cNvSpPr/>
            <p:nvPr/>
          </p:nvSpPr>
          <p:spPr>
            <a:xfrm>
              <a:off x="6148083" y="5986039"/>
              <a:ext cx="1479630" cy="3366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24609" name="TextBox 5"/>
            <p:cNvSpPr txBox="1">
              <a:spLocks noChangeArrowheads="1"/>
            </p:cNvSpPr>
            <p:nvPr/>
          </p:nvSpPr>
          <p:spPr bwMode="auto">
            <a:xfrm>
              <a:off x="6168691" y="6001306"/>
              <a:ext cx="1438414" cy="34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defRPr>
              </a:lvl1pPr>
              <a:lvl2pPr marL="742950" indent="-285750" eaLnBrk="0" hangingPunct="0">
                <a:defRPr sz="4400">
                  <a:solidFill>
                    <a:schemeClr val="tx1"/>
                  </a:solidFill>
                  <a:latin typeface="Arial" charset="0"/>
                  <a:ea typeface="ＭＳ Ｐゴシック" charset="0"/>
                </a:defRPr>
              </a:lvl2pPr>
              <a:lvl3pPr marL="1143000" indent="-228600" eaLnBrk="0" hangingPunct="0">
                <a:defRPr sz="4400">
                  <a:solidFill>
                    <a:schemeClr val="tx1"/>
                  </a:solidFill>
                  <a:latin typeface="Arial" charset="0"/>
                  <a:ea typeface="ＭＳ Ｐゴシック" charset="0"/>
                </a:defRPr>
              </a:lvl3pPr>
              <a:lvl4pPr marL="1600200" indent="-228600" eaLnBrk="0" hangingPunct="0">
                <a:defRPr sz="4400">
                  <a:solidFill>
                    <a:schemeClr val="tx1"/>
                  </a:solidFill>
                  <a:latin typeface="Arial" charset="0"/>
                  <a:ea typeface="ＭＳ Ｐゴシック" charset="0"/>
                </a:defRPr>
              </a:lvl4pPr>
              <a:lvl5pPr marL="2057400" indent="-228600" eaLnBrk="0" hangingPunct="0">
                <a:defRPr sz="4400">
                  <a:solidFill>
                    <a:schemeClr val="tx1"/>
                  </a:solidFill>
                  <a:latin typeface="Arial" charset="0"/>
                  <a:ea typeface="ＭＳ Ｐゴシック" charset="0"/>
                </a:defRPr>
              </a:lvl5pPr>
              <a:lvl6pPr marL="2514600" indent="-228600" eaLnBrk="0" fontAlgn="base" hangingPunct="0">
                <a:spcBef>
                  <a:spcPct val="0"/>
                </a:spcBef>
                <a:spcAft>
                  <a:spcPct val="0"/>
                </a:spcAft>
                <a:defRPr sz="4400">
                  <a:solidFill>
                    <a:schemeClr val="tx1"/>
                  </a:solidFill>
                  <a:latin typeface="Arial" charset="0"/>
                  <a:ea typeface="ＭＳ Ｐゴシック" charset="0"/>
                </a:defRPr>
              </a:lvl6pPr>
              <a:lvl7pPr marL="2971800" indent="-228600" eaLnBrk="0" fontAlgn="base" hangingPunct="0">
                <a:spcBef>
                  <a:spcPct val="0"/>
                </a:spcBef>
                <a:spcAft>
                  <a:spcPct val="0"/>
                </a:spcAft>
                <a:defRPr sz="4400">
                  <a:solidFill>
                    <a:schemeClr val="tx1"/>
                  </a:solidFill>
                  <a:latin typeface="Arial" charset="0"/>
                  <a:ea typeface="ＭＳ Ｐゴシック" charset="0"/>
                </a:defRPr>
              </a:lvl7pPr>
              <a:lvl8pPr marL="3429000" indent="-228600" eaLnBrk="0" fontAlgn="base" hangingPunct="0">
                <a:spcBef>
                  <a:spcPct val="0"/>
                </a:spcBef>
                <a:spcAft>
                  <a:spcPct val="0"/>
                </a:spcAft>
                <a:defRPr sz="4400">
                  <a:solidFill>
                    <a:schemeClr val="tx1"/>
                  </a:solidFill>
                  <a:latin typeface="Arial" charset="0"/>
                  <a:ea typeface="ＭＳ Ｐゴシック" charset="0"/>
                </a:defRPr>
              </a:lvl8pPr>
              <a:lvl9pPr marL="3886200" indent="-228600" eaLnBrk="0" fontAlgn="base" hangingPunct="0">
                <a:spcBef>
                  <a:spcPct val="0"/>
                </a:spcBef>
                <a:spcAft>
                  <a:spcPct val="0"/>
                </a:spcAft>
                <a:defRPr sz="4400">
                  <a:solidFill>
                    <a:schemeClr val="tx1"/>
                  </a:solidFill>
                  <a:latin typeface="Arial" charset="0"/>
                  <a:ea typeface="ＭＳ Ｐゴシック" charset="0"/>
                </a:defRPr>
              </a:lvl9pPr>
            </a:lstStyle>
            <a:p>
              <a:pPr algn="ctr"/>
              <a:r>
                <a:rPr lang="en-US" sz="1600" dirty="0" err="1">
                  <a:latin typeface="Candara"/>
                  <a:cs typeface="Candara"/>
                </a:rPr>
                <a:t>Glucosuria</a:t>
              </a:r>
              <a:endParaRPr lang="en-US" sz="1600" dirty="0">
                <a:latin typeface="Candara"/>
                <a:cs typeface="Candara"/>
              </a:endParaRPr>
            </a:p>
            <a:p>
              <a:pPr algn="ctr"/>
              <a:r>
                <a:rPr lang="en-US" sz="1600" dirty="0">
                  <a:latin typeface="Candara"/>
                  <a:cs typeface="Candara"/>
                </a:rPr>
                <a:t>Loss of calories</a:t>
              </a:r>
              <a:endParaRPr lang="en-GB" sz="1600" dirty="0">
                <a:latin typeface="Candara"/>
                <a:cs typeface="Candara"/>
              </a:endParaRPr>
            </a:p>
          </p:txBody>
        </p:sp>
      </p:grpSp>
      <p:sp>
        <p:nvSpPr>
          <p:cNvPr id="85" name="Hexagon 84"/>
          <p:cNvSpPr/>
          <p:nvPr/>
        </p:nvSpPr>
        <p:spPr>
          <a:xfrm>
            <a:off x="3452813" y="2433638"/>
            <a:ext cx="131762" cy="11271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86" name="Hexagon 85"/>
          <p:cNvSpPr/>
          <p:nvPr/>
        </p:nvSpPr>
        <p:spPr>
          <a:xfrm>
            <a:off x="3514727" y="2227263"/>
            <a:ext cx="130175" cy="11271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87" name="Rectangle 86"/>
          <p:cNvSpPr/>
          <p:nvPr/>
        </p:nvSpPr>
        <p:spPr>
          <a:xfrm>
            <a:off x="3479800" y="3440113"/>
            <a:ext cx="1047750" cy="21971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grpSp>
        <p:nvGrpSpPr>
          <p:cNvPr id="24594" name="Group 43"/>
          <p:cNvGrpSpPr>
            <a:grpSpLocks/>
          </p:cNvGrpSpPr>
          <p:nvPr/>
        </p:nvGrpSpPr>
        <p:grpSpPr bwMode="auto">
          <a:xfrm>
            <a:off x="2868613" y="3562350"/>
            <a:ext cx="1250950" cy="452438"/>
            <a:chOff x="3037927" y="2116373"/>
            <a:chExt cx="1252028" cy="452936"/>
          </a:xfrm>
        </p:grpSpPr>
        <p:sp>
          <p:nvSpPr>
            <p:cNvPr id="44" name="Rounded Rectangle 43"/>
            <p:cNvSpPr/>
            <p:nvPr/>
          </p:nvSpPr>
          <p:spPr>
            <a:xfrm>
              <a:off x="3161859" y="2116373"/>
              <a:ext cx="993042" cy="4529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24607" name="TextBox 7"/>
            <p:cNvSpPr txBox="1">
              <a:spLocks noChangeArrowheads="1"/>
            </p:cNvSpPr>
            <p:nvPr/>
          </p:nvSpPr>
          <p:spPr bwMode="auto">
            <a:xfrm>
              <a:off x="3037927" y="2132564"/>
              <a:ext cx="12520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defRPr>
              </a:lvl1pPr>
              <a:lvl2pPr marL="742950" indent="-285750" eaLnBrk="0" hangingPunct="0">
                <a:defRPr sz="4400">
                  <a:solidFill>
                    <a:schemeClr val="tx1"/>
                  </a:solidFill>
                  <a:latin typeface="Arial" charset="0"/>
                  <a:ea typeface="ＭＳ Ｐゴシック" charset="0"/>
                </a:defRPr>
              </a:lvl2pPr>
              <a:lvl3pPr marL="1143000" indent="-228600" eaLnBrk="0" hangingPunct="0">
                <a:defRPr sz="4400">
                  <a:solidFill>
                    <a:schemeClr val="tx1"/>
                  </a:solidFill>
                  <a:latin typeface="Arial" charset="0"/>
                  <a:ea typeface="ＭＳ Ｐゴシック" charset="0"/>
                </a:defRPr>
              </a:lvl3pPr>
              <a:lvl4pPr marL="1600200" indent="-228600" eaLnBrk="0" hangingPunct="0">
                <a:defRPr sz="4400">
                  <a:solidFill>
                    <a:schemeClr val="tx1"/>
                  </a:solidFill>
                  <a:latin typeface="Arial" charset="0"/>
                  <a:ea typeface="ＭＳ Ｐゴシック" charset="0"/>
                </a:defRPr>
              </a:lvl4pPr>
              <a:lvl5pPr marL="2057400" indent="-228600" eaLnBrk="0" hangingPunct="0">
                <a:defRPr sz="4400">
                  <a:solidFill>
                    <a:schemeClr val="tx1"/>
                  </a:solidFill>
                  <a:latin typeface="Arial" charset="0"/>
                  <a:ea typeface="ＭＳ Ｐゴシック" charset="0"/>
                </a:defRPr>
              </a:lvl5pPr>
              <a:lvl6pPr marL="2514600" indent="-228600" eaLnBrk="0" fontAlgn="base" hangingPunct="0">
                <a:spcBef>
                  <a:spcPct val="0"/>
                </a:spcBef>
                <a:spcAft>
                  <a:spcPct val="0"/>
                </a:spcAft>
                <a:defRPr sz="4400">
                  <a:solidFill>
                    <a:schemeClr val="tx1"/>
                  </a:solidFill>
                  <a:latin typeface="Arial" charset="0"/>
                  <a:ea typeface="ＭＳ Ｐゴシック" charset="0"/>
                </a:defRPr>
              </a:lvl6pPr>
              <a:lvl7pPr marL="2971800" indent="-228600" eaLnBrk="0" fontAlgn="base" hangingPunct="0">
                <a:spcBef>
                  <a:spcPct val="0"/>
                </a:spcBef>
                <a:spcAft>
                  <a:spcPct val="0"/>
                </a:spcAft>
                <a:defRPr sz="4400">
                  <a:solidFill>
                    <a:schemeClr val="tx1"/>
                  </a:solidFill>
                  <a:latin typeface="Arial" charset="0"/>
                  <a:ea typeface="ＭＳ Ｐゴシック" charset="0"/>
                </a:defRPr>
              </a:lvl7pPr>
              <a:lvl8pPr marL="3429000" indent="-228600" eaLnBrk="0" fontAlgn="base" hangingPunct="0">
                <a:spcBef>
                  <a:spcPct val="0"/>
                </a:spcBef>
                <a:spcAft>
                  <a:spcPct val="0"/>
                </a:spcAft>
                <a:defRPr sz="4400">
                  <a:solidFill>
                    <a:schemeClr val="tx1"/>
                  </a:solidFill>
                  <a:latin typeface="Arial" charset="0"/>
                  <a:ea typeface="ＭＳ Ｐゴシック" charset="0"/>
                </a:defRPr>
              </a:lvl8pPr>
              <a:lvl9pPr marL="3886200" indent="-228600" eaLnBrk="0" fontAlgn="base" hangingPunct="0">
                <a:spcBef>
                  <a:spcPct val="0"/>
                </a:spcBef>
                <a:spcAft>
                  <a:spcPct val="0"/>
                </a:spcAft>
                <a:defRPr sz="4400">
                  <a:solidFill>
                    <a:schemeClr val="tx1"/>
                  </a:solidFill>
                  <a:latin typeface="Arial" charset="0"/>
                  <a:ea typeface="ＭＳ Ｐゴシック" charset="0"/>
                </a:defRPr>
              </a:lvl9pPr>
            </a:lstStyle>
            <a:p>
              <a:pPr algn="ctr"/>
              <a:r>
                <a:rPr lang="en-GB" sz="2000" b="1">
                  <a:solidFill>
                    <a:srgbClr val="000000"/>
                  </a:solidFill>
                  <a:latin typeface="Candara"/>
                  <a:cs typeface="Candara"/>
                </a:rPr>
                <a:t>SGLT-2</a:t>
              </a:r>
            </a:p>
          </p:txBody>
        </p:sp>
      </p:grpSp>
      <p:grpSp>
        <p:nvGrpSpPr>
          <p:cNvPr id="7" name="Group 35"/>
          <p:cNvGrpSpPr>
            <a:grpSpLocks/>
          </p:cNvGrpSpPr>
          <p:nvPr/>
        </p:nvGrpSpPr>
        <p:grpSpPr bwMode="auto">
          <a:xfrm>
            <a:off x="2935288" y="3319465"/>
            <a:ext cx="1077912" cy="777875"/>
            <a:chOff x="1246423" y="3271345"/>
            <a:chExt cx="1157818" cy="835572"/>
          </a:xfrm>
        </p:grpSpPr>
        <p:sp>
          <p:nvSpPr>
            <p:cNvPr id="34" name="Isosceles Triangle 33"/>
            <p:cNvSpPr/>
            <p:nvPr/>
          </p:nvSpPr>
          <p:spPr>
            <a:xfrm>
              <a:off x="1246423" y="3271345"/>
              <a:ext cx="1157818" cy="835572"/>
            </a:xfrm>
            <a:prstGeom prst="triangle">
              <a:avLst>
                <a:gd name="adj" fmla="val 49319"/>
              </a:avLst>
            </a:prstGeom>
            <a:solidFill>
              <a:srgbClr val="0590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600">
                <a:solidFill>
                  <a:srgbClr val="FFFFFF"/>
                </a:solidFill>
                <a:latin typeface="Candara"/>
                <a:ea typeface="ＭＳ Ｐゴシック" charset="0"/>
                <a:cs typeface="Candara"/>
              </a:endParaRPr>
            </a:p>
          </p:txBody>
        </p:sp>
        <p:sp>
          <p:nvSpPr>
            <p:cNvPr id="24605" name="Rectangle 34"/>
            <p:cNvSpPr>
              <a:spLocks noChangeArrowheads="1"/>
            </p:cNvSpPr>
            <p:nvPr/>
          </p:nvSpPr>
          <p:spPr bwMode="auto">
            <a:xfrm>
              <a:off x="1448539" y="3591172"/>
              <a:ext cx="763117" cy="46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GB" sz="1100" b="1">
                  <a:solidFill>
                    <a:srgbClr val="FFFFFF"/>
                  </a:solidFill>
                  <a:latin typeface="Candara"/>
                  <a:cs typeface="Candara"/>
                </a:rPr>
                <a:t>SGLT-2</a:t>
              </a:r>
              <a:br>
                <a:rPr lang="en-GB" sz="1100" b="1">
                  <a:solidFill>
                    <a:srgbClr val="FFFFFF"/>
                  </a:solidFill>
                  <a:latin typeface="Candara"/>
                  <a:cs typeface="Candara"/>
                </a:rPr>
              </a:br>
              <a:r>
                <a:rPr lang="en-GB" sz="1100" b="1">
                  <a:solidFill>
                    <a:srgbClr val="FFFFFF"/>
                  </a:solidFill>
                  <a:latin typeface="Candara"/>
                  <a:cs typeface="Candara"/>
                </a:rPr>
                <a:t>inhibitor</a:t>
              </a:r>
            </a:p>
          </p:txBody>
        </p:sp>
      </p:grpSp>
      <p:sp>
        <p:nvSpPr>
          <p:cNvPr id="36" name="Down Arrow 35"/>
          <p:cNvSpPr/>
          <p:nvPr/>
        </p:nvSpPr>
        <p:spPr>
          <a:xfrm rot="3074688">
            <a:off x="4516438" y="4214814"/>
            <a:ext cx="374650" cy="327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pic>
        <p:nvPicPr>
          <p:cNvPr id="24597" name="Picture 45" descr="Blood Tubes.pn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rot="-800787">
            <a:off x="2722563" y="1714500"/>
            <a:ext cx="971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Hexagon 36"/>
          <p:cNvSpPr/>
          <p:nvPr/>
        </p:nvSpPr>
        <p:spPr>
          <a:xfrm>
            <a:off x="2708277" y="2070102"/>
            <a:ext cx="130175" cy="112713"/>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41" name="Hexagon 40"/>
          <p:cNvSpPr/>
          <p:nvPr/>
        </p:nvSpPr>
        <p:spPr>
          <a:xfrm>
            <a:off x="2787652" y="2170113"/>
            <a:ext cx="131763" cy="11271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42" name="Hexagon 41"/>
          <p:cNvSpPr/>
          <p:nvPr/>
        </p:nvSpPr>
        <p:spPr>
          <a:xfrm>
            <a:off x="2986090" y="2309813"/>
            <a:ext cx="130175" cy="11271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grpSp>
        <p:nvGrpSpPr>
          <p:cNvPr id="24601" name="Group 44"/>
          <p:cNvGrpSpPr>
            <a:grpSpLocks/>
          </p:cNvGrpSpPr>
          <p:nvPr/>
        </p:nvGrpSpPr>
        <p:grpSpPr bwMode="auto">
          <a:xfrm>
            <a:off x="3502027" y="4675190"/>
            <a:ext cx="955675" cy="403225"/>
            <a:chOff x="3860034" y="4714259"/>
            <a:chExt cx="956330" cy="403809"/>
          </a:xfrm>
        </p:grpSpPr>
        <p:sp>
          <p:nvSpPr>
            <p:cNvPr id="48" name="Rounded Rectangle 47"/>
            <p:cNvSpPr/>
            <p:nvPr/>
          </p:nvSpPr>
          <p:spPr>
            <a:xfrm>
              <a:off x="3906104" y="4746055"/>
              <a:ext cx="814945" cy="3720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GB" sz="1400">
                <a:solidFill>
                  <a:srgbClr val="FFFFFF"/>
                </a:solidFill>
                <a:latin typeface="Candara"/>
                <a:ea typeface="ＭＳ Ｐゴシック" charset="0"/>
                <a:cs typeface="Candara"/>
              </a:endParaRPr>
            </a:p>
          </p:txBody>
        </p:sp>
        <p:sp>
          <p:nvSpPr>
            <p:cNvPr id="24603" name="TextBox 14"/>
            <p:cNvSpPr txBox="1">
              <a:spLocks noChangeArrowheads="1"/>
            </p:cNvSpPr>
            <p:nvPr/>
          </p:nvSpPr>
          <p:spPr bwMode="auto">
            <a:xfrm>
              <a:off x="3860034" y="4714259"/>
              <a:ext cx="9563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defRPr>
              </a:lvl1pPr>
              <a:lvl2pPr marL="742950" indent="-285750" eaLnBrk="0" hangingPunct="0">
                <a:defRPr sz="4400">
                  <a:solidFill>
                    <a:schemeClr val="tx1"/>
                  </a:solidFill>
                  <a:latin typeface="Arial" charset="0"/>
                  <a:ea typeface="ＭＳ Ｐゴシック" charset="0"/>
                </a:defRPr>
              </a:lvl2pPr>
              <a:lvl3pPr marL="1143000" indent="-228600" eaLnBrk="0" hangingPunct="0">
                <a:defRPr sz="4400">
                  <a:solidFill>
                    <a:schemeClr val="tx1"/>
                  </a:solidFill>
                  <a:latin typeface="Arial" charset="0"/>
                  <a:ea typeface="ＭＳ Ｐゴシック" charset="0"/>
                </a:defRPr>
              </a:lvl3pPr>
              <a:lvl4pPr marL="1600200" indent="-228600" eaLnBrk="0" hangingPunct="0">
                <a:defRPr sz="4400">
                  <a:solidFill>
                    <a:schemeClr val="tx1"/>
                  </a:solidFill>
                  <a:latin typeface="Arial" charset="0"/>
                  <a:ea typeface="ＭＳ Ｐゴシック" charset="0"/>
                </a:defRPr>
              </a:lvl4pPr>
              <a:lvl5pPr marL="2057400" indent="-228600" eaLnBrk="0" hangingPunct="0">
                <a:defRPr sz="4400">
                  <a:solidFill>
                    <a:schemeClr val="tx1"/>
                  </a:solidFill>
                  <a:latin typeface="Arial" charset="0"/>
                  <a:ea typeface="ＭＳ Ｐゴシック" charset="0"/>
                </a:defRPr>
              </a:lvl5pPr>
              <a:lvl6pPr marL="2514600" indent="-228600" eaLnBrk="0" fontAlgn="base" hangingPunct="0">
                <a:spcBef>
                  <a:spcPct val="0"/>
                </a:spcBef>
                <a:spcAft>
                  <a:spcPct val="0"/>
                </a:spcAft>
                <a:defRPr sz="4400">
                  <a:solidFill>
                    <a:schemeClr val="tx1"/>
                  </a:solidFill>
                  <a:latin typeface="Arial" charset="0"/>
                  <a:ea typeface="ＭＳ Ｐゴシック" charset="0"/>
                </a:defRPr>
              </a:lvl6pPr>
              <a:lvl7pPr marL="2971800" indent="-228600" eaLnBrk="0" fontAlgn="base" hangingPunct="0">
                <a:spcBef>
                  <a:spcPct val="0"/>
                </a:spcBef>
                <a:spcAft>
                  <a:spcPct val="0"/>
                </a:spcAft>
                <a:defRPr sz="4400">
                  <a:solidFill>
                    <a:schemeClr val="tx1"/>
                  </a:solidFill>
                  <a:latin typeface="Arial" charset="0"/>
                  <a:ea typeface="ＭＳ Ｐゴシック" charset="0"/>
                </a:defRPr>
              </a:lvl7pPr>
              <a:lvl8pPr marL="3429000" indent="-228600" eaLnBrk="0" fontAlgn="base" hangingPunct="0">
                <a:spcBef>
                  <a:spcPct val="0"/>
                </a:spcBef>
                <a:spcAft>
                  <a:spcPct val="0"/>
                </a:spcAft>
                <a:defRPr sz="4400">
                  <a:solidFill>
                    <a:schemeClr val="tx1"/>
                  </a:solidFill>
                  <a:latin typeface="Arial" charset="0"/>
                  <a:ea typeface="ＭＳ Ｐゴシック" charset="0"/>
                </a:defRPr>
              </a:lvl8pPr>
              <a:lvl9pPr marL="3886200" indent="-228600" eaLnBrk="0" fontAlgn="base" hangingPunct="0">
                <a:spcBef>
                  <a:spcPct val="0"/>
                </a:spcBef>
                <a:spcAft>
                  <a:spcPct val="0"/>
                </a:spcAft>
                <a:defRPr sz="4400">
                  <a:solidFill>
                    <a:schemeClr val="tx1"/>
                  </a:solidFill>
                  <a:latin typeface="Arial" charset="0"/>
                  <a:ea typeface="ＭＳ Ｐゴシック" charset="0"/>
                </a:defRPr>
              </a:lvl9pPr>
            </a:lstStyle>
            <a:p>
              <a:pPr algn="ctr"/>
              <a:r>
                <a:rPr lang="en-GB" sz="1600" b="1" dirty="0">
                  <a:latin typeface="Candara"/>
                  <a:cs typeface="Candara"/>
                </a:rPr>
                <a:t>SGLT</a:t>
              </a:r>
              <a:r>
                <a:rPr lang="en-GB" sz="2000" b="1" dirty="0">
                  <a:latin typeface="Candara"/>
                  <a:cs typeface="Candara"/>
                </a:rPr>
                <a:t>-</a:t>
              </a:r>
              <a:r>
                <a:rPr lang="en-GB" sz="1600" b="1" dirty="0">
                  <a:latin typeface="Candara"/>
                  <a:cs typeface="Candara"/>
                </a:rPr>
                <a:t>1</a:t>
              </a:r>
            </a:p>
          </p:txBody>
        </p:sp>
      </p:grpSp>
      <p:sp>
        <p:nvSpPr>
          <p:cNvPr id="45" name="TextBox 44"/>
          <p:cNvSpPr txBox="1"/>
          <p:nvPr/>
        </p:nvSpPr>
        <p:spPr>
          <a:xfrm>
            <a:off x="1524000" y="6546324"/>
            <a:ext cx="9084980" cy="276999"/>
          </a:xfrm>
          <a:prstGeom prst="rect">
            <a:avLst/>
          </a:prstGeom>
          <a:noFill/>
        </p:spPr>
        <p:txBody>
          <a:bodyPr wrap="square" rtlCol="0">
            <a:spAutoFit/>
          </a:bodyPr>
          <a:lstStyle/>
          <a:p>
            <a:pPr lvl="0"/>
            <a:r>
              <a:rPr lang="en-US" sz="1200" dirty="0">
                <a:latin typeface="Candara"/>
                <a:cs typeface="Candara"/>
              </a:rPr>
              <a:t>Adapted from: Bailey CJ. </a:t>
            </a:r>
            <a:r>
              <a:rPr lang="en-US" sz="1200" i="1" dirty="0">
                <a:latin typeface="Candara"/>
                <a:cs typeface="Candara"/>
              </a:rPr>
              <a:t>Trends </a:t>
            </a:r>
            <a:r>
              <a:rPr lang="en-US" sz="1200" i="1" dirty="0" err="1">
                <a:latin typeface="Candara"/>
                <a:cs typeface="Candara"/>
              </a:rPr>
              <a:t>Pharmacol</a:t>
            </a:r>
            <a:r>
              <a:rPr lang="en-US" sz="1200" i="1" dirty="0">
                <a:latin typeface="Candara"/>
                <a:cs typeface="Candara"/>
              </a:rPr>
              <a:t> </a:t>
            </a:r>
            <a:r>
              <a:rPr lang="en-US" sz="1200" i="1" dirty="0" err="1">
                <a:latin typeface="Candara"/>
                <a:cs typeface="Candara"/>
              </a:rPr>
              <a:t>Sci</a:t>
            </a:r>
            <a:r>
              <a:rPr lang="en-US" sz="1200" dirty="0">
                <a:latin typeface="Candara"/>
                <a:cs typeface="Candara"/>
              </a:rPr>
              <a:t> 2011;32:63–71.</a:t>
            </a:r>
            <a:endParaRPr lang="en-AU" sz="1200" dirty="0">
              <a:latin typeface="Candara"/>
              <a:cs typeface="Candara"/>
            </a:endParaRPr>
          </a:p>
        </p:txBody>
      </p:sp>
      <p:sp>
        <p:nvSpPr>
          <p:cNvPr id="3" name="Title 2"/>
          <p:cNvSpPr>
            <a:spLocks noGrp="1"/>
          </p:cNvSpPr>
          <p:nvPr>
            <p:ph type="title"/>
          </p:nvPr>
        </p:nvSpPr>
        <p:spPr>
          <a:ln>
            <a:solidFill>
              <a:srgbClr val="C00000"/>
            </a:solidFill>
          </a:ln>
        </p:spPr>
        <p:txBody>
          <a:bodyPr/>
          <a:lstStyle/>
          <a:p>
            <a:r>
              <a:rPr lang="en-US" dirty="0"/>
              <a:t>What do SGLT-2 inhibitors do?</a:t>
            </a:r>
          </a:p>
        </p:txBody>
      </p:sp>
    </p:spTree>
    <p:custDataLst>
      <p:tags r:id="rId1"/>
    </p:custDataLst>
    <p:extLst>
      <p:ext uri="{BB962C8B-B14F-4D97-AF65-F5344CB8AC3E}">
        <p14:creationId xmlns:p14="http://schemas.microsoft.com/office/powerpoint/2010/main" val="666852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par>
                          <p:cTn id="8" fill="hold" nodeType="withGroup">
                            <p:stCondLst>
                              <p:cond delay="300"/>
                            </p:stCondLst>
                            <p:childTnLst>
                              <p:par>
                                <p:cTn id="9" presetID="23" presetClass="entr" presetSubtype="28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strVal val="4/3*#ppt_w"/>
                                          </p:val>
                                        </p:tav>
                                        <p:tav tm="100000">
                                          <p:val>
                                            <p:strVal val="#ppt_w"/>
                                          </p:val>
                                        </p:tav>
                                      </p:tavLst>
                                    </p:anim>
                                    <p:anim calcmode="lin" valueType="num">
                                      <p:cBhvr>
                                        <p:cTn id="12" dur="500" fill="hold"/>
                                        <p:tgtEl>
                                          <p:spTgt spid="7"/>
                                        </p:tgtEl>
                                        <p:attrNameLst>
                                          <p:attrName>ppt_h</p:attrName>
                                        </p:attrNameLst>
                                      </p:cBhvr>
                                      <p:tavLst>
                                        <p:tav tm="0">
                                          <p:val>
                                            <p:strVal val="4/3*#ppt_h"/>
                                          </p:val>
                                        </p:tav>
                                        <p:tav tm="100000">
                                          <p:val>
                                            <p:strVal val="#ppt_h"/>
                                          </p:val>
                                        </p:tav>
                                      </p:tavLst>
                                    </p:anim>
                                  </p:childTnLst>
                                </p:cTn>
                              </p:par>
                            </p:childTnLst>
                          </p:cTn>
                        </p:par>
                        <p:par>
                          <p:cTn id="13" fill="hold" nodeType="withGroup">
                            <p:stCondLst>
                              <p:cond delay="800"/>
                            </p:stCondLst>
                            <p:childTnLst>
                              <p:par>
                                <p:cTn id="14" presetID="18" presetClass="entr" presetSubtype="6"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strips(downRight)">
                                      <p:cBhvr>
                                        <p:cTn id="16" dur="4500"/>
                                        <p:tgtEl>
                                          <p:spTgt spid="38"/>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400"/>
                                        <p:tgtEl>
                                          <p:spTgt spid="69"/>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200"/>
                                        <p:tgtEl>
                                          <p:spTgt spid="7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400"/>
                                        <p:tgtEl>
                                          <p:spTgt spid="7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500"/>
                                        <p:tgtEl>
                                          <p:spTgt spid="8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fade">
                                      <p:cBhvr>
                                        <p:cTn id="31" dur="300"/>
                                        <p:tgtEl>
                                          <p:spTgt spid="86"/>
                                        </p:tgtEl>
                                      </p:cBhvr>
                                    </p:animEffect>
                                  </p:childTnLst>
                                </p:cTn>
                              </p:par>
                              <p:par>
                                <p:cTn id="32" presetID="18" presetClass="entr" presetSubtype="3" fill="hold" nodeType="withEffect">
                                  <p:stCondLst>
                                    <p:cond delay="3300"/>
                                  </p:stCondLst>
                                  <p:childTnLst>
                                    <p:set>
                                      <p:cBhvr>
                                        <p:cTn id="33" dur="1" fill="hold">
                                          <p:stCondLst>
                                            <p:cond delay="0"/>
                                          </p:stCondLst>
                                        </p:cTn>
                                        <p:tgtEl>
                                          <p:spTgt spid="39"/>
                                        </p:tgtEl>
                                        <p:attrNameLst>
                                          <p:attrName>style.visibility</p:attrName>
                                        </p:attrNameLst>
                                      </p:cBhvr>
                                      <p:to>
                                        <p:strVal val="visible"/>
                                      </p:to>
                                    </p:set>
                                    <p:animEffect transition="in" filter="strips(upRight)">
                                      <p:cBhvr>
                                        <p:cTn id="34" dur="2900"/>
                                        <p:tgtEl>
                                          <p:spTgt spid="39"/>
                                        </p:tgtEl>
                                      </p:cBhvr>
                                    </p:animEffect>
                                  </p:childTnLst>
                                </p:cTn>
                              </p:par>
                              <p:par>
                                <p:cTn id="35" presetID="18" presetClass="entr" presetSubtype="6" fill="hold" nodeType="withEffect">
                                  <p:stCondLst>
                                    <p:cond delay="5100"/>
                                  </p:stCondLst>
                                  <p:childTnLst>
                                    <p:set>
                                      <p:cBhvr>
                                        <p:cTn id="36" dur="1" fill="hold">
                                          <p:stCondLst>
                                            <p:cond delay="0"/>
                                          </p:stCondLst>
                                        </p:cTn>
                                        <p:tgtEl>
                                          <p:spTgt spid="40"/>
                                        </p:tgtEl>
                                        <p:attrNameLst>
                                          <p:attrName>style.visibility</p:attrName>
                                        </p:attrNameLst>
                                      </p:cBhvr>
                                      <p:to>
                                        <p:strVal val="visible"/>
                                      </p:to>
                                    </p:set>
                                    <p:animEffect transition="in" filter="strips(downRight)">
                                      <p:cBhvr>
                                        <p:cTn id="37" dur="3000"/>
                                        <p:tgtEl>
                                          <p:spTgt spid="40"/>
                                        </p:tgtEl>
                                      </p:cBhvr>
                                    </p:animEffect>
                                  </p:childTnLst>
                                </p:cTn>
                              </p:par>
                              <p:par>
                                <p:cTn id="38" presetID="0" presetClass="path" presetSubtype="0" accel="50000" decel="50000" fill="hold" grpId="0" nodeType="withEffect">
                                  <p:stCondLst>
                                    <p:cond delay="0"/>
                                  </p:stCondLst>
                                  <p:childTnLst>
                                    <p:animMotion origin="layout" path="M -3.33333E-6 2.96296E-6 L 0.0967 0.05879 L 0.1625 0.07338 L 0.21823 0.06666 L 0.23837 0.08657 L 0.18681 0.10856 L 0.15625 0.14097 L 0.15348 0.18356 L 0.15903 0.26041 L 0.1632 0.30671 L 0.16736 0.36967 " pathEditMode="relative" rAng="0" ptsTypes="AAAAAAAAAAA">
                                      <p:cBhvr>
                                        <p:cTn id="39" dur="5100" fill="hold"/>
                                        <p:tgtEl>
                                          <p:spTgt spid="85"/>
                                        </p:tgtEl>
                                        <p:attrNameLst>
                                          <p:attrName>ppt_x</p:attrName>
                                          <p:attrName>ppt_y</p:attrName>
                                        </p:attrNameLst>
                                      </p:cBhvr>
                                      <p:rCtr x="11900" y="18500"/>
                                    </p:animMotion>
                                  </p:childTnLst>
                                </p:cTn>
                              </p:par>
                              <p:par>
                                <p:cTn id="40" presetID="0" presetClass="path" presetSubtype="0" accel="50000" decel="50000" fill="hold" grpId="0" nodeType="withEffect">
                                  <p:stCondLst>
                                    <p:cond delay="0"/>
                                  </p:stCondLst>
                                  <p:childTnLst>
                                    <p:animMotion origin="layout" path="M 0.00087 -4.44444E-6 L 0.09757 0.0588 L 0.16337 0.07338 L 0.2191 0.06667 L 0.23924 0.08658 L 0.19671 0.12894 L 0.15035 0.21737 L 0.15938 0.27014 L 0.15799 0.31459 L 0.1566 0.41366 " pathEditMode="relative" rAng="0" ptsTypes="AAAAAAAAAA">
                                      <p:cBhvr>
                                        <p:cTn id="41" dur="6100" fill="hold"/>
                                        <p:tgtEl>
                                          <p:spTgt spid="86"/>
                                        </p:tgtEl>
                                        <p:attrNameLst>
                                          <p:attrName>ppt_x</p:attrName>
                                          <p:attrName>ppt_y</p:attrName>
                                        </p:attrNameLst>
                                      </p:cBhvr>
                                      <p:rCtr x="11900" y="20700"/>
                                    </p:animMotion>
                                  </p:childTnLst>
                                </p:cTn>
                              </p:par>
                              <p:par>
                                <p:cTn id="42" presetID="0" presetClass="path" presetSubtype="0" fill="hold" grpId="0" nodeType="withEffect">
                                  <p:stCondLst>
                                    <p:cond delay="200"/>
                                  </p:stCondLst>
                                  <p:childTnLst>
                                    <p:animMotion origin="layout" path="M 1.94444E-6 -3.7037E-6 L 0.13142 0.14074 L 0.17309 0.12176 L 0.22969 0.1507 L 0.16215 0.21065 L 0.18038 0.54977 L 0.20382 0.56991 L 0.25069 0.56922 L 0.27413 0.54283 L 0.27795 0.20857 L 0.31128 0.17848 L 0.34531 0.19861 L 0.35538 0.12408 L 0.45625 0.14306 L 0.48281 0.02408 L 0.50382 0.21412 L 0.50712 0.58519 " pathEditMode="relative" rAng="0" ptsTypes="AAAAAAAAAAAAAAAAA">
                                      <p:cBhvr>
                                        <p:cTn id="43" dur="7800" fill="hold"/>
                                        <p:tgtEl>
                                          <p:spTgt spid="69"/>
                                        </p:tgtEl>
                                        <p:attrNameLst>
                                          <p:attrName>ppt_x</p:attrName>
                                          <p:attrName>ppt_y</p:attrName>
                                        </p:attrNameLst>
                                      </p:cBhvr>
                                      <p:rCtr x="25300" y="29300"/>
                                    </p:animMotion>
                                  </p:childTnLst>
                                </p:cTn>
                              </p:par>
                              <p:par>
                                <p:cTn id="44" presetID="0" presetClass="path" presetSubtype="0" fill="hold" grpId="0" nodeType="withEffect">
                                  <p:stCondLst>
                                    <p:cond delay="700"/>
                                  </p:stCondLst>
                                  <p:childTnLst>
                                    <p:animMotion origin="layout" path="M 2.77778E-6 4.07407E-6 L 0.13142 0.14074 L 0.17309 0.12176 L 0.21458 0.1243 L 0.14444 0.19699 L 0.15173 0.27407 L 0.15694 0.54282 L 0.18194 0.57685 L 0.23403 0.57963 L 0.25972 0.54421 L 0.26041 0.22314 L 0.28958 0.1875 L 0.33715 0.20532 L 0.34218 0.13634 L 0.40972 0.1243 L 0.44305 0.15648 L 0.46962 0.02754 L 0.49218 0.21319 L 0.49462 0.59537 " pathEditMode="relative" rAng="0" ptsTypes="AAAAAAAAAAAAAAAAAAA">
                                      <p:cBhvr>
                                        <p:cTn id="45" dur="8100" fill="hold"/>
                                        <p:tgtEl>
                                          <p:spTgt spid="70"/>
                                        </p:tgtEl>
                                        <p:attrNameLst>
                                          <p:attrName>ppt_x</p:attrName>
                                          <p:attrName>ppt_y</p:attrName>
                                        </p:attrNameLst>
                                      </p:cBhvr>
                                      <p:rCtr x="24700" y="29800"/>
                                    </p:animMotion>
                                  </p:childTnLst>
                                </p:cTn>
                              </p:par>
                              <p:par>
                                <p:cTn id="46" presetID="0" presetClass="path" presetSubtype="0" fill="hold" grpId="0" nodeType="withEffect">
                                  <p:stCondLst>
                                    <p:cond delay="0"/>
                                  </p:stCondLst>
                                  <p:childTnLst>
                                    <p:animMotion origin="layout" path="M -2.5E-6 3.33333E-6 L 0.13038 0.10185 L 0.16285 0.07847 L 0.19549 0.11064 L 0.15295 0.1706 L 0.12344 0.1868 L 0.13108 0.52477 L 0.16042 0.56111 L 0.18802 0.56736 L 0.22552 0.55277 L 0.24497 0.50254 L 0.24219 0.2118 L 0.27969 0.17847 L 0.31163 0.20625 L 0.32552 0.12662 L 0.42657 0.13402 L 0.46025 0.02847 L 0.46719 0.58958 " pathEditMode="relative" rAng="0" ptsTypes="AAAAAAAAAAAAAAAAAA">
                                      <p:cBhvr>
                                        <p:cTn id="47" dur="8300" fill="hold"/>
                                        <p:tgtEl>
                                          <p:spTgt spid="78"/>
                                        </p:tgtEl>
                                        <p:attrNameLst>
                                          <p:attrName>ppt_x</p:attrName>
                                          <p:attrName>ppt_y</p:attrName>
                                        </p:attrNameLst>
                                      </p:cBhvr>
                                      <p:rCtr x="23400" y="29500"/>
                                    </p:animMotion>
                                  </p:childTnLst>
                                </p:cTn>
                              </p:par>
                              <p:par>
                                <p:cTn id="48" presetID="10" presetClass="entr" presetSubtype="0" fill="hold" grpId="0" nodeType="withEffect">
                                  <p:stCondLst>
                                    <p:cond delay="530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2800"/>
                                        <p:tgtEl>
                                          <p:spTgt spid="87"/>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
                                        <p:tgtEl>
                                          <p:spTgt spid="37"/>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700"/>
                                        <p:tgtEl>
                                          <p:spTgt spid="42"/>
                                        </p:tgtEl>
                                      </p:cBhvr>
                                    </p:animEffect>
                                  </p:childTnLst>
                                </p:cTn>
                              </p:par>
                              <p:par>
                                <p:cTn id="60" presetID="0" presetClass="path" presetSubtype="0" accel="50000" decel="50000" fill="hold" grpId="0" nodeType="withEffect">
                                  <p:stCondLst>
                                    <p:cond delay="0"/>
                                  </p:stCondLst>
                                  <p:childTnLst>
                                    <p:animMotion origin="layout" path="M 2.77778E-7 2.22222E-6 L 0.03906 0.0375 L 0.14462 0.04953 L 0.20781 0.11065 L 0.27656 0.12731 L 0.30642 0.14768 L 0.26545 0.16528 L 0.23142 0.21157 L 0.24462 0.28472 L 0.24323 0.40787 L 0.2467 0.45509 " pathEditMode="relative" rAng="0" ptsTypes="AAAAAAAAAAA">
                                      <p:cBhvr>
                                        <p:cTn id="61" dur="4300" fill="hold"/>
                                        <p:tgtEl>
                                          <p:spTgt spid="37"/>
                                        </p:tgtEl>
                                        <p:attrNameLst>
                                          <p:attrName>ppt_x</p:attrName>
                                          <p:attrName>ppt_y</p:attrName>
                                        </p:attrNameLst>
                                      </p:cBhvr>
                                      <p:rCtr x="15300" y="22800"/>
                                    </p:animMotion>
                                  </p:childTnLst>
                                </p:cTn>
                              </p:par>
                              <p:par>
                                <p:cTn id="62" presetID="0" presetClass="path" presetSubtype="0" accel="50000" decel="50000" fill="hold" grpId="0" nodeType="withEffect">
                                  <p:stCondLst>
                                    <p:cond delay="0"/>
                                  </p:stCondLst>
                                  <p:childTnLst>
                                    <p:animMotion origin="layout" path="M -2.77778E-7 -1.11111E-6 L 0.05816 0.02708 L 0.13663 0.04329 L 0.21719 0.12755 L 0.25538 0.09977 L 0.28733 0.12199 L 0.2276 0.20903 L 0.23455 0.27662 L 0.23455 0.34792 L 0.23733 0.47014 " pathEditMode="relative" rAng="0" ptsTypes="AAAAAAAAAA">
                                      <p:cBhvr>
                                        <p:cTn id="63" dur="4600" fill="hold"/>
                                        <p:tgtEl>
                                          <p:spTgt spid="41"/>
                                        </p:tgtEl>
                                        <p:attrNameLst>
                                          <p:attrName>ppt_x</p:attrName>
                                          <p:attrName>ppt_y</p:attrName>
                                        </p:attrNameLst>
                                      </p:cBhvr>
                                      <p:rCtr x="14400" y="23500"/>
                                    </p:animMotion>
                                  </p:childTnLst>
                                </p:cTn>
                              </p:par>
                              <p:par>
                                <p:cTn id="64" presetID="0" presetClass="path" presetSubtype="0" accel="50000" decel="50000" fill="hold" grpId="0" nodeType="withEffect">
                                  <p:stCondLst>
                                    <p:cond delay="500"/>
                                  </p:stCondLst>
                                  <p:childTnLst>
                                    <p:animMotion origin="layout" path="M -1.66667E-6 -1.48148E-6 L 0.05816 0.02708 L 0.1059 0.01273 L 0.18021 0.0757 L 0.2809 0.10162 L 0.20573 0.15324 L 0.20521 0.19352 L 0.21406 0.25602 L 0.21354 0.35347 L 0.21493 0.41829 " pathEditMode="relative" rAng="0" ptsTypes="AAAAAAAAAA">
                                      <p:cBhvr>
                                        <p:cTn id="65" dur="4600" fill="hold"/>
                                        <p:tgtEl>
                                          <p:spTgt spid="42"/>
                                        </p:tgtEl>
                                        <p:attrNameLst>
                                          <p:attrName>ppt_x</p:attrName>
                                          <p:attrName>ppt_y</p:attrName>
                                        </p:attrNameLst>
                                      </p:cBhvr>
                                      <p:rCtr x="14000" y="20900"/>
                                    </p:animMotion>
                                  </p:childTnLst>
                                </p:cTn>
                              </p:par>
                              <p:par>
                                <p:cTn id="66" presetID="10" presetClass="entr" presetSubtype="0" fill="hold" grpId="0" nodeType="withEffect">
                                  <p:stCondLst>
                                    <p:cond delay="270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2000"/>
                                        <p:tgtEl>
                                          <p:spTgt spid="36"/>
                                        </p:tgtEl>
                                      </p:cBhvr>
                                    </p:animEffect>
                                  </p:childTnLst>
                                </p:cTn>
                              </p:par>
                              <p:par>
                                <p:cTn id="69" presetID="10" presetClass="entr" presetSubtype="0" fill="hold" nodeType="withEffect">
                                  <p:stCondLst>
                                    <p:cond delay="0"/>
                                  </p:stCondLst>
                                  <p:childTnLst>
                                    <p:set>
                                      <p:cBhvr>
                                        <p:cTn id="70" dur="1" fill="hold">
                                          <p:stCondLst>
                                            <p:cond delay="0"/>
                                          </p:stCondLst>
                                        </p:cTn>
                                        <p:tgtEl>
                                          <p:spTgt spid="28674"/>
                                        </p:tgtEl>
                                        <p:attrNameLst>
                                          <p:attrName>style.visibility</p:attrName>
                                        </p:attrNameLst>
                                      </p:cBhvr>
                                      <p:to>
                                        <p:strVal val="visible"/>
                                      </p:to>
                                    </p:set>
                                    <p:animEffect transition="in" filter="fade">
                                      <p:cBhvr>
                                        <p:cTn id="71" dur="700"/>
                                        <p:tgtEl>
                                          <p:spTgt spid="28674"/>
                                        </p:tgtEl>
                                      </p:cBhvr>
                                    </p:animEffect>
                                  </p:childTnLst>
                                </p:cTn>
                              </p:par>
                              <p:par>
                                <p:cTn id="72" presetID="10" presetClass="exit" presetSubtype="0" fill="hold" grpId="2" nodeType="withEffect">
                                  <p:stCondLst>
                                    <p:cond delay="4200"/>
                                  </p:stCondLst>
                                  <p:childTnLst>
                                    <p:animEffect transition="out" filter="fade">
                                      <p:cBhvr>
                                        <p:cTn id="73" dur="2000"/>
                                        <p:tgtEl>
                                          <p:spTgt spid="85"/>
                                        </p:tgtEl>
                                      </p:cBhvr>
                                    </p:animEffect>
                                    <p:set>
                                      <p:cBhvr>
                                        <p:cTn id="74" dur="1" fill="hold">
                                          <p:stCondLst>
                                            <p:cond delay="1999"/>
                                          </p:stCondLst>
                                        </p:cTn>
                                        <p:tgtEl>
                                          <p:spTgt spid="85"/>
                                        </p:tgtEl>
                                        <p:attrNameLst>
                                          <p:attrName>style.visibility</p:attrName>
                                        </p:attrNameLst>
                                      </p:cBhvr>
                                      <p:to>
                                        <p:strVal val="hidden"/>
                                      </p:to>
                                    </p:set>
                                  </p:childTnLst>
                                </p:cTn>
                              </p:par>
                              <p:par>
                                <p:cTn id="75" presetID="10" presetClass="exit" presetSubtype="0" fill="hold" grpId="2" nodeType="withEffect">
                                  <p:stCondLst>
                                    <p:cond delay="3800"/>
                                  </p:stCondLst>
                                  <p:childTnLst>
                                    <p:animEffect transition="out" filter="fade">
                                      <p:cBhvr>
                                        <p:cTn id="76" dur="1700"/>
                                        <p:tgtEl>
                                          <p:spTgt spid="86"/>
                                        </p:tgtEl>
                                      </p:cBhvr>
                                    </p:animEffect>
                                    <p:set>
                                      <p:cBhvr>
                                        <p:cTn id="77" dur="1" fill="hold">
                                          <p:stCondLst>
                                            <p:cond delay="1699"/>
                                          </p:stCondLst>
                                        </p:cTn>
                                        <p:tgtEl>
                                          <p:spTgt spid="86"/>
                                        </p:tgtEl>
                                        <p:attrNameLst>
                                          <p:attrName>style.visibility</p:attrName>
                                        </p:attrNameLst>
                                      </p:cBhvr>
                                      <p:to>
                                        <p:strVal val="hidden"/>
                                      </p:to>
                                    </p:set>
                                  </p:childTnLst>
                                </p:cTn>
                              </p:par>
                              <p:par>
                                <p:cTn id="78" presetID="10" presetClass="exit" presetSubtype="0" fill="hold" grpId="2" nodeType="withEffect">
                                  <p:stCondLst>
                                    <p:cond delay="4400"/>
                                  </p:stCondLst>
                                  <p:childTnLst>
                                    <p:animEffect transition="out" filter="fade">
                                      <p:cBhvr>
                                        <p:cTn id="79" dur="2000"/>
                                        <p:tgtEl>
                                          <p:spTgt spid="37"/>
                                        </p:tgtEl>
                                      </p:cBhvr>
                                    </p:animEffect>
                                    <p:set>
                                      <p:cBhvr>
                                        <p:cTn id="80" dur="1" fill="hold">
                                          <p:stCondLst>
                                            <p:cond delay="1999"/>
                                          </p:stCondLst>
                                        </p:cTn>
                                        <p:tgtEl>
                                          <p:spTgt spid="37"/>
                                        </p:tgtEl>
                                        <p:attrNameLst>
                                          <p:attrName>style.visibility</p:attrName>
                                        </p:attrNameLst>
                                      </p:cBhvr>
                                      <p:to>
                                        <p:strVal val="hidden"/>
                                      </p:to>
                                    </p:set>
                                  </p:childTnLst>
                                </p:cTn>
                              </p:par>
                              <p:par>
                                <p:cTn id="81" presetID="10" presetClass="exit" presetSubtype="0" fill="hold" grpId="2" nodeType="withEffect">
                                  <p:stCondLst>
                                    <p:cond delay="3500"/>
                                  </p:stCondLst>
                                  <p:childTnLst>
                                    <p:animEffect transition="out" filter="fade">
                                      <p:cBhvr>
                                        <p:cTn id="82" dur="2000"/>
                                        <p:tgtEl>
                                          <p:spTgt spid="41"/>
                                        </p:tgtEl>
                                      </p:cBhvr>
                                    </p:animEffect>
                                    <p:set>
                                      <p:cBhvr>
                                        <p:cTn id="83" dur="1" fill="hold">
                                          <p:stCondLst>
                                            <p:cond delay="1999"/>
                                          </p:stCondLst>
                                        </p:cTn>
                                        <p:tgtEl>
                                          <p:spTgt spid="41"/>
                                        </p:tgtEl>
                                        <p:attrNameLst>
                                          <p:attrName>style.visibility</p:attrName>
                                        </p:attrNameLst>
                                      </p:cBhvr>
                                      <p:to>
                                        <p:strVal val="hidden"/>
                                      </p:to>
                                    </p:set>
                                  </p:childTnLst>
                                </p:cTn>
                              </p:par>
                              <p:par>
                                <p:cTn id="84" presetID="10" presetClass="exit" presetSubtype="0" fill="hold" grpId="2" nodeType="withEffect">
                                  <p:stCondLst>
                                    <p:cond delay="4800"/>
                                  </p:stCondLst>
                                  <p:childTnLst>
                                    <p:animEffect transition="out" filter="fade">
                                      <p:cBhvr>
                                        <p:cTn id="85" dur="1600"/>
                                        <p:tgtEl>
                                          <p:spTgt spid="42"/>
                                        </p:tgtEl>
                                      </p:cBhvr>
                                    </p:animEffect>
                                    <p:set>
                                      <p:cBhvr>
                                        <p:cTn id="86" dur="1" fill="hold">
                                          <p:stCondLst>
                                            <p:cond delay="15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0" grpId="0" animBg="1"/>
      <p:bldP spid="70" grpId="1" animBg="1"/>
      <p:bldP spid="78" grpId="0" animBg="1"/>
      <p:bldP spid="78" grpId="1" animBg="1"/>
      <p:bldP spid="85" grpId="0" animBg="1"/>
      <p:bldP spid="85" grpId="1" animBg="1"/>
      <p:bldP spid="85" grpId="2" animBg="1"/>
      <p:bldP spid="86" grpId="0" animBg="1"/>
      <p:bldP spid="86" grpId="1" animBg="1"/>
      <p:bldP spid="86" grpId="2" animBg="1"/>
      <p:bldP spid="87" grpId="0" animBg="1"/>
      <p:bldP spid="36" grpId="0" animBg="1"/>
      <p:bldP spid="37" grpId="0" animBg="1"/>
      <p:bldP spid="37" grpId="1" animBg="1"/>
      <p:bldP spid="37" grpId="2" animBg="1"/>
      <p:bldP spid="41" grpId="0" animBg="1"/>
      <p:bldP spid="41" grpId="1" animBg="1"/>
      <p:bldP spid="41" grpId="2" animBg="1"/>
      <p:bldP spid="42" grpId="0" animBg="1"/>
      <p:bldP spid="42" grpId="1" animBg="1"/>
      <p:bldP spid="42" grpId="2"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EMPA-REG</a:t>
            </a:r>
            <a:endParaRPr lang="en-AU" dirty="0"/>
          </a:p>
        </p:txBody>
      </p:sp>
      <p:sp>
        <p:nvSpPr>
          <p:cNvPr id="5" name="Text Placeholder 4"/>
          <p:cNvSpPr>
            <a:spLocks noGrp="1"/>
          </p:cNvSpPr>
          <p:nvPr>
            <p:ph type="body" idx="1"/>
          </p:nvPr>
        </p:nvSpPr>
        <p:spPr/>
        <p:txBody>
          <a:bodyPr/>
          <a:lstStyle/>
          <a:p>
            <a:endParaRPr lang="en-AU"/>
          </a:p>
        </p:txBody>
      </p:sp>
      <p:pic>
        <p:nvPicPr>
          <p:cNvPr id="4" name="Content Placeholder 3"/>
          <p:cNvPicPr>
            <a:picLocks noGrp="1" noChangeAspect="1"/>
          </p:cNvPicPr>
          <p:nvPr>
            <p:ph idx="4294967295"/>
          </p:nvPr>
        </p:nvPicPr>
        <p:blipFill>
          <a:blip r:embed="rId2"/>
          <a:stretch>
            <a:fillRect/>
          </a:stretch>
        </p:blipFill>
        <p:spPr>
          <a:xfrm>
            <a:off x="9972675" y="5788025"/>
            <a:ext cx="2219325" cy="871538"/>
          </a:xfrm>
          <a:prstGeom prst="rect">
            <a:avLst/>
          </a:prstGeom>
        </p:spPr>
      </p:pic>
      <p:pic>
        <p:nvPicPr>
          <p:cNvPr id="6" name="Picture 5"/>
          <p:cNvPicPr>
            <a:picLocks noChangeAspect="1"/>
          </p:cNvPicPr>
          <p:nvPr/>
        </p:nvPicPr>
        <p:blipFill>
          <a:blip r:embed="rId3"/>
          <a:stretch>
            <a:fillRect/>
          </a:stretch>
        </p:blipFill>
        <p:spPr>
          <a:xfrm>
            <a:off x="568410" y="127794"/>
            <a:ext cx="6096000" cy="6096000"/>
          </a:xfrm>
          <a:prstGeom prst="rect">
            <a:avLst/>
          </a:prstGeom>
          <a:ln>
            <a:solidFill>
              <a:schemeClr val="tx1"/>
            </a:solidFill>
          </a:ln>
        </p:spPr>
      </p:pic>
    </p:spTree>
    <p:extLst>
      <p:ext uri="{BB962C8B-B14F-4D97-AF65-F5344CB8AC3E}">
        <p14:creationId xmlns:p14="http://schemas.microsoft.com/office/powerpoint/2010/main" val="42099635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EMPA-REG</a:t>
            </a:r>
            <a:endParaRPr lang="en-AU" dirty="0"/>
          </a:p>
        </p:txBody>
      </p:sp>
      <p:sp>
        <p:nvSpPr>
          <p:cNvPr id="5" name="Text Placeholder 4"/>
          <p:cNvSpPr>
            <a:spLocks noGrp="1"/>
          </p:cNvSpPr>
          <p:nvPr>
            <p:ph type="body" idx="1"/>
          </p:nvPr>
        </p:nvSpPr>
        <p:spPr/>
        <p:txBody>
          <a:bodyPr/>
          <a:lstStyle/>
          <a:p>
            <a:endParaRPr lang="en-AU"/>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1352" y="91702"/>
            <a:ext cx="3117395" cy="1953307"/>
          </a:xfrm>
          <a:prstGeom prst="rect">
            <a:avLst/>
          </a:prstGeom>
        </p:spPr>
      </p:pic>
    </p:spTree>
    <p:extLst>
      <p:ext uri="{BB962C8B-B14F-4D97-AF65-F5344CB8AC3E}">
        <p14:creationId xmlns:p14="http://schemas.microsoft.com/office/powerpoint/2010/main" val="26584948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292261054"/>
              </p:ext>
            </p:extLst>
          </p:nvPr>
        </p:nvGraphicFramePr>
        <p:xfrm>
          <a:off x="5965892" y="2484001"/>
          <a:ext cx="4495800" cy="34726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smtClean="0"/>
              <a:t>Type 2 diabetes is increasingly prevalent</a:t>
            </a:r>
            <a:endParaRPr lang="nb-NO" dirty="0"/>
          </a:p>
        </p:txBody>
      </p:sp>
      <p:sp>
        <p:nvSpPr>
          <p:cNvPr id="7" name="Content Placeholder 6"/>
          <p:cNvSpPr>
            <a:spLocks noGrp="1"/>
          </p:cNvSpPr>
          <p:nvPr>
            <p:ph sz="half" idx="1"/>
          </p:nvPr>
        </p:nvSpPr>
        <p:spPr>
          <a:xfrm>
            <a:off x="1905000" y="1285253"/>
            <a:ext cx="4038600" cy="862409"/>
          </a:xfrm>
        </p:spPr>
        <p:txBody>
          <a:bodyPr>
            <a:normAutofit fontScale="85000" lnSpcReduction="10000"/>
          </a:bodyPr>
          <a:lstStyle/>
          <a:p>
            <a:pPr algn="ctr"/>
            <a:r>
              <a:rPr lang="en-GB" dirty="0" smtClean="0">
                <a:solidFill>
                  <a:srgbClr val="5A5A5A"/>
                </a:solidFill>
              </a:rPr>
              <a:t>Globally, 387 million people are living with diabetes</a:t>
            </a:r>
            <a:r>
              <a:rPr lang="en-GB" baseline="30000" dirty="0" smtClean="0">
                <a:solidFill>
                  <a:srgbClr val="5A5A5A"/>
                </a:solidFill>
              </a:rPr>
              <a:t>1</a:t>
            </a:r>
          </a:p>
          <a:p>
            <a:pPr marL="285750" indent="-285750"/>
            <a:endParaRPr lang="en-GB" b="1" dirty="0" smtClean="0">
              <a:solidFill>
                <a:srgbClr val="5A5A5A"/>
              </a:solidFill>
            </a:endParaRPr>
          </a:p>
          <a:p>
            <a:pPr marL="285750" indent="-285750"/>
            <a:endParaRPr lang="en-GB" b="1" dirty="0">
              <a:solidFill>
                <a:srgbClr val="5A5A5A"/>
              </a:solidFill>
            </a:endParaRPr>
          </a:p>
          <a:p>
            <a:pPr marL="285750" indent="-285750"/>
            <a:endParaRPr lang="en-GB" b="1" dirty="0" smtClean="0">
              <a:solidFill>
                <a:srgbClr val="5A5A5A"/>
              </a:solidFill>
            </a:endParaRPr>
          </a:p>
          <a:p>
            <a:pPr marL="285750" indent="-285750"/>
            <a:endParaRPr lang="en-GB" b="1" dirty="0">
              <a:solidFill>
                <a:srgbClr val="5A5A5A"/>
              </a:solidFill>
            </a:endParaRPr>
          </a:p>
          <a:p>
            <a:pPr marL="0" indent="0">
              <a:buNone/>
            </a:pPr>
            <a:endParaRPr lang="en-GB" baseline="30000" dirty="0" smtClean="0">
              <a:solidFill>
                <a:srgbClr val="5A5A5A"/>
              </a:solidFill>
            </a:endParaRPr>
          </a:p>
          <a:p>
            <a:pPr marL="285750" indent="-285750"/>
            <a:endParaRPr lang="en-GB" baseline="30000" dirty="0">
              <a:solidFill>
                <a:srgbClr val="5A5A5A"/>
              </a:solidFill>
            </a:endParaRPr>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48</a:t>
            </a:fld>
            <a:endParaRPr lang="en-GB" dirty="0">
              <a:solidFill>
                <a:prstClr val="black">
                  <a:tint val="75000"/>
                </a:prstClr>
              </a:solidFill>
            </a:endParaRPr>
          </a:p>
        </p:txBody>
      </p:sp>
      <p:sp>
        <p:nvSpPr>
          <p:cNvPr id="9" name="Content Placeholder 6"/>
          <p:cNvSpPr txBox="1">
            <a:spLocks/>
          </p:cNvSpPr>
          <p:nvPr/>
        </p:nvSpPr>
        <p:spPr>
          <a:xfrm>
            <a:off x="5280536" y="1888177"/>
            <a:ext cx="4724400" cy="5630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600"/>
              </a:spcBef>
              <a:buFont typeface="Calibri" panose="020F050202020403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600"/>
              </a:spcBef>
              <a:buFont typeface="Calibri" panose="020F050202020403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buClr>
                <a:srgbClr val="F0414B"/>
              </a:buClr>
            </a:pPr>
            <a:r>
              <a:rPr lang="en-GB" sz="1800" b="1" dirty="0">
                <a:solidFill>
                  <a:srgbClr val="5A5A5A"/>
                </a:solidFill>
              </a:rPr>
              <a:t>At least 68% of people &gt;65 years with diabetes die of heart disease</a:t>
            </a:r>
            <a:r>
              <a:rPr lang="en-GB" sz="1800" b="1" baseline="30000" dirty="0">
                <a:solidFill>
                  <a:srgbClr val="5A5A5A"/>
                </a:solidFill>
              </a:rPr>
              <a:t>2</a:t>
            </a:r>
            <a:endParaRPr lang="en-GB" sz="1800" b="1" dirty="0">
              <a:solidFill>
                <a:srgbClr val="5A5A5A"/>
              </a:solidFill>
            </a:endParaRPr>
          </a:p>
          <a:p>
            <a:pPr marL="285750" indent="-285750">
              <a:spcAft>
                <a:spcPts val="600"/>
              </a:spcAft>
              <a:buClr>
                <a:srgbClr val="F0414B"/>
              </a:buClr>
            </a:pPr>
            <a:endParaRPr lang="en-GB" baseline="30000" dirty="0">
              <a:solidFill>
                <a:srgbClr val="5A5A5A"/>
              </a:solidFill>
            </a:endParaRPr>
          </a:p>
          <a:p>
            <a:pPr marL="285750" indent="-285750">
              <a:spcAft>
                <a:spcPts val="600"/>
              </a:spcAft>
              <a:buClr>
                <a:srgbClr val="F0414B"/>
              </a:buClr>
            </a:pPr>
            <a:endParaRPr lang="en-GB" baseline="30000" dirty="0">
              <a:solidFill>
                <a:srgbClr val="5A5A5A"/>
              </a:solidFill>
            </a:endParaRPr>
          </a:p>
        </p:txBody>
      </p:sp>
      <p:grpSp>
        <p:nvGrpSpPr>
          <p:cNvPr id="13" name="Group 12"/>
          <p:cNvGrpSpPr/>
          <p:nvPr/>
        </p:nvGrpSpPr>
        <p:grpSpPr>
          <a:xfrm>
            <a:off x="2483337" y="5297270"/>
            <a:ext cx="3025966" cy="646331"/>
            <a:chOff x="924652" y="5157192"/>
            <a:chExt cx="3025966" cy="646331"/>
          </a:xfrm>
        </p:grpSpPr>
        <p:pic>
          <p:nvPicPr>
            <p:cNvPr id="16" name="Picture 15"/>
            <p:cNvPicPr>
              <a:picLocks noChangeAspect="1"/>
            </p:cNvPicPr>
            <p:nvPr/>
          </p:nvPicPr>
          <p:blipFill>
            <a:blip r:embed="rId4" cstate="print"/>
            <a:stretch>
              <a:fillRect/>
            </a:stretch>
          </p:blipFill>
          <p:spPr>
            <a:xfrm>
              <a:off x="924652" y="5271782"/>
              <a:ext cx="432048" cy="417150"/>
            </a:xfrm>
            <a:prstGeom prst="rect">
              <a:avLst/>
            </a:prstGeom>
          </p:spPr>
        </p:pic>
        <p:sp>
          <p:nvSpPr>
            <p:cNvPr id="17" name="Rectangle 16"/>
            <p:cNvSpPr/>
            <p:nvPr/>
          </p:nvSpPr>
          <p:spPr>
            <a:xfrm>
              <a:off x="1153419" y="5157192"/>
              <a:ext cx="2568432" cy="646331"/>
            </a:xfrm>
            <a:prstGeom prst="rect">
              <a:avLst/>
            </a:prstGeom>
          </p:spPr>
          <p:txBody>
            <a:bodyPr wrap="square">
              <a:spAutoFit/>
            </a:bodyPr>
            <a:lstStyle/>
            <a:p>
              <a:pPr algn="ctr">
                <a:spcAft>
                  <a:spcPts val="600"/>
                </a:spcAft>
              </a:pPr>
              <a:r>
                <a:rPr lang="en-GB" dirty="0">
                  <a:solidFill>
                    <a:srgbClr val="5A5A5A"/>
                  </a:solidFill>
                </a:rPr>
                <a:t>This will rise to 592 million by 2035</a:t>
              </a:r>
              <a:r>
                <a:rPr lang="en-GB" baseline="30000" dirty="0">
                  <a:solidFill>
                    <a:srgbClr val="5A5A5A"/>
                  </a:solidFill>
                </a:rPr>
                <a:t>1</a:t>
              </a:r>
            </a:p>
          </p:txBody>
        </p:sp>
        <p:pic>
          <p:nvPicPr>
            <p:cNvPr id="18" name="Picture 17"/>
            <p:cNvPicPr>
              <a:picLocks noChangeAspect="1"/>
            </p:cNvPicPr>
            <p:nvPr/>
          </p:nvPicPr>
          <p:blipFill>
            <a:blip r:embed="rId4" cstate="print"/>
            <a:stretch>
              <a:fillRect/>
            </a:stretch>
          </p:blipFill>
          <p:spPr>
            <a:xfrm flipH="1">
              <a:off x="3518570" y="5271782"/>
              <a:ext cx="432048" cy="417150"/>
            </a:xfrm>
            <a:prstGeom prst="rect">
              <a:avLst/>
            </a:prstGeom>
          </p:spPr>
        </p:pic>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3965" y="2200925"/>
            <a:ext cx="2324710" cy="3024336"/>
          </a:xfrm>
          <a:prstGeom prst="rect">
            <a:avLst/>
          </a:prstGeom>
        </p:spPr>
      </p:pic>
      <p:sp>
        <p:nvSpPr>
          <p:cNvPr id="3" name="Footer Placeholder 2"/>
          <p:cNvSpPr>
            <a:spLocks noGrp="1"/>
          </p:cNvSpPr>
          <p:nvPr>
            <p:ph type="ftr" sz="quarter" idx="11"/>
          </p:nvPr>
        </p:nvSpPr>
        <p:spPr>
          <a:xfrm>
            <a:off x="4038600" y="6251928"/>
            <a:ext cx="4114800" cy="469548"/>
          </a:xfrm>
        </p:spPr>
        <p:txBody>
          <a:bodyPr/>
          <a:lstStyle/>
          <a:p>
            <a:r>
              <a:rPr lang="en-GB" dirty="0">
                <a:solidFill>
                  <a:schemeClr val="bg1"/>
                </a:solidFill>
              </a:rPr>
              <a:t>1. IDF Diabetes Atlas 6th Edition </a:t>
            </a:r>
            <a:r>
              <a:rPr lang="en-GB" dirty="0" smtClean="0">
                <a:solidFill>
                  <a:schemeClr val="bg1"/>
                </a:solidFill>
              </a:rPr>
              <a:t>2014 </a:t>
            </a:r>
            <a:r>
              <a:rPr lang="en-GB" dirty="0" smtClean="0">
                <a:solidFill>
                  <a:schemeClr val="bg1"/>
                </a:solidFill>
                <a:hlinkClick r:id="rId6"/>
              </a:rPr>
              <a:t>http</a:t>
            </a:r>
            <a:r>
              <a:rPr lang="en-GB" dirty="0">
                <a:solidFill>
                  <a:schemeClr val="bg1"/>
                </a:solidFill>
                <a:hlinkClick r:id="rId6"/>
              </a:rPr>
              <a:t>://</a:t>
            </a:r>
            <a:r>
              <a:rPr lang="en-GB" dirty="0" smtClean="0">
                <a:solidFill>
                  <a:schemeClr val="bg1"/>
                </a:solidFill>
                <a:hlinkClick r:id="rId6"/>
              </a:rPr>
              <a:t>www.idf.org/diabetesatlas</a:t>
            </a:r>
            <a:r>
              <a:rPr lang="en-GB" dirty="0" smtClean="0">
                <a:solidFill>
                  <a:schemeClr val="bg1"/>
                </a:solidFill>
              </a:rPr>
              <a:t>; 2</a:t>
            </a:r>
            <a:r>
              <a:rPr lang="en-GB" dirty="0">
                <a:solidFill>
                  <a:schemeClr val="bg1"/>
                </a:solidFill>
              </a:rPr>
              <a:t>. Centers for Disease Control and Prevention </a:t>
            </a:r>
            <a:r>
              <a:rPr lang="en-GB" dirty="0" smtClean="0">
                <a:solidFill>
                  <a:schemeClr val="bg1"/>
                </a:solidFill>
              </a:rPr>
              <a:t>2011; 3</a:t>
            </a:r>
            <a:r>
              <a:rPr lang="en-GB" dirty="0">
                <a:solidFill>
                  <a:schemeClr val="bg1"/>
                </a:solidFill>
              </a:rPr>
              <a:t>. Seshasai et al. N Engl J Med </a:t>
            </a:r>
            <a:r>
              <a:rPr lang="en-GB" dirty="0" smtClean="0">
                <a:solidFill>
                  <a:schemeClr val="bg1"/>
                </a:solidFill>
              </a:rPr>
              <a:t>2011;364:829-41</a:t>
            </a:r>
            <a:endParaRPr lang="nb-NO" dirty="0">
              <a:solidFill>
                <a:schemeClr val="bg1"/>
              </a:solidFill>
            </a:endParaRPr>
          </a:p>
        </p:txBody>
      </p:sp>
      <p:sp>
        <p:nvSpPr>
          <p:cNvPr id="14" name="Content Placeholder 7"/>
          <p:cNvSpPr txBox="1">
            <a:spLocks/>
          </p:cNvSpPr>
          <p:nvPr/>
        </p:nvSpPr>
        <p:spPr>
          <a:xfrm>
            <a:off x="7957662" y="2365644"/>
            <a:ext cx="3905250" cy="7366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600"/>
              </a:spcBef>
              <a:buFont typeface="Calibri" panose="020F050202020403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600"/>
              </a:spcBef>
              <a:buFont typeface="Calibri" panose="020F050202020403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b-NO" sz="1800" b="1" dirty="0">
                <a:solidFill>
                  <a:schemeClr val="accent2"/>
                </a:solidFill>
              </a:rPr>
              <a:t>Mortality risk associated with diabetes (n=820,900)</a:t>
            </a:r>
            <a:r>
              <a:rPr lang="nb-NO" sz="1800" b="1" baseline="30000" dirty="0">
                <a:solidFill>
                  <a:schemeClr val="accent2"/>
                </a:solidFill>
              </a:rPr>
              <a:t>3</a:t>
            </a:r>
            <a:endParaRPr lang="nb-NO" sz="1800" b="1" dirty="0">
              <a:solidFill>
                <a:schemeClr val="accent2"/>
              </a:solidFill>
            </a:endParaRPr>
          </a:p>
          <a:p>
            <a:endParaRPr lang="en-GB" dirty="0">
              <a:solidFill>
                <a:schemeClr val="accent2"/>
              </a:solidFill>
            </a:endParaRPr>
          </a:p>
        </p:txBody>
      </p:sp>
    </p:spTree>
    <p:extLst>
      <p:ext uri="{BB962C8B-B14F-4D97-AF65-F5344CB8AC3E}">
        <p14:creationId xmlns:p14="http://schemas.microsoft.com/office/powerpoint/2010/main" val="427248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762110"/>
          </a:xfrm>
          <a:ln>
            <a:solidFill>
              <a:srgbClr val="C00000"/>
            </a:solidFill>
          </a:ln>
        </p:spPr>
        <p:txBody>
          <a:bodyPr/>
          <a:lstStyle/>
          <a:p>
            <a:r>
              <a:rPr lang="en-GB" sz="2400" dirty="0">
                <a:solidFill>
                  <a:schemeClr val="bg1"/>
                </a:solidFill>
              </a:rPr>
              <a:t>Diabetes is associated with significant loss of </a:t>
            </a:r>
            <a:br>
              <a:rPr lang="en-GB" sz="2400" dirty="0">
                <a:solidFill>
                  <a:schemeClr val="bg1"/>
                </a:solidFill>
              </a:rPr>
            </a:br>
            <a:r>
              <a:rPr lang="en-GB" sz="2400" dirty="0">
                <a:solidFill>
                  <a:schemeClr val="bg1"/>
                </a:solidFill>
              </a:rPr>
              <a:t>life </a:t>
            </a:r>
            <a:r>
              <a:rPr lang="en-GB" sz="2400" dirty="0" smtClean="0">
                <a:solidFill>
                  <a:schemeClr val="bg1"/>
                </a:solidFill>
              </a:rPr>
              <a:t>years</a:t>
            </a:r>
            <a:endParaRPr lang="en-GB" sz="2400" dirty="0">
              <a:solidFill>
                <a:schemeClr val="bg1"/>
              </a:solidFill>
            </a:endParaRPr>
          </a:p>
        </p:txBody>
      </p:sp>
      <p:sp>
        <p:nvSpPr>
          <p:cNvPr id="39" name="Footer Placeholder 38"/>
          <p:cNvSpPr>
            <a:spLocks noGrp="1"/>
          </p:cNvSpPr>
          <p:nvPr>
            <p:ph type="ftr" sz="quarter" idx="11"/>
          </p:nvPr>
        </p:nvSpPr>
        <p:spPr/>
        <p:txBody>
          <a:bodyPr/>
          <a:lstStyle/>
          <a:p>
            <a:r>
              <a:rPr lang="en-GB" dirty="0"/>
              <a:t>Seshasai et al. N Engl J Med </a:t>
            </a:r>
            <a:r>
              <a:rPr lang="en-GB" dirty="0" smtClean="0"/>
              <a:t>2011;364:829-41</a:t>
            </a:r>
            <a:endParaRPr lang="nb-NO" dirty="0"/>
          </a:p>
        </p:txBody>
      </p:sp>
      <p:sp>
        <p:nvSpPr>
          <p:cNvPr id="3" name="Slide Number Placeholder 2"/>
          <p:cNvSpPr>
            <a:spLocks noGrp="1"/>
          </p:cNvSpPr>
          <p:nvPr>
            <p:ph type="sldNum" sz="quarter" idx="12"/>
          </p:nvPr>
        </p:nvSpPr>
        <p:spPr/>
        <p:txBody>
          <a:bodyPr/>
          <a:lstStyle/>
          <a:p>
            <a:fld id="{4AD7133C-5F9C-4F7F-9637-3E296898A784}" type="slidenum">
              <a:rPr lang="en-GB" smtClean="0">
                <a:solidFill>
                  <a:prstClr val="black">
                    <a:tint val="75000"/>
                  </a:prstClr>
                </a:solidFill>
              </a:rPr>
              <a:pPr/>
              <a:t>49</a:t>
            </a:fld>
            <a:endParaRPr lang="en-GB" dirty="0">
              <a:solidFill>
                <a:prstClr val="black">
                  <a:tint val="75000"/>
                </a:prstClr>
              </a:solidFill>
            </a:endParaRPr>
          </a:p>
        </p:txBody>
      </p:sp>
      <p:sp>
        <p:nvSpPr>
          <p:cNvPr id="5" name="Title 1"/>
          <p:cNvSpPr txBox="1">
            <a:spLocks/>
          </p:cNvSpPr>
          <p:nvPr/>
        </p:nvSpPr>
        <p:spPr>
          <a:xfrm>
            <a:off x="1780032" y="192024"/>
            <a:ext cx="8599118" cy="91440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2800" kern="1200">
                <a:solidFill>
                  <a:schemeClr val="accent2"/>
                </a:solidFill>
                <a:latin typeface="+mj-lt"/>
                <a:ea typeface="+mj-ea"/>
                <a:cs typeface="+mj-cs"/>
              </a:defRPr>
            </a:lvl1pPr>
          </a:lstStyle>
          <a:p>
            <a:endParaRPr lang="en-GB" dirty="0">
              <a:solidFill>
                <a:srgbClr val="6482C3"/>
              </a:solidFill>
            </a:endParaRPr>
          </a:p>
        </p:txBody>
      </p:sp>
      <p:sp>
        <p:nvSpPr>
          <p:cNvPr id="6" name="Text Placeholder 6"/>
          <p:cNvSpPr txBox="1">
            <a:spLocks/>
          </p:cNvSpPr>
          <p:nvPr/>
        </p:nvSpPr>
        <p:spPr>
          <a:xfrm>
            <a:off x="1981200" y="5575300"/>
            <a:ext cx="7086600" cy="482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tint val="75000"/>
                  </a:prstClr>
                </a:solidFill>
              </a:rPr>
              <a:t>.</a:t>
            </a:r>
            <a:endParaRPr lang="en-GB" altLang="en-US" dirty="0">
              <a:solidFill>
                <a:prstClr val="black">
                  <a:tint val="75000"/>
                </a:prstClr>
              </a:solidFill>
            </a:endParaRPr>
          </a:p>
        </p:txBody>
      </p:sp>
      <p:cxnSp>
        <p:nvCxnSpPr>
          <p:cNvPr id="7" name="Straight Connector 6"/>
          <p:cNvCxnSpPr/>
          <p:nvPr/>
        </p:nvCxnSpPr>
        <p:spPr>
          <a:xfrm>
            <a:off x="2288633" y="4537814"/>
            <a:ext cx="179523"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8" name="Straight Connector 7"/>
          <p:cNvCxnSpPr/>
          <p:nvPr/>
        </p:nvCxnSpPr>
        <p:spPr>
          <a:xfrm flipH="1">
            <a:off x="2409825" y="4487016"/>
            <a:ext cx="95696" cy="114657"/>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9" name="TextBox 8"/>
          <p:cNvSpPr txBox="1"/>
          <p:nvPr/>
        </p:nvSpPr>
        <p:spPr>
          <a:xfrm>
            <a:off x="2205072" y="4573096"/>
            <a:ext cx="298480" cy="338554"/>
          </a:xfrm>
          <a:prstGeom prst="rect">
            <a:avLst/>
          </a:prstGeom>
          <a:noFill/>
        </p:spPr>
        <p:txBody>
          <a:bodyPr wrap="none" rtlCol="0">
            <a:spAutoFit/>
          </a:bodyPr>
          <a:lstStyle/>
          <a:p>
            <a:pPr algn="ctr"/>
            <a:r>
              <a:rPr lang="en-US" sz="1600" dirty="0">
                <a:solidFill>
                  <a:schemeClr val="tx2"/>
                </a:solidFill>
                <a:cs typeface="Arial"/>
              </a:rPr>
              <a:t>0</a:t>
            </a:r>
          </a:p>
        </p:txBody>
      </p:sp>
      <p:grpSp>
        <p:nvGrpSpPr>
          <p:cNvPr id="85" name="Group 84"/>
          <p:cNvGrpSpPr/>
          <p:nvPr/>
        </p:nvGrpSpPr>
        <p:grpSpPr>
          <a:xfrm>
            <a:off x="1700926" y="1339466"/>
            <a:ext cx="4078419" cy="3883334"/>
            <a:chOff x="176925" y="1339466"/>
            <a:chExt cx="4078419" cy="3883334"/>
          </a:xfrm>
        </p:grpSpPr>
        <p:cxnSp>
          <p:nvCxnSpPr>
            <p:cNvPr id="11" name="Straight Connector 10"/>
            <p:cNvCxnSpPr/>
            <p:nvPr/>
          </p:nvCxnSpPr>
          <p:spPr>
            <a:xfrm>
              <a:off x="834233" y="1530703"/>
              <a:ext cx="0" cy="3096344"/>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003995" y="4537814"/>
              <a:ext cx="3251349"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grpSp>
          <p:nvGrpSpPr>
            <p:cNvPr id="13" name="Group 12"/>
            <p:cNvGrpSpPr/>
            <p:nvPr/>
          </p:nvGrpSpPr>
          <p:grpSpPr>
            <a:xfrm>
              <a:off x="757983" y="1525646"/>
              <a:ext cx="66491" cy="2581860"/>
              <a:chOff x="757983" y="2127800"/>
              <a:chExt cx="3497360" cy="2581860"/>
            </a:xfrm>
          </p:grpSpPr>
          <p:cxnSp>
            <p:nvCxnSpPr>
              <p:cNvPr id="30" name="Straight Connector 29"/>
              <p:cNvCxnSpPr/>
              <p:nvPr/>
            </p:nvCxnSpPr>
            <p:spPr>
              <a:xfrm>
                <a:off x="757983" y="470966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1" name="Straight Connector 30"/>
              <p:cNvCxnSpPr/>
              <p:nvPr/>
            </p:nvCxnSpPr>
            <p:spPr>
              <a:xfrm>
                <a:off x="757983" y="427935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2" name="Straight Connector 31"/>
              <p:cNvCxnSpPr/>
              <p:nvPr/>
            </p:nvCxnSpPr>
            <p:spPr>
              <a:xfrm>
                <a:off x="757983" y="384904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3" name="Straight Connector 32"/>
              <p:cNvCxnSpPr/>
              <p:nvPr/>
            </p:nvCxnSpPr>
            <p:spPr>
              <a:xfrm>
                <a:off x="757983" y="341873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757983" y="298842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757983" y="255811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6" name="Straight Connector 35"/>
              <p:cNvCxnSpPr/>
              <p:nvPr/>
            </p:nvCxnSpPr>
            <p:spPr>
              <a:xfrm>
                <a:off x="757983" y="212780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grpSp>
        <p:cxnSp>
          <p:nvCxnSpPr>
            <p:cNvPr id="14" name="Straight Connector 13"/>
            <p:cNvCxnSpPr/>
            <p:nvPr/>
          </p:nvCxnSpPr>
          <p:spPr>
            <a:xfrm>
              <a:off x="1073596"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1652057"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6" name="Straight Connector 15"/>
            <p:cNvCxnSpPr/>
            <p:nvPr/>
          </p:nvCxnSpPr>
          <p:spPr>
            <a:xfrm>
              <a:off x="2230519"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2808979"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p:nvCxnSpPr>
          <p:spPr>
            <a:xfrm>
              <a:off x="3387440"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3965899"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20" name="TextBox 19"/>
            <p:cNvSpPr txBox="1"/>
            <p:nvPr/>
          </p:nvSpPr>
          <p:spPr>
            <a:xfrm>
              <a:off x="412237" y="1339466"/>
              <a:ext cx="406131" cy="3408625"/>
            </a:xfrm>
            <a:prstGeom prst="rect">
              <a:avLst/>
            </a:prstGeom>
            <a:noFill/>
          </p:spPr>
          <p:txBody>
            <a:bodyPr wrap="square" rtlCol="0">
              <a:spAutoFit/>
            </a:bodyPr>
            <a:lstStyle/>
            <a:p>
              <a:pPr algn="r">
                <a:spcAft>
                  <a:spcPts val="1460"/>
                </a:spcAft>
              </a:pPr>
              <a:r>
                <a:rPr lang="en-US" sz="1600" dirty="0">
                  <a:solidFill>
                    <a:schemeClr val="tx2"/>
                  </a:solidFill>
                  <a:cs typeface="Arial"/>
                </a:rPr>
                <a:t>7</a:t>
              </a:r>
            </a:p>
            <a:p>
              <a:pPr algn="r">
                <a:spcAft>
                  <a:spcPts val="1460"/>
                </a:spcAft>
              </a:pPr>
              <a:r>
                <a:rPr lang="en-US" sz="1600" dirty="0">
                  <a:solidFill>
                    <a:schemeClr val="tx2"/>
                  </a:solidFill>
                  <a:cs typeface="Arial"/>
                </a:rPr>
                <a:t>6</a:t>
              </a:r>
            </a:p>
            <a:p>
              <a:pPr algn="r">
                <a:spcAft>
                  <a:spcPts val="1460"/>
                </a:spcAft>
              </a:pPr>
              <a:r>
                <a:rPr lang="en-US" sz="1600" dirty="0">
                  <a:solidFill>
                    <a:schemeClr val="tx2"/>
                  </a:solidFill>
                  <a:cs typeface="Arial"/>
                </a:rPr>
                <a:t>5</a:t>
              </a:r>
            </a:p>
            <a:p>
              <a:pPr algn="r">
                <a:spcAft>
                  <a:spcPts val="1460"/>
                </a:spcAft>
              </a:pPr>
              <a:r>
                <a:rPr lang="en-US" sz="1600" dirty="0">
                  <a:solidFill>
                    <a:schemeClr val="tx2"/>
                  </a:solidFill>
                  <a:cs typeface="Arial"/>
                </a:rPr>
                <a:t>4</a:t>
              </a:r>
            </a:p>
            <a:p>
              <a:pPr algn="r">
                <a:spcAft>
                  <a:spcPts val="1460"/>
                </a:spcAft>
              </a:pPr>
              <a:r>
                <a:rPr lang="en-US" sz="1600" dirty="0">
                  <a:solidFill>
                    <a:schemeClr val="tx2"/>
                  </a:solidFill>
                  <a:cs typeface="Arial"/>
                </a:rPr>
                <a:t>3</a:t>
              </a:r>
            </a:p>
            <a:p>
              <a:pPr algn="r">
                <a:spcAft>
                  <a:spcPts val="1460"/>
                </a:spcAft>
              </a:pPr>
              <a:r>
                <a:rPr lang="en-US" sz="1600" dirty="0">
                  <a:solidFill>
                    <a:schemeClr val="tx2"/>
                  </a:solidFill>
                  <a:cs typeface="Arial"/>
                </a:rPr>
                <a:t>2</a:t>
              </a:r>
            </a:p>
            <a:p>
              <a:pPr algn="r">
                <a:spcAft>
                  <a:spcPts val="1460"/>
                </a:spcAft>
              </a:pPr>
              <a:r>
                <a:rPr lang="en-US" sz="1600" dirty="0">
                  <a:solidFill>
                    <a:schemeClr val="tx2"/>
                  </a:solidFill>
                  <a:cs typeface="Arial"/>
                </a:rPr>
                <a:t>1</a:t>
              </a:r>
            </a:p>
            <a:p>
              <a:pPr algn="r">
                <a:spcAft>
                  <a:spcPts val="1460"/>
                </a:spcAft>
              </a:pPr>
              <a:r>
                <a:rPr lang="en-US" sz="1600" dirty="0">
                  <a:solidFill>
                    <a:schemeClr val="tx2"/>
                  </a:solidFill>
                  <a:cs typeface="Arial"/>
                </a:rPr>
                <a:t>0</a:t>
              </a:r>
            </a:p>
          </p:txBody>
        </p:sp>
        <p:cxnSp>
          <p:nvCxnSpPr>
            <p:cNvPr id="21" name="Straight Connector 20"/>
            <p:cNvCxnSpPr/>
            <p:nvPr/>
          </p:nvCxnSpPr>
          <p:spPr>
            <a:xfrm flipH="1">
              <a:off x="942975" y="4487015"/>
              <a:ext cx="95696" cy="114657"/>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22" name="TextBox 21"/>
            <p:cNvSpPr txBox="1"/>
            <p:nvPr/>
          </p:nvSpPr>
          <p:spPr>
            <a:xfrm>
              <a:off x="865464" y="4573096"/>
              <a:ext cx="412292" cy="338554"/>
            </a:xfrm>
            <a:prstGeom prst="rect">
              <a:avLst/>
            </a:prstGeom>
            <a:noFill/>
          </p:spPr>
          <p:txBody>
            <a:bodyPr wrap="none" rtlCol="0">
              <a:spAutoFit/>
            </a:bodyPr>
            <a:lstStyle/>
            <a:p>
              <a:pPr algn="ctr"/>
              <a:r>
                <a:rPr lang="en-US" sz="1600" dirty="0">
                  <a:solidFill>
                    <a:schemeClr val="tx2"/>
                  </a:solidFill>
                  <a:cs typeface="Arial"/>
                </a:rPr>
                <a:t>40</a:t>
              </a:r>
            </a:p>
          </p:txBody>
        </p:sp>
        <p:sp>
          <p:nvSpPr>
            <p:cNvPr id="23" name="TextBox 22"/>
            <p:cNvSpPr txBox="1"/>
            <p:nvPr/>
          </p:nvSpPr>
          <p:spPr>
            <a:xfrm>
              <a:off x="1449664" y="4573096"/>
              <a:ext cx="412292" cy="338554"/>
            </a:xfrm>
            <a:prstGeom prst="rect">
              <a:avLst/>
            </a:prstGeom>
            <a:noFill/>
          </p:spPr>
          <p:txBody>
            <a:bodyPr wrap="none" rtlCol="0">
              <a:spAutoFit/>
            </a:bodyPr>
            <a:lstStyle/>
            <a:p>
              <a:pPr algn="ctr"/>
              <a:r>
                <a:rPr lang="en-US" sz="1600" dirty="0">
                  <a:solidFill>
                    <a:schemeClr val="tx2"/>
                  </a:solidFill>
                  <a:cs typeface="Arial"/>
                </a:rPr>
                <a:t>50</a:t>
              </a:r>
            </a:p>
          </p:txBody>
        </p:sp>
        <p:sp>
          <p:nvSpPr>
            <p:cNvPr id="24" name="TextBox 23"/>
            <p:cNvSpPr txBox="1"/>
            <p:nvPr/>
          </p:nvSpPr>
          <p:spPr>
            <a:xfrm>
              <a:off x="2021164" y="4573096"/>
              <a:ext cx="412292" cy="338554"/>
            </a:xfrm>
            <a:prstGeom prst="rect">
              <a:avLst/>
            </a:prstGeom>
            <a:noFill/>
          </p:spPr>
          <p:txBody>
            <a:bodyPr wrap="none" rtlCol="0">
              <a:spAutoFit/>
            </a:bodyPr>
            <a:lstStyle/>
            <a:p>
              <a:pPr algn="ctr"/>
              <a:r>
                <a:rPr lang="en-US" sz="1600" dirty="0">
                  <a:solidFill>
                    <a:schemeClr val="tx2"/>
                  </a:solidFill>
                  <a:cs typeface="Arial"/>
                </a:rPr>
                <a:t>60</a:t>
              </a:r>
            </a:p>
          </p:txBody>
        </p:sp>
        <p:sp>
          <p:nvSpPr>
            <p:cNvPr id="25" name="TextBox 24"/>
            <p:cNvSpPr txBox="1"/>
            <p:nvPr/>
          </p:nvSpPr>
          <p:spPr>
            <a:xfrm>
              <a:off x="2599015" y="4573096"/>
              <a:ext cx="412292" cy="338554"/>
            </a:xfrm>
            <a:prstGeom prst="rect">
              <a:avLst/>
            </a:prstGeom>
            <a:noFill/>
          </p:spPr>
          <p:txBody>
            <a:bodyPr wrap="none" rtlCol="0">
              <a:spAutoFit/>
            </a:bodyPr>
            <a:lstStyle/>
            <a:p>
              <a:pPr algn="ctr"/>
              <a:r>
                <a:rPr lang="en-US" sz="1600" dirty="0">
                  <a:solidFill>
                    <a:schemeClr val="tx2"/>
                  </a:solidFill>
                  <a:cs typeface="Arial"/>
                </a:rPr>
                <a:t>70</a:t>
              </a:r>
            </a:p>
          </p:txBody>
        </p:sp>
        <p:sp>
          <p:nvSpPr>
            <p:cNvPr id="26" name="TextBox 25"/>
            <p:cNvSpPr txBox="1"/>
            <p:nvPr/>
          </p:nvSpPr>
          <p:spPr>
            <a:xfrm>
              <a:off x="3183215" y="4573096"/>
              <a:ext cx="412292" cy="338554"/>
            </a:xfrm>
            <a:prstGeom prst="rect">
              <a:avLst/>
            </a:prstGeom>
            <a:noFill/>
          </p:spPr>
          <p:txBody>
            <a:bodyPr wrap="none" rtlCol="0">
              <a:spAutoFit/>
            </a:bodyPr>
            <a:lstStyle/>
            <a:p>
              <a:pPr algn="ctr"/>
              <a:r>
                <a:rPr lang="en-US" sz="1600" dirty="0">
                  <a:solidFill>
                    <a:schemeClr val="tx2"/>
                  </a:solidFill>
                  <a:cs typeface="Arial"/>
                </a:rPr>
                <a:t>80</a:t>
              </a:r>
            </a:p>
          </p:txBody>
        </p:sp>
        <p:sp>
          <p:nvSpPr>
            <p:cNvPr id="27" name="TextBox 26"/>
            <p:cNvSpPr txBox="1"/>
            <p:nvPr/>
          </p:nvSpPr>
          <p:spPr>
            <a:xfrm>
              <a:off x="3757890" y="4573096"/>
              <a:ext cx="412292" cy="338554"/>
            </a:xfrm>
            <a:prstGeom prst="rect">
              <a:avLst/>
            </a:prstGeom>
            <a:noFill/>
          </p:spPr>
          <p:txBody>
            <a:bodyPr wrap="none" rtlCol="0">
              <a:spAutoFit/>
            </a:bodyPr>
            <a:lstStyle/>
            <a:p>
              <a:pPr algn="ctr"/>
              <a:r>
                <a:rPr lang="en-US" sz="1600" dirty="0">
                  <a:solidFill>
                    <a:schemeClr val="tx2"/>
                  </a:solidFill>
                  <a:cs typeface="Arial"/>
                </a:rPr>
                <a:t>90</a:t>
              </a:r>
            </a:p>
          </p:txBody>
        </p:sp>
        <p:sp>
          <p:nvSpPr>
            <p:cNvPr id="28" name="TextBox 27"/>
            <p:cNvSpPr txBox="1"/>
            <p:nvPr/>
          </p:nvSpPr>
          <p:spPr>
            <a:xfrm>
              <a:off x="1871423" y="4884246"/>
              <a:ext cx="1340432" cy="338554"/>
            </a:xfrm>
            <a:prstGeom prst="rect">
              <a:avLst/>
            </a:prstGeom>
            <a:noFill/>
          </p:spPr>
          <p:txBody>
            <a:bodyPr wrap="none" rtlCol="0">
              <a:spAutoFit/>
            </a:bodyPr>
            <a:lstStyle/>
            <a:p>
              <a:pPr algn="ctr"/>
              <a:r>
                <a:rPr lang="en-US" sz="1600" dirty="0">
                  <a:solidFill>
                    <a:schemeClr val="tx2"/>
                  </a:solidFill>
                  <a:cs typeface="Arial"/>
                </a:rPr>
                <a:t>Age (years)</a:t>
              </a:r>
            </a:p>
          </p:txBody>
        </p:sp>
        <p:sp>
          <p:nvSpPr>
            <p:cNvPr id="29" name="TextBox 28"/>
            <p:cNvSpPr txBox="1"/>
            <p:nvPr/>
          </p:nvSpPr>
          <p:spPr>
            <a:xfrm rot="16200000">
              <a:off x="-512367" y="2891524"/>
              <a:ext cx="1717137" cy="338554"/>
            </a:xfrm>
            <a:prstGeom prst="rect">
              <a:avLst/>
            </a:prstGeom>
            <a:noFill/>
          </p:spPr>
          <p:txBody>
            <a:bodyPr wrap="none" rtlCol="0">
              <a:spAutoFit/>
            </a:bodyPr>
            <a:lstStyle/>
            <a:p>
              <a:pPr algn="ctr"/>
              <a:r>
                <a:rPr lang="en-US" sz="1600" dirty="0">
                  <a:solidFill>
                    <a:schemeClr val="tx2"/>
                  </a:solidFill>
                  <a:cs typeface="Arial"/>
                </a:rPr>
                <a:t>Years of life lost</a:t>
              </a:r>
            </a:p>
          </p:txBody>
        </p:sp>
      </p:grpSp>
      <p:sp>
        <p:nvSpPr>
          <p:cNvPr id="37" name="TextBox 36"/>
          <p:cNvSpPr txBox="1"/>
          <p:nvPr/>
        </p:nvSpPr>
        <p:spPr>
          <a:xfrm>
            <a:off x="3726442" y="1096072"/>
            <a:ext cx="678391" cy="369332"/>
          </a:xfrm>
          <a:prstGeom prst="rect">
            <a:avLst/>
          </a:prstGeom>
          <a:noFill/>
        </p:spPr>
        <p:txBody>
          <a:bodyPr wrap="none" rtlCol="0">
            <a:spAutoFit/>
          </a:bodyPr>
          <a:lstStyle/>
          <a:p>
            <a:pPr algn="ctr"/>
            <a:r>
              <a:rPr lang="en-US" b="1" dirty="0">
                <a:solidFill>
                  <a:schemeClr val="tx2"/>
                </a:solidFill>
                <a:cs typeface="Arial"/>
              </a:rPr>
              <a:t>Men</a:t>
            </a:r>
          </a:p>
        </p:txBody>
      </p:sp>
      <p:cxnSp>
        <p:nvCxnSpPr>
          <p:cNvPr id="38" name="Straight Connector 37"/>
          <p:cNvCxnSpPr/>
          <p:nvPr/>
        </p:nvCxnSpPr>
        <p:spPr>
          <a:xfrm>
            <a:off x="7189080" y="4537814"/>
            <a:ext cx="3251349"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grpSp>
        <p:nvGrpSpPr>
          <p:cNvPr id="87" name="Group 86"/>
          <p:cNvGrpSpPr/>
          <p:nvPr/>
        </p:nvGrpSpPr>
        <p:grpSpPr>
          <a:xfrm>
            <a:off x="6597322" y="1339466"/>
            <a:ext cx="3757945" cy="3883334"/>
            <a:chOff x="5073321" y="1339466"/>
            <a:chExt cx="3757945" cy="3883334"/>
          </a:xfrm>
        </p:grpSpPr>
        <p:cxnSp>
          <p:nvCxnSpPr>
            <p:cNvPr id="40" name="Straight Connector 39"/>
            <p:cNvCxnSpPr/>
            <p:nvPr/>
          </p:nvCxnSpPr>
          <p:spPr>
            <a:xfrm>
              <a:off x="5495317" y="1530703"/>
              <a:ext cx="0" cy="3096344"/>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grpSp>
          <p:nvGrpSpPr>
            <p:cNvPr id="41" name="Group 40"/>
            <p:cNvGrpSpPr/>
            <p:nvPr/>
          </p:nvGrpSpPr>
          <p:grpSpPr>
            <a:xfrm>
              <a:off x="5419067" y="1525646"/>
              <a:ext cx="66491" cy="2581860"/>
              <a:chOff x="757983" y="2127800"/>
              <a:chExt cx="3497360" cy="2581860"/>
            </a:xfrm>
          </p:grpSpPr>
          <p:cxnSp>
            <p:nvCxnSpPr>
              <p:cNvPr id="60" name="Straight Connector 59"/>
              <p:cNvCxnSpPr/>
              <p:nvPr/>
            </p:nvCxnSpPr>
            <p:spPr>
              <a:xfrm>
                <a:off x="757983" y="470966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1" name="Straight Connector 60"/>
              <p:cNvCxnSpPr/>
              <p:nvPr/>
            </p:nvCxnSpPr>
            <p:spPr>
              <a:xfrm>
                <a:off x="757983" y="427935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2" name="Straight Connector 61"/>
              <p:cNvCxnSpPr/>
              <p:nvPr/>
            </p:nvCxnSpPr>
            <p:spPr>
              <a:xfrm>
                <a:off x="757983" y="384904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3" name="Straight Connector 62"/>
              <p:cNvCxnSpPr/>
              <p:nvPr/>
            </p:nvCxnSpPr>
            <p:spPr>
              <a:xfrm>
                <a:off x="757983" y="341873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4" name="Straight Connector 63"/>
              <p:cNvCxnSpPr/>
              <p:nvPr/>
            </p:nvCxnSpPr>
            <p:spPr>
              <a:xfrm>
                <a:off x="757983" y="298842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5" name="Straight Connector 64"/>
              <p:cNvCxnSpPr/>
              <p:nvPr/>
            </p:nvCxnSpPr>
            <p:spPr>
              <a:xfrm>
                <a:off x="757983" y="255811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6" name="Straight Connector 65"/>
              <p:cNvCxnSpPr/>
              <p:nvPr/>
            </p:nvCxnSpPr>
            <p:spPr>
              <a:xfrm>
                <a:off x="757983" y="212780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grpSp>
        <p:cxnSp>
          <p:nvCxnSpPr>
            <p:cNvPr id="42" name="Straight Connector 41"/>
            <p:cNvCxnSpPr/>
            <p:nvPr/>
          </p:nvCxnSpPr>
          <p:spPr>
            <a:xfrm>
              <a:off x="5425716" y="4537814"/>
              <a:ext cx="179523"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3" name="Straight Connector 42"/>
            <p:cNvCxnSpPr/>
            <p:nvPr/>
          </p:nvCxnSpPr>
          <p:spPr>
            <a:xfrm>
              <a:off x="5734680"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4" name="Straight Connector 43"/>
            <p:cNvCxnSpPr/>
            <p:nvPr/>
          </p:nvCxnSpPr>
          <p:spPr>
            <a:xfrm>
              <a:off x="6313141"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5" name="Straight Connector 44"/>
            <p:cNvCxnSpPr/>
            <p:nvPr/>
          </p:nvCxnSpPr>
          <p:spPr>
            <a:xfrm>
              <a:off x="6891603"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6" name="Straight Connector 45"/>
            <p:cNvCxnSpPr/>
            <p:nvPr/>
          </p:nvCxnSpPr>
          <p:spPr>
            <a:xfrm>
              <a:off x="7470063"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7" name="Straight Connector 46"/>
            <p:cNvCxnSpPr/>
            <p:nvPr/>
          </p:nvCxnSpPr>
          <p:spPr>
            <a:xfrm>
              <a:off x="8048524"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8" name="Straight Connector 47"/>
            <p:cNvCxnSpPr/>
            <p:nvPr/>
          </p:nvCxnSpPr>
          <p:spPr>
            <a:xfrm>
              <a:off x="8626983"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49" name="TextBox 48"/>
            <p:cNvSpPr txBox="1"/>
            <p:nvPr/>
          </p:nvSpPr>
          <p:spPr>
            <a:xfrm>
              <a:off x="5073321" y="1339466"/>
              <a:ext cx="406131" cy="3408625"/>
            </a:xfrm>
            <a:prstGeom prst="rect">
              <a:avLst/>
            </a:prstGeom>
            <a:noFill/>
          </p:spPr>
          <p:txBody>
            <a:bodyPr wrap="square" rtlCol="0">
              <a:spAutoFit/>
            </a:bodyPr>
            <a:lstStyle/>
            <a:p>
              <a:pPr algn="r">
                <a:spcAft>
                  <a:spcPts val="1460"/>
                </a:spcAft>
              </a:pPr>
              <a:r>
                <a:rPr lang="en-US" sz="1600" dirty="0">
                  <a:solidFill>
                    <a:schemeClr val="tx2"/>
                  </a:solidFill>
                  <a:cs typeface="Arial"/>
                </a:rPr>
                <a:t>7</a:t>
              </a:r>
            </a:p>
            <a:p>
              <a:pPr algn="r">
                <a:spcAft>
                  <a:spcPts val="1460"/>
                </a:spcAft>
              </a:pPr>
              <a:r>
                <a:rPr lang="en-US" sz="1600" dirty="0">
                  <a:solidFill>
                    <a:schemeClr val="tx2"/>
                  </a:solidFill>
                  <a:cs typeface="Arial"/>
                </a:rPr>
                <a:t>6</a:t>
              </a:r>
            </a:p>
            <a:p>
              <a:pPr algn="r">
                <a:spcAft>
                  <a:spcPts val="1460"/>
                </a:spcAft>
              </a:pPr>
              <a:r>
                <a:rPr lang="en-US" sz="1600" dirty="0">
                  <a:solidFill>
                    <a:schemeClr val="tx2"/>
                  </a:solidFill>
                  <a:cs typeface="Arial"/>
                </a:rPr>
                <a:t>5</a:t>
              </a:r>
            </a:p>
            <a:p>
              <a:pPr algn="r">
                <a:spcAft>
                  <a:spcPts val="1460"/>
                </a:spcAft>
              </a:pPr>
              <a:r>
                <a:rPr lang="en-US" sz="1600" dirty="0">
                  <a:solidFill>
                    <a:schemeClr val="tx2"/>
                  </a:solidFill>
                  <a:cs typeface="Arial"/>
                </a:rPr>
                <a:t>4</a:t>
              </a:r>
            </a:p>
            <a:p>
              <a:pPr algn="r">
                <a:spcAft>
                  <a:spcPts val="1460"/>
                </a:spcAft>
              </a:pPr>
              <a:r>
                <a:rPr lang="en-US" sz="1600" dirty="0">
                  <a:solidFill>
                    <a:schemeClr val="tx2"/>
                  </a:solidFill>
                  <a:cs typeface="Arial"/>
                </a:rPr>
                <a:t>3</a:t>
              </a:r>
            </a:p>
            <a:p>
              <a:pPr algn="r">
                <a:spcAft>
                  <a:spcPts val="1460"/>
                </a:spcAft>
              </a:pPr>
              <a:r>
                <a:rPr lang="en-US" sz="1600" dirty="0">
                  <a:solidFill>
                    <a:schemeClr val="tx2"/>
                  </a:solidFill>
                  <a:cs typeface="Arial"/>
                </a:rPr>
                <a:t>2</a:t>
              </a:r>
            </a:p>
            <a:p>
              <a:pPr algn="r">
                <a:spcAft>
                  <a:spcPts val="1460"/>
                </a:spcAft>
              </a:pPr>
              <a:r>
                <a:rPr lang="en-US" sz="1600" dirty="0">
                  <a:solidFill>
                    <a:schemeClr val="tx2"/>
                  </a:solidFill>
                  <a:cs typeface="Arial"/>
                </a:rPr>
                <a:t>1</a:t>
              </a:r>
            </a:p>
            <a:p>
              <a:pPr algn="r">
                <a:spcAft>
                  <a:spcPts val="1460"/>
                </a:spcAft>
              </a:pPr>
              <a:r>
                <a:rPr lang="en-US" sz="1600" dirty="0">
                  <a:solidFill>
                    <a:schemeClr val="tx2"/>
                  </a:solidFill>
                  <a:cs typeface="Arial"/>
                </a:rPr>
                <a:t>0</a:t>
              </a:r>
            </a:p>
          </p:txBody>
        </p:sp>
        <p:cxnSp>
          <p:nvCxnSpPr>
            <p:cNvPr id="50" name="Straight Connector 49"/>
            <p:cNvCxnSpPr/>
            <p:nvPr/>
          </p:nvCxnSpPr>
          <p:spPr>
            <a:xfrm flipH="1">
              <a:off x="5546909" y="4487015"/>
              <a:ext cx="95696" cy="114657"/>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51" name="Straight Connector 50"/>
            <p:cNvCxnSpPr/>
            <p:nvPr/>
          </p:nvCxnSpPr>
          <p:spPr>
            <a:xfrm flipH="1">
              <a:off x="5604059" y="4487015"/>
              <a:ext cx="95696" cy="114657"/>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52" name="TextBox 51"/>
            <p:cNvSpPr txBox="1"/>
            <p:nvPr/>
          </p:nvSpPr>
          <p:spPr>
            <a:xfrm>
              <a:off x="5526548" y="4573096"/>
              <a:ext cx="412292" cy="338554"/>
            </a:xfrm>
            <a:prstGeom prst="rect">
              <a:avLst/>
            </a:prstGeom>
            <a:noFill/>
          </p:spPr>
          <p:txBody>
            <a:bodyPr wrap="none" rtlCol="0">
              <a:spAutoFit/>
            </a:bodyPr>
            <a:lstStyle/>
            <a:p>
              <a:pPr algn="ctr"/>
              <a:r>
                <a:rPr lang="en-US" sz="1600" dirty="0">
                  <a:solidFill>
                    <a:schemeClr val="tx2"/>
                  </a:solidFill>
                  <a:cs typeface="Arial"/>
                </a:rPr>
                <a:t>40</a:t>
              </a:r>
            </a:p>
          </p:txBody>
        </p:sp>
        <p:sp>
          <p:nvSpPr>
            <p:cNvPr id="53" name="TextBox 52"/>
            <p:cNvSpPr txBox="1"/>
            <p:nvPr/>
          </p:nvSpPr>
          <p:spPr>
            <a:xfrm>
              <a:off x="6110748" y="4573096"/>
              <a:ext cx="412292" cy="338554"/>
            </a:xfrm>
            <a:prstGeom prst="rect">
              <a:avLst/>
            </a:prstGeom>
            <a:noFill/>
          </p:spPr>
          <p:txBody>
            <a:bodyPr wrap="none" rtlCol="0">
              <a:spAutoFit/>
            </a:bodyPr>
            <a:lstStyle/>
            <a:p>
              <a:pPr algn="ctr"/>
              <a:r>
                <a:rPr lang="en-US" sz="1600" dirty="0">
                  <a:solidFill>
                    <a:schemeClr val="tx2"/>
                  </a:solidFill>
                  <a:cs typeface="Arial"/>
                </a:rPr>
                <a:t>50</a:t>
              </a:r>
            </a:p>
          </p:txBody>
        </p:sp>
        <p:sp>
          <p:nvSpPr>
            <p:cNvPr id="54" name="TextBox 53"/>
            <p:cNvSpPr txBox="1"/>
            <p:nvPr/>
          </p:nvSpPr>
          <p:spPr>
            <a:xfrm>
              <a:off x="6682248" y="4573096"/>
              <a:ext cx="412292" cy="338554"/>
            </a:xfrm>
            <a:prstGeom prst="rect">
              <a:avLst/>
            </a:prstGeom>
            <a:noFill/>
          </p:spPr>
          <p:txBody>
            <a:bodyPr wrap="none" rtlCol="0">
              <a:spAutoFit/>
            </a:bodyPr>
            <a:lstStyle/>
            <a:p>
              <a:pPr algn="ctr"/>
              <a:r>
                <a:rPr lang="en-US" sz="1600" dirty="0">
                  <a:solidFill>
                    <a:schemeClr val="tx2"/>
                  </a:solidFill>
                  <a:cs typeface="Arial"/>
                </a:rPr>
                <a:t>60</a:t>
              </a:r>
            </a:p>
          </p:txBody>
        </p:sp>
        <p:sp>
          <p:nvSpPr>
            <p:cNvPr id="55" name="TextBox 54"/>
            <p:cNvSpPr txBox="1"/>
            <p:nvPr/>
          </p:nvSpPr>
          <p:spPr>
            <a:xfrm>
              <a:off x="7260099" y="4573096"/>
              <a:ext cx="412292" cy="338554"/>
            </a:xfrm>
            <a:prstGeom prst="rect">
              <a:avLst/>
            </a:prstGeom>
            <a:noFill/>
          </p:spPr>
          <p:txBody>
            <a:bodyPr wrap="none" rtlCol="0">
              <a:spAutoFit/>
            </a:bodyPr>
            <a:lstStyle/>
            <a:p>
              <a:pPr algn="ctr"/>
              <a:r>
                <a:rPr lang="en-US" sz="1600" dirty="0">
                  <a:solidFill>
                    <a:schemeClr val="tx2"/>
                  </a:solidFill>
                  <a:cs typeface="Arial"/>
                </a:rPr>
                <a:t>70</a:t>
              </a:r>
            </a:p>
          </p:txBody>
        </p:sp>
        <p:sp>
          <p:nvSpPr>
            <p:cNvPr id="56" name="TextBox 55"/>
            <p:cNvSpPr txBox="1"/>
            <p:nvPr/>
          </p:nvSpPr>
          <p:spPr>
            <a:xfrm>
              <a:off x="7844299" y="4573096"/>
              <a:ext cx="412292" cy="338554"/>
            </a:xfrm>
            <a:prstGeom prst="rect">
              <a:avLst/>
            </a:prstGeom>
            <a:noFill/>
          </p:spPr>
          <p:txBody>
            <a:bodyPr wrap="none" rtlCol="0">
              <a:spAutoFit/>
            </a:bodyPr>
            <a:lstStyle/>
            <a:p>
              <a:pPr algn="ctr"/>
              <a:r>
                <a:rPr lang="en-US" sz="1600" dirty="0">
                  <a:solidFill>
                    <a:schemeClr val="tx2"/>
                  </a:solidFill>
                  <a:cs typeface="Arial"/>
                </a:rPr>
                <a:t>80</a:t>
              </a:r>
            </a:p>
          </p:txBody>
        </p:sp>
        <p:sp>
          <p:nvSpPr>
            <p:cNvPr id="57" name="TextBox 56"/>
            <p:cNvSpPr txBox="1"/>
            <p:nvPr/>
          </p:nvSpPr>
          <p:spPr>
            <a:xfrm>
              <a:off x="8418974" y="4573096"/>
              <a:ext cx="412292" cy="338554"/>
            </a:xfrm>
            <a:prstGeom prst="rect">
              <a:avLst/>
            </a:prstGeom>
            <a:noFill/>
          </p:spPr>
          <p:txBody>
            <a:bodyPr wrap="none" rtlCol="0">
              <a:spAutoFit/>
            </a:bodyPr>
            <a:lstStyle/>
            <a:p>
              <a:pPr algn="ctr"/>
              <a:r>
                <a:rPr lang="en-US" sz="1600" dirty="0">
                  <a:solidFill>
                    <a:schemeClr val="tx2"/>
                  </a:solidFill>
                  <a:cs typeface="Arial"/>
                </a:rPr>
                <a:t>90</a:t>
              </a:r>
            </a:p>
          </p:txBody>
        </p:sp>
        <p:sp>
          <p:nvSpPr>
            <p:cNvPr id="58" name="TextBox 57"/>
            <p:cNvSpPr txBox="1"/>
            <p:nvPr/>
          </p:nvSpPr>
          <p:spPr>
            <a:xfrm>
              <a:off x="5342156" y="4573096"/>
              <a:ext cx="298480" cy="338554"/>
            </a:xfrm>
            <a:prstGeom prst="rect">
              <a:avLst/>
            </a:prstGeom>
            <a:noFill/>
          </p:spPr>
          <p:txBody>
            <a:bodyPr wrap="none" rtlCol="0">
              <a:spAutoFit/>
            </a:bodyPr>
            <a:lstStyle/>
            <a:p>
              <a:pPr algn="ctr"/>
              <a:r>
                <a:rPr lang="en-US" sz="1600" dirty="0">
                  <a:solidFill>
                    <a:schemeClr val="tx2"/>
                  </a:solidFill>
                  <a:cs typeface="Arial"/>
                </a:rPr>
                <a:t>0</a:t>
              </a:r>
            </a:p>
          </p:txBody>
        </p:sp>
        <p:sp>
          <p:nvSpPr>
            <p:cNvPr id="59" name="TextBox 58"/>
            <p:cNvSpPr txBox="1"/>
            <p:nvPr/>
          </p:nvSpPr>
          <p:spPr>
            <a:xfrm>
              <a:off x="6532507" y="4884246"/>
              <a:ext cx="1340432" cy="338554"/>
            </a:xfrm>
            <a:prstGeom prst="rect">
              <a:avLst/>
            </a:prstGeom>
            <a:noFill/>
          </p:spPr>
          <p:txBody>
            <a:bodyPr wrap="none" rtlCol="0">
              <a:spAutoFit/>
            </a:bodyPr>
            <a:lstStyle/>
            <a:p>
              <a:pPr algn="ctr"/>
              <a:r>
                <a:rPr lang="en-US" sz="1600" dirty="0">
                  <a:solidFill>
                    <a:schemeClr val="tx2"/>
                  </a:solidFill>
                  <a:cs typeface="Arial"/>
                </a:rPr>
                <a:t>Age (years)</a:t>
              </a:r>
            </a:p>
          </p:txBody>
        </p:sp>
      </p:grpSp>
      <p:sp>
        <p:nvSpPr>
          <p:cNvPr id="67" name="TextBox 66"/>
          <p:cNvSpPr txBox="1"/>
          <p:nvPr/>
        </p:nvSpPr>
        <p:spPr>
          <a:xfrm>
            <a:off x="8205588" y="1096072"/>
            <a:ext cx="1042273" cy="369332"/>
          </a:xfrm>
          <a:prstGeom prst="rect">
            <a:avLst/>
          </a:prstGeom>
          <a:noFill/>
        </p:spPr>
        <p:txBody>
          <a:bodyPr wrap="none" rtlCol="0">
            <a:spAutoFit/>
          </a:bodyPr>
          <a:lstStyle/>
          <a:p>
            <a:pPr algn="ctr"/>
            <a:r>
              <a:rPr lang="en-US" b="1" dirty="0">
                <a:solidFill>
                  <a:schemeClr val="tx2"/>
                </a:solidFill>
                <a:cs typeface="Arial"/>
              </a:rPr>
              <a:t>Women</a:t>
            </a:r>
          </a:p>
        </p:txBody>
      </p:sp>
      <p:sp>
        <p:nvSpPr>
          <p:cNvPr id="68" name="TextBox 67"/>
          <p:cNvSpPr txBox="1"/>
          <p:nvPr/>
        </p:nvSpPr>
        <p:spPr>
          <a:xfrm>
            <a:off x="4476458" y="1474459"/>
            <a:ext cx="2247279" cy="661720"/>
          </a:xfrm>
          <a:prstGeom prst="rect">
            <a:avLst/>
          </a:prstGeom>
          <a:noFill/>
        </p:spPr>
        <p:txBody>
          <a:bodyPr wrap="square" rtlCol="0">
            <a:spAutoFit/>
          </a:bodyPr>
          <a:lstStyle/>
          <a:p>
            <a:pPr>
              <a:spcAft>
                <a:spcPts val="600"/>
              </a:spcAft>
            </a:pPr>
            <a:r>
              <a:rPr lang="en-US" sz="1600" dirty="0">
                <a:solidFill>
                  <a:schemeClr val="bg1"/>
                </a:solidFill>
                <a:cs typeface="Arial"/>
              </a:rPr>
              <a:t>Non-vascular deaths</a:t>
            </a:r>
          </a:p>
          <a:p>
            <a:pPr>
              <a:spcAft>
                <a:spcPts val="600"/>
              </a:spcAft>
            </a:pPr>
            <a:r>
              <a:rPr lang="en-US" sz="1600" dirty="0">
                <a:solidFill>
                  <a:schemeClr val="bg1"/>
                </a:solidFill>
                <a:cs typeface="Arial"/>
              </a:rPr>
              <a:t>Vascular deaths</a:t>
            </a:r>
          </a:p>
        </p:txBody>
      </p:sp>
      <p:sp>
        <p:nvSpPr>
          <p:cNvPr id="69" name="Rectangle 68"/>
          <p:cNvSpPr/>
          <p:nvPr/>
        </p:nvSpPr>
        <p:spPr>
          <a:xfrm>
            <a:off x="4343401" y="1585491"/>
            <a:ext cx="126331" cy="12633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 name="Rectangle 69"/>
          <p:cNvSpPr/>
          <p:nvPr/>
        </p:nvSpPr>
        <p:spPr>
          <a:xfrm>
            <a:off x="4343401" y="1912114"/>
            <a:ext cx="126331" cy="126330"/>
          </a:xfrm>
          <a:prstGeom prst="rect">
            <a:avLst/>
          </a:prstGeom>
          <a:solidFill>
            <a:srgbClr val="F04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 name="Freeform 70"/>
          <p:cNvSpPr/>
          <p:nvPr/>
        </p:nvSpPr>
        <p:spPr>
          <a:xfrm>
            <a:off x="7256198" y="1599278"/>
            <a:ext cx="3211830" cy="2928374"/>
          </a:xfrm>
          <a:custGeom>
            <a:avLst/>
            <a:gdLst>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567257 h 1571067"/>
              <a:gd name="connsiteX1" fmla="*/ 7620 w 3063240"/>
              <a:gd name="connsiteY1" fmla="*/ 104217 h 1571067"/>
              <a:gd name="connsiteX2" fmla="*/ 308610 w 3063240"/>
              <a:gd name="connsiteY2" fmla="*/ 127077 h 1571067"/>
              <a:gd name="connsiteX3" fmla="*/ 594360 w 3063240"/>
              <a:gd name="connsiteY3" fmla="*/ 195657 h 1571067"/>
              <a:gd name="connsiteX4" fmla="*/ 937260 w 3063240"/>
              <a:gd name="connsiteY4" fmla="*/ 344247 h 1571067"/>
              <a:gd name="connsiteX5" fmla="*/ 1337310 w 3063240"/>
              <a:gd name="connsiteY5" fmla="*/ 553797 h 1571067"/>
              <a:gd name="connsiteX6" fmla="*/ 1760220 w 3063240"/>
              <a:gd name="connsiteY6" fmla="*/ 877647 h 1571067"/>
              <a:gd name="connsiteX7" fmla="*/ 2110740 w 3063240"/>
              <a:gd name="connsiteY7" fmla="*/ 1174827 h 1571067"/>
              <a:gd name="connsiteX8" fmla="*/ 2247900 w 3063240"/>
              <a:gd name="connsiteY8" fmla="*/ 1296747 h 1571067"/>
              <a:gd name="connsiteX9" fmla="*/ 2468880 w 3063240"/>
              <a:gd name="connsiteY9" fmla="*/ 1430097 h 1571067"/>
              <a:gd name="connsiteX10" fmla="*/ 2750820 w 3063240"/>
              <a:gd name="connsiteY10" fmla="*/ 1529157 h 1571067"/>
              <a:gd name="connsiteX11" fmla="*/ 3063240 w 3063240"/>
              <a:gd name="connsiteY11" fmla="*/ 1571067 h 1571067"/>
              <a:gd name="connsiteX12" fmla="*/ 0 w 3063240"/>
              <a:gd name="connsiteY12" fmla="*/ 1567257 h 1571067"/>
              <a:gd name="connsiteX0" fmla="*/ 0 w 3063240"/>
              <a:gd name="connsiteY0" fmla="*/ 1568070 h 1571880"/>
              <a:gd name="connsiteX1" fmla="*/ 7620 w 3063240"/>
              <a:gd name="connsiteY1" fmla="*/ 105030 h 1571880"/>
              <a:gd name="connsiteX2" fmla="*/ 308610 w 3063240"/>
              <a:gd name="connsiteY2" fmla="*/ 127890 h 1571880"/>
              <a:gd name="connsiteX3" fmla="*/ 594360 w 3063240"/>
              <a:gd name="connsiteY3" fmla="*/ 196470 h 1571880"/>
              <a:gd name="connsiteX4" fmla="*/ 937260 w 3063240"/>
              <a:gd name="connsiteY4" fmla="*/ 345060 h 1571880"/>
              <a:gd name="connsiteX5" fmla="*/ 1337310 w 3063240"/>
              <a:gd name="connsiteY5" fmla="*/ 554610 h 1571880"/>
              <a:gd name="connsiteX6" fmla="*/ 1760220 w 3063240"/>
              <a:gd name="connsiteY6" fmla="*/ 878460 h 1571880"/>
              <a:gd name="connsiteX7" fmla="*/ 2110740 w 3063240"/>
              <a:gd name="connsiteY7" fmla="*/ 1175640 h 1571880"/>
              <a:gd name="connsiteX8" fmla="*/ 2247900 w 3063240"/>
              <a:gd name="connsiteY8" fmla="*/ 1297560 h 1571880"/>
              <a:gd name="connsiteX9" fmla="*/ 2468880 w 3063240"/>
              <a:gd name="connsiteY9" fmla="*/ 1430910 h 1571880"/>
              <a:gd name="connsiteX10" fmla="*/ 2750820 w 3063240"/>
              <a:gd name="connsiteY10" fmla="*/ 1529970 h 1571880"/>
              <a:gd name="connsiteX11" fmla="*/ 3063240 w 3063240"/>
              <a:gd name="connsiteY11" fmla="*/ 1571880 h 1571880"/>
              <a:gd name="connsiteX12" fmla="*/ 0 w 3063240"/>
              <a:gd name="connsiteY12" fmla="*/ 1568070 h 157188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40030 h 1466850"/>
              <a:gd name="connsiteX5" fmla="*/ 1337310 w 3221060"/>
              <a:gd name="connsiteY5" fmla="*/ 449580 h 1466850"/>
              <a:gd name="connsiteX6" fmla="*/ 1760220 w 3221060"/>
              <a:gd name="connsiteY6" fmla="*/ 773430 h 1466850"/>
              <a:gd name="connsiteX7" fmla="*/ 2110740 w 3221060"/>
              <a:gd name="connsiteY7" fmla="*/ 107061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110740 w 3221060"/>
              <a:gd name="connsiteY7" fmla="*/ 107061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12420 w 3221060"/>
              <a:gd name="connsiteY2" fmla="*/ 1905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12420 w 3221060"/>
              <a:gd name="connsiteY2" fmla="*/ 1905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570 h 1467380"/>
              <a:gd name="connsiteX1" fmla="*/ 7620 w 3221060"/>
              <a:gd name="connsiteY1" fmla="*/ 530 h 1467380"/>
              <a:gd name="connsiteX2" fmla="*/ 312420 w 3221060"/>
              <a:gd name="connsiteY2" fmla="*/ 19580 h 1467380"/>
              <a:gd name="connsiteX3" fmla="*/ 594360 w 3221060"/>
              <a:gd name="connsiteY3" fmla="*/ 91970 h 1467380"/>
              <a:gd name="connsiteX4" fmla="*/ 937260 w 3221060"/>
              <a:gd name="connsiteY4" fmla="*/ 232940 h 1467380"/>
              <a:gd name="connsiteX5" fmla="*/ 1337310 w 3221060"/>
              <a:gd name="connsiteY5" fmla="*/ 450110 h 1467380"/>
              <a:gd name="connsiteX6" fmla="*/ 1760220 w 3221060"/>
              <a:gd name="connsiteY6" fmla="*/ 773960 h 1467380"/>
              <a:gd name="connsiteX7" fmla="*/ 2042160 w 3221060"/>
              <a:gd name="connsiteY7" fmla="*/ 1017800 h 1467380"/>
              <a:gd name="connsiteX8" fmla="*/ 2247900 w 3221060"/>
              <a:gd name="connsiteY8" fmla="*/ 1193060 h 1467380"/>
              <a:gd name="connsiteX9" fmla="*/ 2468880 w 3221060"/>
              <a:gd name="connsiteY9" fmla="*/ 1326410 h 1467380"/>
              <a:gd name="connsiteX10" fmla="*/ 2750820 w 3221060"/>
              <a:gd name="connsiteY10" fmla="*/ 1425470 h 1467380"/>
              <a:gd name="connsiteX11" fmla="*/ 3063240 w 3221060"/>
              <a:gd name="connsiteY11" fmla="*/ 1467380 h 1467380"/>
              <a:gd name="connsiteX12" fmla="*/ 0 w 3221060"/>
              <a:gd name="connsiteY12" fmla="*/ 1463570 h 146738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682"/>
              <a:gd name="connsiteY0" fmla="*/ 1463040 h 1466850"/>
              <a:gd name="connsiteX1" fmla="*/ 7620 w 3221682"/>
              <a:gd name="connsiteY1" fmla="*/ 0 h 1466850"/>
              <a:gd name="connsiteX2" fmla="*/ 354330 w 3221682"/>
              <a:gd name="connsiteY2" fmla="*/ 26670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6670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52816 h 1456626"/>
              <a:gd name="connsiteX1" fmla="*/ 7620 w 3221682"/>
              <a:gd name="connsiteY1" fmla="*/ 0 h 1456626"/>
              <a:gd name="connsiteX2" fmla="*/ 354330 w 3221682"/>
              <a:gd name="connsiteY2" fmla="*/ 16446 h 1456626"/>
              <a:gd name="connsiteX3" fmla="*/ 594360 w 3221682"/>
              <a:gd name="connsiteY3" fmla="*/ 81216 h 1456626"/>
              <a:gd name="connsiteX4" fmla="*/ 937260 w 3221682"/>
              <a:gd name="connsiteY4" fmla="*/ 222186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94360 w 3221682"/>
              <a:gd name="connsiteY3" fmla="*/ 81216 h 1456626"/>
              <a:gd name="connsiteX4" fmla="*/ 937260 w 3221682"/>
              <a:gd name="connsiteY4" fmla="*/ 222186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37260 w 3221682"/>
              <a:gd name="connsiteY4" fmla="*/ 222186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37260 w 3221682"/>
              <a:gd name="connsiteY4" fmla="*/ 222186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695450 w 3221682"/>
              <a:gd name="connsiteY6" fmla="*/ 800013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695450 w 3221682"/>
              <a:gd name="connsiteY6" fmla="*/ 800013 h 1456626"/>
              <a:gd name="connsiteX7" fmla="*/ 2011680 w 3221682"/>
              <a:gd name="connsiteY7" fmla="*/ 1027495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695450 w 3221682"/>
              <a:gd name="connsiteY6" fmla="*/ 800013 h 1456626"/>
              <a:gd name="connsiteX7" fmla="*/ 2011680 w 3221682"/>
              <a:gd name="connsiteY7" fmla="*/ 1027495 h 1456626"/>
              <a:gd name="connsiteX8" fmla="*/ 2251710 w 3221682"/>
              <a:gd name="connsiteY8" fmla="*/ 1188441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0707"/>
              <a:gd name="connsiteY0" fmla="*/ 1452816 h 1456626"/>
              <a:gd name="connsiteX1" fmla="*/ 7620 w 3220707"/>
              <a:gd name="connsiteY1" fmla="*/ 0 h 1456626"/>
              <a:gd name="connsiteX2" fmla="*/ 361950 w 3220707"/>
              <a:gd name="connsiteY2" fmla="*/ 63478 h 1456626"/>
              <a:gd name="connsiteX3" fmla="*/ 579120 w 3220707"/>
              <a:gd name="connsiteY3" fmla="*/ 130293 h 1456626"/>
              <a:gd name="connsiteX4" fmla="*/ 914400 w 3220707"/>
              <a:gd name="connsiteY4" fmla="*/ 277397 h 1456626"/>
              <a:gd name="connsiteX5" fmla="*/ 1299210 w 3220707"/>
              <a:gd name="connsiteY5" fmla="*/ 504792 h 1456626"/>
              <a:gd name="connsiteX6" fmla="*/ 1695450 w 3220707"/>
              <a:gd name="connsiteY6" fmla="*/ 800013 h 1456626"/>
              <a:gd name="connsiteX7" fmla="*/ 2011680 w 3220707"/>
              <a:gd name="connsiteY7" fmla="*/ 1027495 h 1456626"/>
              <a:gd name="connsiteX8" fmla="*/ 2251710 w 3220707"/>
              <a:gd name="connsiteY8" fmla="*/ 1188441 h 1456626"/>
              <a:gd name="connsiteX9" fmla="*/ 2514600 w 3220707"/>
              <a:gd name="connsiteY9" fmla="*/ 1321231 h 1456626"/>
              <a:gd name="connsiteX10" fmla="*/ 2750820 w 3220707"/>
              <a:gd name="connsiteY10" fmla="*/ 1414716 h 1456626"/>
              <a:gd name="connsiteX11" fmla="*/ 3063240 w 3220707"/>
              <a:gd name="connsiteY11" fmla="*/ 1456626 h 1456626"/>
              <a:gd name="connsiteX12" fmla="*/ 0 w 3220707"/>
              <a:gd name="connsiteY12" fmla="*/ 1452816 h 1456626"/>
              <a:gd name="connsiteX0" fmla="*/ 0 w 3225547"/>
              <a:gd name="connsiteY0" fmla="*/ 1452816 h 1456626"/>
              <a:gd name="connsiteX1" fmla="*/ 7620 w 3225547"/>
              <a:gd name="connsiteY1" fmla="*/ 0 h 1456626"/>
              <a:gd name="connsiteX2" fmla="*/ 361950 w 3225547"/>
              <a:gd name="connsiteY2" fmla="*/ 63478 h 1456626"/>
              <a:gd name="connsiteX3" fmla="*/ 579120 w 3225547"/>
              <a:gd name="connsiteY3" fmla="*/ 130293 h 1456626"/>
              <a:gd name="connsiteX4" fmla="*/ 914400 w 3225547"/>
              <a:gd name="connsiteY4" fmla="*/ 277397 h 1456626"/>
              <a:gd name="connsiteX5" fmla="*/ 1299210 w 3225547"/>
              <a:gd name="connsiteY5" fmla="*/ 504792 h 1456626"/>
              <a:gd name="connsiteX6" fmla="*/ 1695450 w 3225547"/>
              <a:gd name="connsiteY6" fmla="*/ 800013 h 1456626"/>
              <a:gd name="connsiteX7" fmla="*/ 2011680 w 3225547"/>
              <a:gd name="connsiteY7" fmla="*/ 1027495 h 1456626"/>
              <a:gd name="connsiteX8" fmla="*/ 2251710 w 3225547"/>
              <a:gd name="connsiteY8" fmla="*/ 1188441 h 1456626"/>
              <a:gd name="connsiteX9" fmla="*/ 2514600 w 3225547"/>
              <a:gd name="connsiteY9" fmla="*/ 1321231 h 1456626"/>
              <a:gd name="connsiteX10" fmla="*/ 2781300 w 3225547"/>
              <a:gd name="connsiteY10" fmla="*/ 1402447 h 1456626"/>
              <a:gd name="connsiteX11" fmla="*/ 3063240 w 3225547"/>
              <a:gd name="connsiteY11" fmla="*/ 1456626 h 1456626"/>
              <a:gd name="connsiteX12" fmla="*/ 0 w 3225547"/>
              <a:gd name="connsiteY12" fmla="*/ 1452816 h 1456626"/>
              <a:gd name="connsiteX0" fmla="*/ 0 w 3321997"/>
              <a:gd name="connsiteY0" fmla="*/ 1452816 h 1458671"/>
              <a:gd name="connsiteX1" fmla="*/ 7620 w 3321997"/>
              <a:gd name="connsiteY1" fmla="*/ 0 h 1458671"/>
              <a:gd name="connsiteX2" fmla="*/ 361950 w 3321997"/>
              <a:gd name="connsiteY2" fmla="*/ 63478 h 1458671"/>
              <a:gd name="connsiteX3" fmla="*/ 579120 w 3321997"/>
              <a:gd name="connsiteY3" fmla="*/ 130293 h 1458671"/>
              <a:gd name="connsiteX4" fmla="*/ 914400 w 3321997"/>
              <a:gd name="connsiteY4" fmla="*/ 277397 h 1458671"/>
              <a:gd name="connsiteX5" fmla="*/ 1299210 w 3321997"/>
              <a:gd name="connsiteY5" fmla="*/ 504792 h 1458671"/>
              <a:gd name="connsiteX6" fmla="*/ 1695450 w 3321997"/>
              <a:gd name="connsiteY6" fmla="*/ 800013 h 1458671"/>
              <a:gd name="connsiteX7" fmla="*/ 2011680 w 3321997"/>
              <a:gd name="connsiteY7" fmla="*/ 1027495 h 1458671"/>
              <a:gd name="connsiteX8" fmla="*/ 2251710 w 3321997"/>
              <a:gd name="connsiteY8" fmla="*/ 1188441 h 1458671"/>
              <a:gd name="connsiteX9" fmla="*/ 2514600 w 3321997"/>
              <a:gd name="connsiteY9" fmla="*/ 1321231 h 1458671"/>
              <a:gd name="connsiteX10" fmla="*/ 2781300 w 3321997"/>
              <a:gd name="connsiteY10" fmla="*/ 1402447 h 1458671"/>
              <a:gd name="connsiteX11" fmla="*/ 3173730 w 3321997"/>
              <a:gd name="connsiteY11" fmla="*/ 1458671 h 1458671"/>
              <a:gd name="connsiteX12" fmla="*/ 0 w 3321997"/>
              <a:gd name="connsiteY12" fmla="*/ 1452816 h 1458671"/>
              <a:gd name="connsiteX0" fmla="*/ 0 w 3189309"/>
              <a:gd name="connsiteY0" fmla="*/ 1452816 h 1458671"/>
              <a:gd name="connsiteX1" fmla="*/ 7620 w 3189309"/>
              <a:gd name="connsiteY1" fmla="*/ 0 h 1458671"/>
              <a:gd name="connsiteX2" fmla="*/ 361950 w 3189309"/>
              <a:gd name="connsiteY2" fmla="*/ 63478 h 1458671"/>
              <a:gd name="connsiteX3" fmla="*/ 579120 w 3189309"/>
              <a:gd name="connsiteY3" fmla="*/ 130293 h 1458671"/>
              <a:gd name="connsiteX4" fmla="*/ 914400 w 3189309"/>
              <a:gd name="connsiteY4" fmla="*/ 277397 h 1458671"/>
              <a:gd name="connsiteX5" fmla="*/ 1299210 w 3189309"/>
              <a:gd name="connsiteY5" fmla="*/ 504792 h 1458671"/>
              <a:gd name="connsiteX6" fmla="*/ 1695450 w 3189309"/>
              <a:gd name="connsiteY6" fmla="*/ 800013 h 1458671"/>
              <a:gd name="connsiteX7" fmla="*/ 2011680 w 3189309"/>
              <a:gd name="connsiteY7" fmla="*/ 1027495 h 1458671"/>
              <a:gd name="connsiteX8" fmla="*/ 2251710 w 3189309"/>
              <a:gd name="connsiteY8" fmla="*/ 1188441 h 1458671"/>
              <a:gd name="connsiteX9" fmla="*/ 2514600 w 3189309"/>
              <a:gd name="connsiteY9" fmla="*/ 1321231 h 1458671"/>
              <a:gd name="connsiteX10" fmla="*/ 2781300 w 3189309"/>
              <a:gd name="connsiteY10" fmla="*/ 1402447 h 1458671"/>
              <a:gd name="connsiteX11" fmla="*/ 3173730 w 3189309"/>
              <a:gd name="connsiteY11" fmla="*/ 1458671 h 1458671"/>
              <a:gd name="connsiteX12" fmla="*/ 0 w 3189309"/>
              <a:gd name="connsiteY12" fmla="*/ 1452816 h 1458671"/>
              <a:gd name="connsiteX0" fmla="*/ 0 w 3189309"/>
              <a:gd name="connsiteY0" fmla="*/ 1452816 h 1458671"/>
              <a:gd name="connsiteX1" fmla="*/ 7620 w 3189309"/>
              <a:gd name="connsiteY1" fmla="*/ 0 h 1458671"/>
              <a:gd name="connsiteX2" fmla="*/ 361950 w 3189309"/>
              <a:gd name="connsiteY2" fmla="*/ 63478 h 1458671"/>
              <a:gd name="connsiteX3" fmla="*/ 579120 w 3189309"/>
              <a:gd name="connsiteY3" fmla="*/ 130293 h 1458671"/>
              <a:gd name="connsiteX4" fmla="*/ 914400 w 3189309"/>
              <a:gd name="connsiteY4" fmla="*/ 277397 h 1458671"/>
              <a:gd name="connsiteX5" fmla="*/ 1299210 w 3189309"/>
              <a:gd name="connsiteY5" fmla="*/ 504792 h 1458671"/>
              <a:gd name="connsiteX6" fmla="*/ 1695450 w 3189309"/>
              <a:gd name="connsiteY6" fmla="*/ 800013 h 1458671"/>
              <a:gd name="connsiteX7" fmla="*/ 2011680 w 3189309"/>
              <a:gd name="connsiteY7" fmla="*/ 1027495 h 1458671"/>
              <a:gd name="connsiteX8" fmla="*/ 2251710 w 3189309"/>
              <a:gd name="connsiteY8" fmla="*/ 1188441 h 1458671"/>
              <a:gd name="connsiteX9" fmla="*/ 2514600 w 3189309"/>
              <a:gd name="connsiteY9" fmla="*/ 1321231 h 1458671"/>
              <a:gd name="connsiteX10" fmla="*/ 2781300 w 3189309"/>
              <a:gd name="connsiteY10" fmla="*/ 1402447 h 1458671"/>
              <a:gd name="connsiteX11" fmla="*/ 3173730 w 3189309"/>
              <a:gd name="connsiteY11" fmla="*/ 1458671 h 1458671"/>
              <a:gd name="connsiteX12" fmla="*/ 0 w 3189309"/>
              <a:gd name="connsiteY12" fmla="*/ 1452816 h 1458671"/>
              <a:gd name="connsiteX0" fmla="*/ 0 w 3191213"/>
              <a:gd name="connsiteY0" fmla="*/ 1452816 h 1458671"/>
              <a:gd name="connsiteX1" fmla="*/ 7620 w 3191213"/>
              <a:gd name="connsiteY1" fmla="*/ 0 h 1458671"/>
              <a:gd name="connsiteX2" fmla="*/ 361950 w 3191213"/>
              <a:gd name="connsiteY2" fmla="*/ 63478 h 1458671"/>
              <a:gd name="connsiteX3" fmla="*/ 579120 w 3191213"/>
              <a:gd name="connsiteY3" fmla="*/ 130293 h 1458671"/>
              <a:gd name="connsiteX4" fmla="*/ 914400 w 3191213"/>
              <a:gd name="connsiteY4" fmla="*/ 277397 h 1458671"/>
              <a:gd name="connsiteX5" fmla="*/ 1299210 w 3191213"/>
              <a:gd name="connsiteY5" fmla="*/ 504792 h 1458671"/>
              <a:gd name="connsiteX6" fmla="*/ 1695450 w 3191213"/>
              <a:gd name="connsiteY6" fmla="*/ 800013 h 1458671"/>
              <a:gd name="connsiteX7" fmla="*/ 2011680 w 3191213"/>
              <a:gd name="connsiteY7" fmla="*/ 1027495 h 1458671"/>
              <a:gd name="connsiteX8" fmla="*/ 2251710 w 3191213"/>
              <a:gd name="connsiteY8" fmla="*/ 1188441 h 1458671"/>
              <a:gd name="connsiteX9" fmla="*/ 2514600 w 3191213"/>
              <a:gd name="connsiteY9" fmla="*/ 1321231 h 1458671"/>
              <a:gd name="connsiteX10" fmla="*/ 2830830 w 3191213"/>
              <a:gd name="connsiteY10" fmla="*/ 1408581 h 1458671"/>
              <a:gd name="connsiteX11" fmla="*/ 3173730 w 3191213"/>
              <a:gd name="connsiteY11" fmla="*/ 1458671 h 1458671"/>
              <a:gd name="connsiteX12" fmla="*/ 0 w 3191213"/>
              <a:gd name="connsiteY12" fmla="*/ 1452816 h 1458671"/>
              <a:gd name="connsiteX0" fmla="*/ 0 w 3190755"/>
              <a:gd name="connsiteY0" fmla="*/ 1452816 h 1458671"/>
              <a:gd name="connsiteX1" fmla="*/ 7620 w 3190755"/>
              <a:gd name="connsiteY1" fmla="*/ 0 h 1458671"/>
              <a:gd name="connsiteX2" fmla="*/ 361950 w 3190755"/>
              <a:gd name="connsiteY2" fmla="*/ 63478 h 1458671"/>
              <a:gd name="connsiteX3" fmla="*/ 579120 w 3190755"/>
              <a:gd name="connsiteY3" fmla="*/ 130293 h 1458671"/>
              <a:gd name="connsiteX4" fmla="*/ 914400 w 3190755"/>
              <a:gd name="connsiteY4" fmla="*/ 277397 h 1458671"/>
              <a:gd name="connsiteX5" fmla="*/ 1299210 w 3190755"/>
              <a:gd name="connsiteY5" fmla="*/ 504792 h 1458671"/>
              <a:gd name="connsiteX6" fmla="*/ 1695450 w 3190755"/>
              <a:gd name="connsiteY6" fmla="*/ 800013 h 1458671"/>
              <a:gd name="connsiteX7" fmla="*/ 2011680 w 3190755"/>
              <a:gd name="connsiteY7" fmla="*/ 1027495 h 1458671"/>
              <a:gd name="connsiteX8" fmla="*/ 2251710 w 3190755"/>
              <a:gd name="connsiteY8" fmla="*/ 1188441 h 1458671"/>
              <a:gd name="connsiteX9" fmla="*/ 2514600 w 3190755"/>
              <a:gd name="connsiteY9" fmla="*/ 1321231 h 1458671"/>
              <a:gd name="connsiteX10" fmla="*/ 2830830 w 3190755"/>
              <a:gd name="connsiteY10" fmla="*/ 1408581 h 1458671"/>
              <a:gd name="connsiteX11" fmla="*/ 3173730 w 3190755"/>
              <a:gd name="connsiteY11" fmla="*/ 1458671 h 1458671"/>
              <a:gd name="connsiteX12" fmla="*/ 0 w 3190755"/>
              <a:gd name="connsiteY12" fmla="*/ 1452816 h 1458671"/>
              <a:gd name="connsiteX0" fmla="*/ 0 w 3173730"/>
              <a:gd name="connsiteY0" fmla="*/ 1452816 h 1458671"/>
              <a:gd name="connsiteX1" fmla="*/ 7620 w 3173730"/>
              <a:gd name="connsiteY1" fmla="*/ 0 h 1458671"/>
              <a:gd name="connsiteX2" fmla="*/ 361950 w 3173730"/>
              <a:gd name="connsiteY2" fmla="*/ 63478 h 1458671"/>
              <a:gd name="connsiteX3" fmla="*/ 579120 w 3173730"/>
              <a:gd name="connsiteY3" fmla="*/ 130293 h 1458671"/>
              <a:gd name="connsiteX4" fmla="*/ 914400 w 3173730"/>
              <a:gd name="connsiteY4" fmla="*/ 277397 h 1458671"/>
              <a:gd name="connsiteX5" fmla="*/ 1299210 w 3173730"/>
              <a:gd name="connsiteY5" fmla="*/ 504792 h 1458671"/>
              <a:gd name="connsiteX6" fmla="*/ 1695450 w 3173730"/>
              <a:gd name="connsiteY6" fmla="*/ 800013 h 1458671"/>
              <a:gd name="connsiteX7" fmla="*/ 2011680 w 3173730"/>
              <a:gd name="connsiteY7" fmla="*/ 1027495 h 1458671"/>
              <a:gd name="connsiteX8" fmla="*/ 2251710 w 3173730"/>
              <a:gd name="connsiteY8" fmla="*/ 1188441 h 1458671"/>
              <a:gd name="connsiteX9" fmla="*/ 2514600 w 3173730"/>
              <a:gd name="connsiteY9" fmla="*/ 1321231 h 1458671"/>
              <a:gd name="connsiteX10" fmla="*/ 2830830 w 3173730"/>
              <a:gd name="connsiteY10" fmla="*/ 1408581 h 1458671"/>
              <a:gd name="connsiteX11" fmla="*/ 3173730 w 3173730"/>
              <a:gd name="connsiteY11" fmla="*/ 1458671 h 1458671"/>
              <a:gd name="connsiteX12" fmla="*/ 0 w 3173730"/>
              <a:gd name="connsiteY12" fmla="*/ 1452816 h 1458671"/>
              <a:gd name="connsiteX0" fmla="*/ 0 w 3211830"/>
              <a:gd name="connsiteY0" fmla="*/ 1452816 h 1456626"/>
              <a:gd name="connsiteX1" fmla="*/ 7620 w 3211830"/>
              <a:gd name="connsiteY1" fmla="*/ 0 h 1456626"/>
              <a:gd name="connsiteX2" fmla="*/ 361950 w 3211830"/>
              <a:gd name="connsiteY2" fmla="*/ 63478 h 1456626"/>
              <a:gd name="connsiteX3" fmla="*/ 579120 w 3211830"/>
              <a:gd name="connsiteY3" fmla="*/ 130293 h 1456626"/>
              <a:gd name="connsiteX4" fmla="*/ 914400 w 3211830"/>
              <a:gd name="connsiteY4" fmla="*/ 277397 h 1456626"/>
              <a:gd name="connsiteX5" fmla="*/ 1299210 w 3211830"/>
              <a:gd name="connsiteY5" fmla="*/ 504792 h 1456626"/>
              <a:gd name="connsiteX6" fmla="*/ 1695450 w 3211830"/>
              <a:gd name="connsiteY6" fmla="*/ 800013 h 1456626"/>
              <a:gd name="connsiteX7" fmla="*/ 2011680 w 3211830"/>
              <a:gd name="connsiteY7" fmla="*/ 1027495 h 1456626"/>
              <a:gd name="connsiteX8" fmla="*/ 2251710 w 3211830"/>
              <a:gd name="connsiteY8" fmla="*/ 1188441 h 1456626"/>
              <a:gd name="connsiteX9" fmla="*/ 2514600 w 3211830"/>
              <a:gd name="connsiteY9" fmla="*/ 1321231 h 1456626"/>
              <a:gd name="connsiteX10" fmla="*/ 2830830 w 3211830"/>
              <a:gd name="connsiteY10" fmla="*/ 1408581 h 1456626"/>
              <a:gd name="connsiteX11" fmla="*/ 3211830 w 3211830"/>
              <a:gd name="connsiteY11" fmla="*/ 1456626 h 1456626"/>
              <a:gd name="connsiteX12" fmla="*/ 0 w 3211830"/>
              <a:gd name="connsiteY12" fmla="*/ 1452816 h 1456626"/>
              <a:gd name="connsiteX0" fmla="*/ 0 w 3211830"/>
              <a:gd name="connsiteY0" fmla="*/ 1452816 h 1456626"/>
              <a:gd name="connsiteX1" fmla="*/ 7620 w 3211830"/>
              <a:gd name="connsiteY1" fmla="*/ 0 h 1456626"/>
              <a:gd name="connsiteX2" fmla="*/ 361950 w 3211830"/>
              <a:gd name="connsiteY2" fmla="*/ 63478 h 1456626"/>
              <a:gd name="connsiteX3" fmla="*/ 579120 w 3211830"/>
              <a:gd name="connsiteY3" fmla="*/ 130293 h 1456626"/>
              <a:gd name="connsiteX4" fmla="*/ 914400 w 3211830"/>
              <a:gd name="connsiteY4" fmla="*/ 277397 h 1456626"/>
              <a:gd name="connsiteX5" fmla="*/ 1299210 w 3211830"/>
              <a:gd name="connsiteY5" fmla="*/ 504792 h 1456626"/>
              <a:gd name="connsiteX6" fmla="*/ 1695450 w 3211830"/>
              <a:gd name="connsiteY6" fmla="*/ 800013 h 1456626"/>
              <a:gd name="connsiteX7" fmla="*/ 2011680 w 3211830"/>
              <a:gd name="connsiteY7" fmla="*/ 1027495 h 1456626"/>
              <a:gd name="connsiteX8" fmla="*/ 2251710 w 3211830"/>
              <a:gd name="connsiteY8" fmla="*/ 1188441 h 1456626"/>
              <a:gd name="connsiteX9" fmla="*/ 2514600 w 3211830"/>
              <a:gd name="connsiteY9" fmla="*/ 1321231 h 1456626"/>
              <a:gd name="connsiteX10" fmla="*/ 2830830 w 3211830"/>
              <a:gd name="connsiteY10" fmla="*/ 1408581 h 1456626"/>
              <a:gd name="connsiteX11" fmla="*/ 3211830 w 3211830"/>
              <a:gd name="connsiteY11" fmla="*/ 1456626 h 1456626"/>
              <a:gd name="connsiteX12" fmla="*/ 0 w 3211830"/>
              <a:gd name="connsiteY12" fmla="*/ 1452816 h 1456626"/>
              <a:gd name="connsiteX0" fmla="*/ 0 w 3211830"/>
              <a:gd name="connsiteY0" fmla="*/ 1452816 h 1456626"/>
              <a:gd name="connsiteX1" fmla="*/ 7620 w 3211830"/>
              <a:gd name="connsiteY1" fmla="*/ 0 h 1456626"/>
              <a:gd name="connsiteX2" fmla="*/ 361950 w 3211830"/>
              <a:gd name="connsiteY2" fmla="*/ 63478 h 1456626"/>
              <a:gd name="connsiteX3" fmla="*/ 579120 w 3211830"/>
              <a:gd name="connsiteY3" fmla="*/ 130293 h 1456626"/>
              <a:gd name="connsiteX4" fmla="*/ 914400 w 3211830"/>
              <a:gd name="connsiteY4" fmla="*/ 277397 h 1456626"/>
              <a:gd name="connsiteX5" fmla="*/ 1299210 w 3211830"/>
              <a:gd name="connsiteY5" fmla="*/ 504792 h 1456626"/>
              <a:gd name="connsiteX6" fmla="*/ 1695450 w 3211830"/>
              <a:gd name="connsiteY6" fmla="*/ 800013 h 1456626"/>
              <a:gd name="connsiteX7" fmla="*/ 2011680 w 3211830"/>
              <a:gd name="connsiteY7" fmla="*/ 1027495 h 1456626"/>
              <a:gd name="connsiteX8" fmla="*/ 2251710 w 3211830"/>
              <a:gd name="connsiteY8" fmla="*/ 1188441 h 1456626"/>
              <a:gd name="connsiteX9" fmla="*/ 2514600 w 3211830"/>
              <a:gd name="connsiteY9" fmla="*/ 1321231 h 1456626"/>
              <a:gd name="connsiteX10" fmla="*/ 2830830 w 3211830"/>
              <a:gd name="connsiteY10" fmla="*/ 1408581 h 1456626"/>
              <a:gd name="connsiteX11" fmla="*/ 3211830 w 3211830"/>
              <a:gd name="connsiteY11" fmla="*/ 1456626 h 1456626"/>
              <a:gd name="connsiteX12" fmla="*/ 0 w 3211830"/>
              <a:gd name="connsiteY12" fmla="*/ 1452816 h 1456626"/>
              <a:gd name="connsiteX0" fmla="*/ 0 w 3211830"/>
              <a:gd name="connsiteY0" fmla="*/ 1458951 h 1462761"/>
              <a:gd name="connsiteX1" fmla="*/ 3810 w 3211830"/>
              <a:gd name="connsiteY1" fmla="*/ 0 h 1462761"/>
              <a:gd name="connsiteX2" fmla="*/ 361950 w 3211830"/>
              <a:gd name="connsiteY2" fmla="*/ 69613 h 1462761"/>
              <a:gd name="connsiteX3" fmla="*/ 579120 w 3211830"/>
              <a:gd name="connsiteY3" fmla="*/ 136428 h 1462761"/>
              <a:gd name="connsiteX4" fmla="*/ 914400 w 3211830"/>
              <a:gd name="connsiteY4" fmla="*/ 283532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361950 w 3211830"/>
              <a:gd name="connsiteY2" fmla="*/ 69613 h 1462761"/>
              <a:gd name="connsiteX3" fmla="*/ 579120 w 3211830"/>
              <a:gd name="connsiteY3" fmla="*/ 136428 h 1462761"/>
              <a:gd name="connsiteX4" fmla="*/ 914400 w 3211830"/>
              <a:gd name="connsiteY4" fmla="*/ 283532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361950 w 3211830"/>
              <a:gd name="connsiteY2" fmla="*/ 69613 h 1462761"/>
              <a:gd name="connsiteX3" fmla="*/ 579120 w 3211830"/>
              <a:gd name="connsiteY3" fmla="*/ 136428 h 1462761"/>
              <a:gd name="connsiteX4" fmla="*/ 914400 w 3211830"/>
              <a:gd name="connsiteY4" fmla="*/ 283532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579120 w 3211830"/>
              <a:gd name="connsiteY3" fmla="*/ 136428 h 1462761"/>
              <a:gd name="connsiteX4" fmla="*/ 914400 w 3211830"/>
              <a:gd name="connsiteY4" fmla="*/ 283532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914400 w 3211830"/>
              <a:gd name="connsiteY4" fmla="*/ 283532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512570 w 3211830"/>
              <a:gd name="connsiteY5" fmla="*/ 501411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512570 w 3211830"/>
              <a:gd name="connsiteY5" fmla="*/ 501411 h 1462761"/>
              <a:gd name="connsiteX6" fmla="*/ 1889760 w 3211830"/>
              <a:gd name="connsiteY6" fmla="*/ 773795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512570 w 3211830"/>
              <a:gd name="connsiteY5" fmla="*/ 501411 h 1462761"/>
              <a:gd name="connsiteX6" fmla="*/ 1889760 w 3211830"/>
              <a:gd name="connsiteY6" fmla="*/ 773795 h 1462761"/>
              <a:gd name="connsiteX7" fmla="*/ 2190750 w 3211830"/>
              <a:gd name="connsiteY7" fmla="*/ 1018405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512570 w 3211830"/>
              <a:gd name="connsiteY5" fmla="*/ 501411 h 1462761"/>
              <a:gd name="connsiteX6" fmla="*/ 1889760 w 3211830"/>
              <a:gd name="connsiteY6" fmla="*/ 773795 h 1462761"/>
              <a:gd name="connsiteX7" fmla="*/ 2190750 w 3211830"/>
              <a:gd name="connsiteY7" fmla="*/ 1018405 h 1462761"/>
              <a:gd name="connsiteX8" fmla="*/ 2388870 w 3211830"/>
              <a:gd name="connsiteY8" fmla="*/ 1160319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512570 w 3211830"/>
              <a:gd name="connsiteY5" fmla="*/ 501411 h 1462761"/>
              <a:gd name="connsiteX6" fmla="*/ 1889760 w 3211830"/>
              <a:gd name="connsiteY6" fmla="*/ 773795 h 1462761"/>
              <a:gd name="connsiteX7" fmla="*/ 2190750 w 3211830"/>
              <a:gd name="connsiteY7" fmla="*/ 1018405 h 1462761"/>
              <a:gd name="connsiteX8" fmla="*/ 2388870 w 3211830"/>
              <a:gd name="connsiteY8" fmla="*/ 1160319 h 1462761"/>
              <a:gd name="connsiteX9" fmla="*/ 2625090 w 3211830"/>
              <a:gd name="connsiteY9" fmla="*/ 1319753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512570 w 3211830"/>
              <a:gd name="connsiteY5" fmla="*/ 501411 h 1462761"/>
              <a:gd name="connsiteX6" fmla="*/ 1889760 w 3211830"/>
              <a:gd name="connsiteY6" fmla="*/ 773795 h 1462761"/>
              <a:gd name="connsiteX7" fmla="*/ 2190750 w 3211830"/>
              <a:gd name="connsiteY7" fmla="*/ 1018405 h 1462761"/>
              <a:gd name="connsiteX8" fmla="*/ 2388870 w 3211830"/>
              <a:gd name="connsiteY8" fmla="*/ 1160319 h 1462761"/>
              <a:gd name="connsiteX9" fmla="*/ 2625090 w 3211830"/>
              <a:gd name="connsiteY9" fmla="*/ 1319753 h 1462761"/>
              <a:gd name="connsiteX10" fmla="*/ 2865120 w 3211830"/>
              <a:gd name="connsiteY10" fmla="*/ 1410910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512570 w 3211830"/>
              <a:gd name="connsiteY5" fmla="*/ 501411 h 1462761"/>
              <a:gd name="connsiteX6" fmla="*/ 1889760 w 3211830"/>
              <a:gd name="connsiteY6" fmla="*/ 773795 h 1462761"/>
              <a:gd name="connsiteX7" fmla="*/ 2190750 w 3211830"/>
              <a:gd name="connsiteY7" fmla="*/ 1018405 h 1462761"/>
              <a:gd name="connsiteX8" fmla="*/ 2388870 w 3211830"/>
              <a:gd name="connsiteY8" fmla="*/ 1160319 h 1462761"/>
              <a:gd name="connsiteX9" fmla="*/ 2625090 w 3211830"/>
              <a:gd name="connsiteY9" fmla="*/ 1319753 h 1462761"/>
              <a:gd name="connsiteX10" fmla="*/ 2865120 w 3211830"/>
              <a:gd name="connsiteY10" fmla="*/ 1410910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512570 w 3211830"/>
              <a:gd name="connsiteY5" fmla="*/ 501411 h 1462761"/>
              <a:gd name="connsiteX6" fmla="*/ 1889760 w 3211830"/>
              <a:gd name="connsiteY6" fmla="*/ 773795 h 1462761"/>
              <a:gd name="connsiteX7" fmla="*/ 2190750 w 3211830"/>
              <a:gd name="connsiteY7" fmla="*/ 1018405 h 1462761"/>
              <a:gd name="connsiteX8" fmla="*/ 2388870 w 3211830"/>
              <a:gd name="connsiteY8" fmla="*/ 1160319 h 1462761"/>
              <a:gd name="connsiteX9" fmla="*/ 2625090 w 3211830"/>
              <a:gd name="connsiteY9" fmla="*/ 1319753 h 1462761"/>
              <a:gd name="connsiteX10" fmla="*/ 2865120 w 3211830"/>
              <a:gd name="connsiteY10" fmla="*/ 1410910 h 1462761"/>
              <a:gd name="connsiteX11" fmla="*/ 3211830 w 3211830"/>
              <a:gd name="connsiteY11" fmla="*/ 1462761 h 1462761"/>
              <a:gd name="connsiteX12" fmla="*/ 0 w 3211830"/>
              <a:gd name="connsiteY12" fmla="*/ 1458951 h 146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1830" h="1462761">
                <a:moveTo>
                  <a:pt x="0" y="1458951"/>
                </a:moveTo>
                <a:cubicBezTo>
                  <a:pt x="1270" y="972634"/>
                  <a:pt x="-1270" y="1453538"/>
                  <a:pt x="3810" y="0"/>
                </a:cubicBezTo>
                <a:cubicBezTo>
                  <a:pt x="222885" y="17071"/>
                  <a:pt x="274320" y="22452"/>
                  <a:pt x="411480" y="52485"/>
                </a:cubicBezTo>
                <a:cubicBezTo>
                  <a:pt x="548640" y="82518"/>
                  <a:pt x="622300" y="97603"/>
                  <a:pt x="735330" y="134525"/>
                </a:cubicBezTo>
                <a:cubicBezTo>
                  <a:pt x="848360" y="171447"/>
                  <a:pt x="960120" y="212868"/>
                  <a:pt x="1089660" y="274016"/>
                </a:cubicBezTo>
                <a:cubicBezTo>
                  <a:pt x="1219200" y="335164"/>
                  <a:pt x="1379220" y="418115"/>
                  <a:pt x="1512570" y="501411"/>
                </a:cubicBezTo>
                <a:cubicBezTo>
                  <a:pt x="1645920" y="584708"/>
                  <a:pt x="1776730" y="687629"/>
                  <a:pt x="1889760" y="773795"/>
                </a:cubicBezTo>
                <a:cubicBezTo>
                  <a:pt x="2002790" y="859961"/>
                  <a:pt x="2107565" y="953984"/>
                  <a:pt x="2190750" y="1018405"/>
                </a:cubicBezTo>
                <a:cubicBezTo>
                  <a:pt x="2273935" y="1082826"/>
                  <a:pt x="2316480" y="1110094"/>
                  <a:pt x="2388870" y="1160319"/>
                </a:cubicBezTo>
                <a:cubicBezTo>
                  <a:pt x="2461260" y="1210544"/>
                  <a:pt x="2545715" y="1277988"/>
                  <a:pt x="2625090" y="1319753"/>
                </a:cubicBezTo>
                <a:cubicBezTo>
                  <a:pt x="2704465" y="1361518"/>
                  <a:pt x="2767330" y="1387075"/>
                  <a:pt x="2865120" y="1410910"/>
                </a:cubicBezTo>
                <a:cubicBezTo>
                  <a:pt x="2962910" y="1434745"/>
                  <a:pt x="3018790" y="1446187"/>
                  <a:pt x="3211830" y="1462761"/>
                </a:cubicBezTo>
                <a:lnTo>
                  <a:pt x="0" y="1458951"/>
                </a:lnTo>
                <a:close/>
              </a:path>
            </a:pathLst>
          </a:custGeom>
          <a:solidFill>
            <a:srgbClr val="8282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5A5A5A"/>
              </a:solidFill>
            </a:endParaRPr>
          </a:p>
        </p:txBody>
      </p:sp>
      <p:sp>
        <p:nvSpPr>
          <p:cNvPr id="72" name="Freeform 71"/>
          <p:cNvSpPr/>
          <p:nvPr/>
        </p:nvSpPr>
        <p:spPr>
          <a:xfrm>
            <a:off x="7251640" y="2767433"/>
            <a:ext cx="3185160" cy="1760219"/>
          </a:xfrm>
          <a:custGeom>
            <a:avLst/>
            <a:gdLst>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567257 h 1571067"/>
              <a:gd name="connsiteX1" fmla="*/ 7620 w 3063240"/>
              <a:gd name="connsiteY1" fmla="*/ 104217 h 1571067"/>
              <a:gd name="connsiteX2" fmla="*/ 308610 w 3063240"/>
              <a:gd name="connsiteY2" fmla="*/ 127077 h 1571067"/>
              <a:gd name="connsiteX3" fmla="*/ 594360 w 3063240"/>
              <a:gd name="connsiteY3" fmla="*/ 195657 h 1571067"/>
              <a:gd name="connsiteX4" fmla="*/ 937260 w 3063240"/>
              <a:gd name="connsiteY4" fmla="*/ 344247 h 1571067"/>
              <a:gd name="connsiteX5" fmla="*/ 1337310 w 3063240"/>
              <a:gd name="connsiteY5" fmla="*/ 553797 h 1571067"/>
              <a:gd name="connsiteX6" fmla="*/ 1760220 w 3063240"/>
              <a:gd name="connsiteY6" fmla="*/ 877647 h 1571067"/>
              <a:gd name="connsiteX7" fmla="*/ 2110740 w 3063240"/>
              <a:gd name="connsiteY7" fmla="*/ 1174827 h 1571067"/>
              <a:gd name="connsiteX8" fmla="*/ 2247900 w 3063240"/>
              <a:gd name="connsiteY8" fmla="*/ 1296747 h 1571067"/>
              <a:gd name="connsiteX9" fmla="*/ 2468880 w 3063240"/>
              <a:gd name="connsiteY9" fmla="*/ 1430097 h 1571067"/>
              <a:gd name="connsiteX10" fmla="*/ 2750820 w 3063240"/>
              <a:gd name="connsiteY10" fmla="*/ 1529157 h 1571067"/>
              <a:gd name="connsiteX11" fmla="*/ 3063240 w 3063240"/>
              <a:gd name="connsiteY11" fmla="*/ 1571067 h 1571067"/>
              <a:gd name="connsiteX12" fmla="*/ 0 w 3063240"/>
              <a:gd name="connsiteY12" fmla="*/ 1567257 h 1571067"/>
              <a:gd name="connsiteX0" fmla="*/ 0 w 3063240"/>
              <a:gd name="connsiteY0" fmla="*/ 1568070 h 1571880"/>
              <a:gd name="connsiteX1" fmla="*/ 7620 w 3063240"/>
              <a:gd name="connsiteY1" fmla="*/ 105030 h 1571880"/>
              <a:gd name="connsiteX2" fmla="*/ 308610 w 3063240"/>
              <a:gd name="connsiteY2" fmla="*/ 127890 h 1571880"/>
              <a:gd name="connsiteX3" fmla="*/ 594360 w 3063240"/>
              <a:gd name="connsiteY3" fmla="*/ 196470 h 1571880"/>
              <a:gd name="connsiteX4" fmla="*/ 937260 w 3063240"/>
              <a:gd name="connsiteY4" fmla="*/ 345060 h 1571880"/>
              <a:gd name="connsiteX5" fmla="*/ 1337310 w 3063240"/>
              <a:gd name="connsiteY5" fmla="*/ 554610 h 1571880"/>
              <a:gd name="connsiteX6" fmla="*/ 1760220 w 3063240"/>
              <a:gd name="connsiteY6" fmla="*/ 878460 h 1571880"/>
              <a:gd name="connsiteX7" fmla="*/ 2110740 w 3063240"/>
              <a:gd name="connsiteY7" fmla="*/ 1175640 h 1571880"/>
              <a:gd name="connsiteX8" fmla="*/ 2247900 w 3063240"/>
              <a:gd name="connsiteY8" fmla="*/ 1297560 h 1571880"/>
              <a:gd name="connsiteX9" fmla="*/ 2468880 w 3063240"/>
              <a:gd name="connsiteY9" fmla="*/ 1430910 h 1571880"/>
              <a:gd name="connsiteX10" fmla="*/ 2750820 w 3063240"/>
              <a:gd name="connsiteY10" fmla="*/ 1529970 h 1571880"/>
              <a:gd name="connsiteX11" fmla="*/ 3063240 w 3063240"/>
              <a:gd name="connsiteY11" fmla="*/ 1571880 h 1571880"/>
              <a:gd name="connsiteX12" fmla="*/ 0 w 3063240"/>
              <a:gd name="connsiteY12" fmla="*/ 1568070 h 157188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40030 h 1466850"/>
              <a:gd name="connsiteX5" fmla="*/ 1337310 w 3221060"/>
              <a:gd name="connsiteY5" fmla="*/ 449580 h 1466850"/>
              <a:gd name="connsiteX6" fmla="*/ 1760220 w 3221060"/>
              <a:gd name="connsiteY6" fmla="*/ 773430 h 1466850"/>
              <a:gd name="connsiteX7" fmla="*/ 2110740 w 3221060"/>
              <a:gd name="connsiteY7" fmla="*/ 107061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110740 w 3221060"/>
              <a:gd name="connsiteY7" fmla="*/ 107061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12420 w 3221060"/>
              <a:gd name="connsiteY2" fmla="*/ 1905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12420 w 3221060"/>
              <a:gd name="connsiteY2" fmla="*/ 1905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570 h 1467380"/>
              <a:gd name="connsiteX1" fmla="*/ 7620 w 3221060"/>
              <a:gd name="connsiteY1" fmla="*/ 530 h 1467380"/>
              <a:gd name="connsiteX2" fmla="*/ 312420 w 3221060"/>
              <a:gd name="connsiteY2" fmla="*/ 19580 h 1467380"/>
              <a:gd name="connsiteX3" fmla="*/ 594360 w 3221060"/>
              <a:gd name="connsiteY3" fmla="*/ 91970 h 1467380"/>
              <a:gd name="connsiteX4" fmla="*/ 937260 w 3221060"/>
              <a:gd name="connsiteY4" fmla="*/ 232940 h 1467380"/>
              <a:gd name="connsiteX5" fmla="*/ 1337310 w 3221060"/>
              <a:gd name="connsiteY5" fmla="*/ 450110 h 1467380"/>
              <a:gd name="connsiteX6" fmla="*/ 1760220 w 3221060"/>
              <a:gd name="connsiteY6" fmla="*/ 773960 h 1467380"/>
              <a:gd name="connsiteX7" fmla="*/ 2042160 w 3221060"/>
              <a:gd name="connsiteY7" fmla="*/ 1017800 h 1467380"/>
              <a:gd name="connsiteX8" fmla="*/ 2247900 w 3221060"/>
              <a:gd name="connsiteY8" fmla="*/ 1193060 h 1467380"/>
              <a:gd name="connsiteX9" fmla="*/ 2468880 w 3221060"/>
              <a:gd name="connsiteY9" fmla="*/ 1326410 h 1467380"/>
              <a:gd name="connsiteX10" fmla="*/ 2750820 w 3221060"/>
              <a:gd name="connsiteY10" fmla="*/ 1425470 h 1467380"/>
              <a:gd name="connsiteX11" fmla="*/ 3063240 w 3221060"/>
              <a:gd name="connsiteY11" fmla="*/ 1467380 h 1467380"/>
              <a:gd name="connsiteX12" fmla="*/ 0 w 3221060"/>
              <a:gd name="connsiteY12" fmla="*/ 1463570 h 146738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682"/>
              <a:gd name="connsiteY0" fmla="*/ 1463040 h 1466850"/>
              <a:gd name="connsiteX1" fmla="*/ 7620 w 3221682"/>
              <a:gd name="connsiteY1" fmla="*/ 0 h 1466850"/>
              <a:gd name="connsiteX2" fmla="*/ 354330 w 3221682"/>
              <a:gd name="connsiteY2" fmla="*/ 26670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6670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632460 w 3221682"/>
              <a:gd name="connsiteY3" fmla="*/ 787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632460 w 3221682"/>
              <a:gd name="connsiteY3" fmla="*/ 78740 h 1466850"/>
              <a:gd name="connsiteX4" fmla="*/ 986790 w 3221682"/>
              <a:gd name="connsiteY4" fmla="*/ 18796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632460 w 3221682"/>
              <a:gd name="connsiteY3" fmla="*/ 78740 h 1466850"/>
              <a:gd name="connsiteX4" fmla="*/ 986790 w 3221682"/>
              <a:gd name="connsiteY4" fmla="*/ 187960 h 1466850"/>
              <a:gd name="connsiteX5" fmla="*/ 1417320 w 3221682"/>
              <a:gd name="connsiteY5" fmla="*/ 389255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632460 w 3221682"/>
              <a:gd name="connsiteY3" fmla="*/ 78740 h 1466850"/>
              <a:gd name="connsiteX4" fmla="*/ 986790 w 3221682"/>
              <a:gd name="connsiteY4" fmla="*/ 187960 h 1466850"/>
              <a:gd name="connsiteX5" fmla="*/ 1417320 w 3221682"/>
              <a:gd name="connsiteY5" fmla="*/ 389255 h 1466850"/>
              <a:gd name="connsiteX6" fmla="*/ 1855470 w 3221682"/>
              <a:gd name="connsiteY6" fmla="*/ 706755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632460 w 3221682"/>
              <a:gd name="connsiteY3" fmla="*/ 78740 h 1466850"/>
              <a:gd name="connsiteX4" fmla="*/ 986790 w 3221682"/>
              <a:gd name="connsiteY4" fmla="*/ 187960 h 1466850"/>
              <a:gd name="connsiteX5" fmla="*/ 1417320 w 3221682"/>
              <a:gd name="connsiteY5" fmla="*/ 389255 h 1466850"/>
              <a:gd name="connsiteX6" fmla="*/ 1855470 w 3221682"/>
              <a:gd name="connsiteY6" fmla="*/ 706755 h 1466850"/>
              <a:gd name="connsiteX7" fmla="*/ 2129790 w 3221682"/>
              <a:gd name="connsiteY7" fmla="*/ 93472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632460 w 3221682"/>
              <a:gd name="connsiteY3" fmla="*/ 78740 h 1466850"/>
              <a:gd name="connsiteX4" fmla="*/ 986790 w 3221682"/>
              <a:gd name="connsiteY4" fmla="*/ 187960 h 1466850"/>
              <a:gd name="connsiteX5" fmla="*/ 1417320 w 3221682"/>
              <a:gd name="connsiteY5" fmla="*/ 389255 h 1466850"/>
              <a:gd name="connsiteX6" fmla="*/ 1855470 w 3221682"/>
              <a:gd name="connsiteY6" fmla="*/ 706755 h 1466850"/>
              <a:gd name="connsiteX7" fmla="*/ 2129790 w 3221682"/>
              <a:gd name="connsiteY7" fmla="*/ 934720 h 1466850"/>
              <a:gd name="connsiteX8" fmla="*/ 2407920 w 3221682"/>
              <a:gd name="connsiteY8" fmla="*/ 116078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632460 w 3221682"/>
              <a:gd name="connsiteY3" fmla="*/ 78740 h 1466850"/>
              <a:gd name="connsiteX4" fmla="*/ 986790 w 3221682"/>
              <a:gd name="connsiteY4" fmla="*/ 187960 h 1466850"/>
              <a:gd name="connsiteX5" fmla="*/ 1417320 w 3221682"/>
              <a:gd name="connsiteY5" fmla="*/ 389255 h 1466850"/>
              <a:gd name="connsiteX6" fmla="*/ 1855470 w 3221682"/>
              <a:gd name="connsiteY6" fmla="*/ 706755 h 1466850"/>
              <a:gd name="connsiteX7" fmla="*/ 2129790 w 3221682"/>
              <a:gd name="connsiteY7" fmla="*/ 934720 h 1466850"/>
              <a:gd name="connsiteX8" fmla="*/ 2407920 w 3221682"/>
              <a:gd name="connsiteY8" fmla="*/ 1160780 h 1466850"/>
              <a:gd name="connsiteX9" fmla="*/ 2750820 w 3221682"/>
              <a:gd name="connsiteY9" fmla="*/ 1424940 h 1466850"/>
              <a:gd name="connsiteX10" fmla="*/ 3063240 w 3221682"/>
              <a:gd name="connsiteY10" fmla="*/ 1466850 h 1466850"/>
              <a:gd name="connsiteX11" fmla="*/ 0 w 3221682"/>
              <a:gd name="connsiteY11" fmla="*/ 1463040 h 1466850"/>
              <a:gd name="connsiteX0" fmla="*/ 0 w 3221090"/>
              <a:gd name="connsiteY0" fmla="*/ 1463040 h 1466850"/>
              <a:gd name="connsiteX1" fmla="*/ 7620 w 3221090"/>
              <a:gd name="connsiteY1" fmla="*/ 0 h 1466850"/>
              <a:gd name="connsiteX2" fmla="*/ 354330 w 3221090"/>
              <a:gd name="connsiteY2" fmla="*/ 23495 h 1466850"/>
              <a:gd name="connsiteX3" fmla="*/ 632460 w 3221090"/>
              <a:gd name="connsiteY3" fmla="*/ 78740 h 1466850"/>
              <a:gd name="connsiteX4" fmla="*/ 986790 w 3221090"/>
              <a:gd name="connsiteY4" fmla="*/ 187960 h 1466850"/>
              <a:gd name="connsiteX5" fmla="*/ 1417320 w 3221090"/>
              <a:gd name="connsiteY5" fmla="*/ 389255 h 1466850"/>
              <a:gd name="connsiteX6" fmla="*/ 1855470 w 3221090"/>
              <a:gd name="connsiteY6" fmla="*/ 706755 h 1466850"/>
              <a:gd name="connsiteX7" fmla="*/ 2129790 w 3221090"/>
              <a:gd name="connsiteY7" fmla="*/ 934720 h 1466850"/>
              <a:gd name="connsiteX8" fmla="*/ 2407920 w 3221090"/>
              <a:gd name="connsiteY8" fmla="*/ 1160780 h 1466850"/>
              <a:gd name="connsiteX9" fmla="*/ 2747010 w 3221090"/>
              <a:gd name="connsiteY9" fmla="*/ 1374140 h 1466850"/>
              <a:gd name="connsiteX10" fmla="*/ 3063240 w 3221090"/>
              <a:gd name="connsiteY10" fmla="*/ 1466850 h 1466850"/>
              <a:gd name="connsiteX11" fmla="*/ 0 w 3221090"/>
              <a:gd name="connsiteY11" fmla="*/ 1463040 h 1466850"/>
              <a:gd name="connsiteX0" fmla="*/ 0 w 3329720"/>
              <a:gd name="connsiteY0" fmla="*/ 1463040 h 1466850"/>
              <a:gd name="connsiteX1" fmla="*/ 7620 w 3329720"/>
              <a:gd name="connsiteY1" fmla="*/ 0 h 1466850"/>
              <a:gd name="connsiteX2" fmla="*/ 354330 w 3329720"/>
              <a:gd name="connsiteY2" fmla="*/ 23495 h 1466850"/>
              <a:gd name="connsiteX3" fmla="*/ 632460 w 3329720"/>
              <a:gd name="connsiteY3" fmla="*/ 78740 h 1466850"/>
              <a:gd name="connsiteX4" fmla="*/ 986790 w 3329720"/>
              <a:gd name="connsiteY4" fmla="*/ 187960 h 1466850"/>
              <a:gd name="connsiteX5" fmla="*/ 1417320 w 3329720"/>
              <a:gd name="connsiteY5" fmla="*/ 389255 h 1466850"/>
              <a:gd name="connsiteX6" fmla="*/ 1855470 w 3329720"/>
              <a:gd name="connsiteY6" fmla="*/ 706755 h 1466850"/>
              <a:gd name="connsiteX7" fmla="*/ 2129790 w 3329720"/>
              <a:gd name="connsiteY7" fmla="*/ 934720 h 1466850"/>
              <a:gd name="connsiteX8" fmla="*/ 2407920 w 3329720"/>
              <a:gd name="connsiteY8" fmla="*/ 1160780 h 1466850"/>
              <a:gd name="connsiteX9" fmla="*/ 2747010 w 3329720"/>
              <a:gd name="connsiteY9" fmla="*/ 1374140 h 1466850"/>
              <a:gd name="connsiteX10" fmla="*/ 3185160 w 3329720"/>
              <a:gd name="connsiteY10" fmla="*/ 1466850 h 1466850"/>
              <a:gd name="connsiteX11" fmla="*/ 0 w 3329720"/>
              <a:gd name="connsiteY11"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632460 w 3185160"/>
              <a:gd name="connsiteY3" fmla="*/ 78740 h 1466850"/>
              <a:gd name="connsiteX4" fmla="*/ 986790 w 3185160"/>
              <a:gd name="connsiteY4" fmla="*/ 187960 h 1466850"/>
              <a:gd name="connsiteX5" fmla="*/ 1417320 w 3185160"/>
              <a:gd name="connsiteY5" fmla="*/ 389255 h 1466850"/>
              <a:gd name="connsiteX6" fmla="*/ 1855470 w 3185160"/>
              <a:gd name="connsiteY6" fmla="*/ 706755 h 1466850"/>
              <a:gd name="connsiteX7" fmla="*/ 2129790 w 3185160"/>
              <a:gd name="connsiteY7" fmla="*/ 934720 h 1466850"/>
              <a:gd name="connsiteX8" fmla="*/ 2407920 w 3185160"/>
              <a:gd name="connsiteY8" fmla="*/ 1160780 h 1466850"/>
              <a:gd name="connsiteX9" fmla="*/ 2747010 w 3185160"/>
              <a:gd name="connsiteY9" fmla="*/ 1374140 h 1466850"/>
              <a:gd name="connsiteX10" fmla="*/ 3185160 w 3185160"/>
              <a:gd name="connsiteY10" fmla="*/ 1466850 h 1466850"/>
              <a:gd name="connsiteX11" fmla="*/ 0 w 3185160"/>
              <a:gd name="connsiteY11"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632460 w 3185160"/>
              <a:gd name="connsiteY3" fmla="*/ 78740 h 1466850"/>
              <a:gd name="connsiteX4" fmla="*/ 986790 w 3185160"/>
              <a:gd name="connsiteY4" fmla="*/ 187960 h 1466850"/>
              <a:gd name="connsiteX5" fmla="*/ 1417320 w 3185160"/>
              <a:gd name="connsiteY5" fmla="*/ 389255 h 1466850"/>
              <a:gd name="connsiteX6" fmla="*/ 1855470 w 3185160"/>
              <a:gd name="connsiteY6" fmla="*/ 706755 h 1466850"/>
              <a:gd name="connsiteX7" fmla="*/ 2129790 w 3185160"/>
              <a:gd name="connsiteY7" fmla="*/ 934720 h 1466850"/>
              <a:gd name="connsiteX8" fmla="*/ 2407920 w 3185160"/>
              <a:gd name="connsiteY8" fmla="*/ 1160780 h 1466850"/>
              <a:gd name="connsiteX9" fmla="*/ 2747010 w 3185160"/>
              <a:gd name="connsiteY9" fmla="*/ 1374140 h 1466850"/>
              <a:gd name="connsiteX10" fmla="*/ 3185160 w 3185160"/>
              <a:gd name="connsiteY10" fmla="*/ 1466850 h 1466850"/>
              <a:gd name="connsiteX11" fmla="*/ 0 w 3185160"/>
              <a:gd name="connsiteY11"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632460 w 3185160"/>
              <a:gd name="connsiteY3" fmla="*/ 78740 h 1466850"/>
              <a:gd name="connsiteX4" fmla="*/ 986790 w 3185160"/>
              <a:gd name="connsiteY4" fmla="*/ 187960 h 1466850"/>
              <a:gd name="connsiteX5" fmla="*/ 1417320 w 3185160"/>
              <a:gd name="connsiteY5" fmla="*/ 389255 h 1466850"/>
              <a:gd name="connsiteX6" fmla="*/ 1855470 w 3185160"/>
              <a:gd name="connsiteY6" fmla="*/ 706755 h 1466850"/>
              <a:gd name="connsiteX7" fmla="*/ 2129790 w 3185160"/>
              <a:gd name="connsiteY7" fmla="*/ 934720 h 1466850"/>
              <a:gd name="connsiteX8" fmla="*/ 2407920 w 3185160"/>
              <a:gd name="connsiteY8" fmla="*/ 1160780 h 1466850"/>
              <a:gd name="connsiteX9" fmla="*/ 2747010 w 3185160"/>
              <a:gd name="connsiteY9" fmla="*/ 1374140 h 1466850"/>
              <a:gd name="connsiteX10" fmla="*/ 3185160 w 3185160"/>
              <a:gd name="connsiteY10" fmla="*/ 1466850 h 1466850"/>
              <a:gd name="connsiteX11" fmla="*/ 0 w 3185160"/>
              <a:gd name="connsiteY11"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632460 w 3185160"/>
              <a:gd name="connsiteY3" fmla="*/ 78740 h 1466850"/>
              <a:gd name="connsiteX4" fmla="*/ 986790 w 3185160"/>
              <a:gd name="connsiteY4" fmla="*/ 187960 h 1466850"/>
              <a:gd name="connsiteX5" fmla="*/ 1417320 w 3185160"/>
              <a:gd name="connsiteY5" fmla="*/ 389255 h 1466850"/>
              <a:gd name="connsiteX6" fmla="*/ 1855470 w 3185160"/>
              <a:gd name="connsiteY6" fmla="*/ 706755 h 1466850"/>
              <a:gd name="connsiteX7" fmla="*/ 2129790 w 3185160"/>
              <a:gd name="connsiteY7" fmla="*/ 925195 h 1466850"/>
              <a:gd name="connsiteX8" fmla="*/ 2407920 w 3185160"/>
              <a:gd name="connsiteY8" fmla="*/ 1160780 h 1466850"/>
              <a:gd name="connsiteX9" fmla="*/ 2747010 w 3185160"/>
              <a:gd name="connsiteY9" fmla="*/ 1374140 h 1466850"/>
              <a:gd name="connsiteX10" fmla="*/ 3185160 w 3185160"/>
              <a:gd name="connsiteY10" fmla="*/ 1466850 h 1466850"/>
              <a:gd name="connsiteX11" fmla="*/ 0 w 3185160"/>
              <a:gd name="connsiteY11"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632460 w 3185160"/>
              <a:gd name="connsiteY3" fmla="*/ 78740 h 1466850"/>
              <a:gd name="connsiteX4" fmla="*/ 986790 w 3185160"/>
              <a:gd name="connsiteY4" fmla="*/ 187960 h 1466850"/>
              <a:gd name="connsiteX5" fmla="*/ 1417320 w 3185160"/>
              <a:gd name="connsiteY5" fmla="*/ 389255 h 1466850"/>
              <a:gd name="connsiteX6" fmla="*/ 1855470 w 3185160"/>
              <a:gd name="connsiteY6" fmla="*/ 706755 h 1466850"/>
              <a:gd name="connsiteX7" fmla="*/ 2129790 w 3185160"/>
              <a:gd name="connsiteY7" fmla="*/ 925195 h 1466850"/>
              <a:gd name="connsiteX8" fmla="*/ 2407920 w 3185160"/>
              <a:gd name="connsiteY8" fmla="*/ 1160780 h 1466850"/>
              <a:gd name="connsiteX9" fmla="*/ 2747010 w 3185160"/>
              <a:gd name="connsiteY9" fmla="*/ 1374140 h 1466850"/>
              <a:gd name="connsiteX10" fmla="*/ 3185160 w 3185160"/>
              <a:gd name="connsiteY10" fmla="*/ 1466850 h 1466850"/>
              <a:gd name="connsiteX11" fmla="*/ 0 w 3185160"/>
              <a:gd name="connsiteY11"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986790 w 3185160"/>
              <a:gd name="connsiteY3" fmla="*/ 187960 h 1466850"/>
              <a:gd name="connsiteX4" fmla="*/ 1417320 w 3185160"/>
              <a:gd name="connsiteY4" fmla="*/ 389255 h 1466850"/>
              <a:gd name="connsiteX5" fmla="*/ 1855470 w 3185160"/>
              <a:gd name="connsiteY5" fmla="*/ 706755 h 1466850"/>
              <a:gd name="connsiteX6" fmla="*/ 2129790 w 3185160"/>
              <a:gd name="connsiteY6" fmla="*/ 925195 h 1466850"/>
              <a:gd name="connsiteX7" fmla="*/ 2407920 w 3185160"/>
              <a:gd name="connsiteY7" fmla="*/ 1160780 h 1466850"/>
              <a:gd name="connsiteX8" fmla="*/ 2747010 w 3185160"/>
              <a:gd name="connsiteY8" fmla="*/ 1374140 h 1466850"/>
              <a:gd name="connsiteX9" fmla="*/ 3185160 w 3185160"/>
              <a:gd name="connsiteY9" fmla="*/ 1466850 h 1466850"/>
              <a:gd name="connsiteX10" fmla="*/ 0 w 3185160"/>
              <a:gd name="connsiteY10"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922020 w 3185160"/>
              <a:gd name="connsiteY3" fmla="*/ 159385 h 1466850"/>
              <a:gd name="connsiteX4" fmla="*/ 1417320 w 3185160"/>
              <a:gd name="connsiteY4" fmla="*/ 389255 h 1466850"/>
              <a:gd name="connsiteX5" fmla="*/ 1855470 w 3185160"/>
              <a:gd name="connsiteY5" fmla="*/ 706755 h 1466850"/>
              <a:gd name="connsiteX6" fmla="*/ 2129790 w 3185160"/>
              <a:gd name="connsiteY6" fmla="*/ 925195 h 1466850"/>
              <a:gd name="connsiteX7" fmla="*/ 2407920 w 3185160"/>
              <a:gd name="connsiteY7" fmla="*/ 1160780 h 1466850"/>
              <a:gd name="connsiteX8" fmla="*/ 2747010 w 3185160"/>
              <a:gd name="connsiteY8" fmla="*/ 1374140 h 1466850"/>
              <a:gd name="connsiteX9" fmla="*/ 3185160 w 3185160"/>
              <a:gd name="connsiteY9" fmla="*/ 1466850 h 1466850"/>
              <a:gd name="connsiteX10" fmla="*/ 0 w 3185160"/>
              <a:gd name="connsiteY10"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922020 w 3185160"/>
              <a:gd name="connsiteY3" fmla="*/ 159385 h 1466850"/>
              <a:gd name="connsiteX4" fmla="*/ 1417320 w 3185160"/>
              <a:gd name="connsiteY4" fmla="*/ 389255 h 1466850"/>
              <a:gd name="connsiteX5" fmla="*/ 1855470 w 3185160"/>
              <a:gd name="connsiteY5" fmla="*/ 706755 h 1466850"/>
              <a:gd name="connsiteX6" fmla="*/ 2129790 w 3185160"/>
              <a:gd name="connsiteY6" fmla="*/ 925195 h 1466850"/>
              <a:gd name="connsiteX7" fmla="*/ 2407920 w 3185160"/>
              <a:gd name="connsiteY7" fmla="*/ 1160780 h 1466850"/>
              <a:gd name="connsiteX8" fmla="*/ 2747010 w 3185160"/>
              <a:gd name="connsiteY8" fmla="*/ 1374140 h 1466850"/>
              <a:gd name="connsiteX9" fmla="*/ 3185160 w 3185160"/>
              <a:gd name="connsiteY9" fmla="*/ 1466850 h 1466850"/>
              <a:gd name="connsiteX10" fmla="*/ 0 w 3185160"/>
              <a:gd name="connsiteY10"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922020 w 3185160"/>
              <a:gd name="connsiteY3" fmla="*/ 159385 h 1466850"/>
              <a:gd name="connsiteX4" fmla="*/ 1417320 w 3185160"/>
              <a:gd name="connsiteY4" fmla="*/ 389255 h 1466850"/>
              <a:gd name="connsiteX5" fmla="*/ 1855470 w 3185160"/>
              <a:gd name="connsiteY5" fmla="*/ 706755 h 1466850"/>
              <a:gd name="connsiteX6" fmla="*/ 2129790 w 3185160"/>
              <a:gd name="connsiteY6" fmla="*/ 925195 h 1466850"/>
              <a:gd name="connsiteX7" fmla="*/ 2407920 w 3185160"/>
              <a:gd name="connsiteY7" fmla="*/ 1160780 h 1466850"/>
              <a:gd name="connsiteX8" fmla="*/ 2747010 w 3185160"/>
              <a:gd name="connsiteY8" fmla="*/ 1374140 h 1466850"/>
              <a:gd name="connsiteX9" fmla="*/ 3185160 w 3185160"/>
              <a:gd name="connsiteY9" fmla="*/ 1466850 h 1466850"/>
              <a:gd name="connsiteX10" fmla="*/ 0 w 3185160"/>
              <a:gd name="connsiteY10"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922020 w 3185160"/>
              <a:gd name="connsiteY3" fmla="*/ 159385 h 1466850"/>
              <a:gd name="connsiteX4" fmla="*/ 1417320 w 3185160"/>
              <a:gd name="connsiteY4" fmla="*/ 389255 h 1466850"/>
              <a:gd name="connsiteX5" fmla="*/ 1863090 w 3185160"/>
              <a:gd name="connsiteY5" fmla="*/ 697230 h 1466850"/>
              <a:gd name="connsiteX6" fmla="*/ 2129790 w 3185160"/>
              <a:gd name="connsiteY6" fmla="*/ 925195 h 1466850"/>
              <a:gd name="connsiteX7" fmla="*/ 2407920 w 3185160"/>
              <a:gd name="connsiteY7" fmla="*/ 1160780 h 1466850"/>
              <a:gd name="connsiteX8" fmla="*/ 2747010 w 3185160"/>
              <a:gd name="connsiteY8" fmla="*/ 1374140 h 1466850"/>
              <a:gd name="connsiteX9" fmla="*/ 3185160 w 3185160"/>
              <a:gd name="connsiteY9" fmla="*/ 1466850 h 1466850"/>
              <a:gd name="connsiteX10" fmla="*/ 0 w 3185160"/>
              <a:gd name="connsiteY10"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922020 w 3185160"/>
              <a:gd name="connsiteY3" fmla="*/ 159385 h 1466850"/>
              <a:gd name="connsiteX4" fmla="*/ 1417320 w 3185160"/>
              <a:gd name="connsiteY4" fmla="*/ 389255 h 1466850"/>
              <a:gd name="connsiteX5" fmla="*/ 1863090 w 3185160"/>
              <a:gd name="connsiteY5" fmla="*/ 697230 h 1466850"/>
              <a:gd name="connsiteX6" fmla="*/ 2129790 w 3185160"/>
              <a:gd name="connsiteY6" fmla="*/ 925195 h 1466850"/>
              <a:gd name="connsiteX7" fmla="*/ 2407920 w 3185160"/>
              <a:gd name="connsiteY7" fmla="*/ 1160780 h 1466850"/>
              <a:gd name="connsiteX8" fmla="*/ 2747010 w 3185160"/>
              <a:gd name="connsiteY8" fmla="*/ 1374140 h 1466850"/>
              <a:gd name="connsiteX9" fmla="*/ 3185160 w 3185160"/>
              <a:gd name="connsiteY9" fmla="*/ 1466850 h 1466850"/>
              <a:gd name="connsiteX10" fmla="*/ 0 w 3185160"/>
              <a:gd name="connsiteY10"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922020 w 3185160"/>
              <a:gd name="connsiteY3" fmla="*/ 159385 h 1466850"/>
              <a:gd name="connsiteX4" fmla="*/ 1417320 w 3185160"/>
              <a:gd name="connsiteY4" fmla="*/ 389255 h 1466850"/>
              <a:gd name="connsiteX5" fmla="*/ 1863090 w 3185160"/>
              <a:gd name="connsiteY5" fmla="*/ 697230 h 1466850"/>
              <a:gd name="connsiteX6" fmla="*/ 2129790 w 3185160"/>
              <a:gd name="connsiteY6" fmla="*/ 925195 h 1466850"/>
              <a:gd name="connsiteX7" fmla="*/ 2407920 w 3185160"/>
              <a:gd name="connsiteY7" fmla="*/ 1160780 h 1466850"/>
              <a:gd name="connsiteX8" fmla="*/ 2747010 w 3185160"/>
              <a:gd name="connsiteY8" fmla="*/ 1374140 h 1466850"/>
              <a:gd name="connsiteX9" fmla="*/ 3185160 w 3185160"/>
              <a:gd name="connsiteY9" fmla="*/ 1466850 h 1466850"/>
              <a:gd name="connsiteX10" fmla="*/ 0 w 3185160"/>
              <a:gd name="connsiteY10"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922020 w 3185160"/>
              <a:gd name="connsiteY3" fmla="*/ 159385 h 1466850"/>
              <a:gd name="connsiteX4" fmla="*/ 1417320 w 3185160"/>
              <a:gd name="connsiteY4" fmla="*/ 389255 h 1466850"/>
              <a:gd name="connsiteX5" fmla="*/ 1863090 w 3185160"/>
              <a:gd name="connsiteY5" fmla="*/ 697230 h 1466850"/>
              <a:gd name="connsiteX6" fmla="*/ 2129790 w 3185160"/>
              <a:gd name="connsiteY6" fmla="*/ 925195 h 1466850"/>
              <a:gd name="connsiteX7" fmla="*/ 2407920 w 3185160"/>
              <a:gd name="connsiteY7" fmla="*/ 1160780 h 1466850"/>
              <a:gd name="connsiteX8" fmla="*/ 2747010 w 3185160"/>
              <a:gd name="connsiteY8" fmla="*/ 1374140 h 1466850"/>
              <a:gd name="connsiteX9" fmla="*/ 3185160 w 3185160"/>
              <a:gd name="connsiteY9" fmla="*/ 1466850 h 1466850"/>
              <a:gd name="connsiteX10" fmla="*/ 0 w 3185160"/>
              <a:gd name="connsiteY10" fmla="*/ 146304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5160" h="1466850">
                <a:moveTo>
                  <a:pt x="0" y="1463040"/>
                </a:moveTo>
                <a:lnTo>
                  <a:pt x="7620" y="0"/>
                </a:lnTo>
                <a:cubicBezTo>
                  <a:pt x="127635" y="635"/>
                  <a:pt x="190500" y="-3069"/>
                  <a:pt x="354330" y="23495"/>
                </a:cubicBezTo>
                <a:cubicBezTo>
                  <a:pt x="518160" y="50059"/>
                  <a:pt x="699135" y="85725"/>
                  <a:pt x="922020" y="159385"/>
                </a:cubicBezTo>
                <a:cubicBezTo>
                  <a:pt x="1144905" y="233045"/>
                  <a:pt x="1260475" y="299614"/>
                  <a:pt x="1417320" y="389255"/>
                </a:cubicBezTo>
                <a:cubicBezTo>
                  <a:pt x="1574165" y="478896"/>
                  <a:pt x="1748155" y="607907"/>
                  <a:pt x="1863090" y="697230"/>
                </a:cubicBezTo>
                <a:cubicBezTo>
                  <a:pt x="1978025" y="786553"/>
                  <a:pt x="2038985" y="847937"/>
                  <a:pt x="2129790" y="925195"/>
                </a:cubicBezTo>
                <a:cubicBezTo>
                  <a:pt x="2220595" y="1002453"/>
                  <a:pt x="2305050" y="1085956"/>
                  <a:pt x="2407920" y="1160780"/>
                </a:cubicBezTo>
                <a:cubicBezTo>
                  <a:pt x="2510790" y="1235604"/>
                  <a:pt x="2613660" y="1316778"/>
                  <a:pt x="2747010" y="1374140"/>
                </a:cubicBezTo>
                <a:cubicBezTo>
                  <a:pt x="2880360" y="1431502"/>
                  <a:pt x="2927350" y="1431925"/>
                  <a:pt x="3185160" y="1466850"/>
                </a:cubicBezTo>
                <a:lnTo>
                  <a:pt x="0" y="1463040"/>
                </a:lnTo>
                <a:close/>
              </a:path>
            </a:pathLst>
          </a:custGeom>
          <a:solidFill>
            <a:srgbClr val="F041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5A5A5A"/>
              </a:solidFill>
            </a:endParaRPr>
          </a:p>
        </p:txBody>
      </p:sp>
      <p:sp>
        <p:nvSpPr>
          <p:cNvPr id="73" name="Freeform 72"/>
          <p:cNvSpPr/>
          <p:nvPr/>
        </p:nvSpPr>
        <p:spPr>
          <a:xfrm>
            <a:off x="2608060" y="1802230"/>
            <a:ext cx="3211830" cy="2725422"/>
          </a:xfrm>
          <a:custGeom>
            <a:avLst/>
            <a:gdLst>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567257 h 1571067"/>
              <a:gd name="connsiteX1" fmla="*/ 7620 w 3063240"/>
              <a:gd name="connsiteY1" fmla="*/ 104217 h 1571067"/>
              <a:gd name="connsiteX2" fmla="*/ 308610 w 3063240"/>
              <a:gd name="connsiteY2" fmla="*/ 127077 h 1571067"/>
              <a:gd name="connsiteX3" fmla="*/ 594360 w 3063240"/>
              <a:gd name="connsiteY3" fmla="*/ 195657 h 1571067"/>
              <a:gd name="connsiteX4" fmla="*/ 937260 w 3063240"/>
              <a:gd name="connsiteY4" fmla="*/ 344247 h 1571067"/>
              <a:gd name="connsiteX5" fmla="*/ 1337310 w 3063240"/>
              <a:gd name="connsiteY5" fmla="*/ 553797 h 1571067"/>
              <a:gd name="connsiteX6" fmla="*/ 1760220 w 3063240"/>
              <a:gd name="connsiteY6" fmla="*/ 877647 h 1571067"/>
              <a:gd name="connsiteX7" fmla="*/ 2110740 w 3063240"/>
              <a:gd name="connsiteY7" fmla="*/ 1174827 h 1571067"/>
              <a:gd name="connsiteX8" fmla="*/ 2247900 w 3063240"/>
              <a:gd name="connsiteY8" fmla="*/ 1296747 h 1571067"/>
              <a:gd name="connsiteX9" fmla="*/ 2468880 w 3063240"/>
              <a:gd name="connsiteY9" fmla="*/ 1430097 h 1571067"/>
              <a:gd name="connsiteX10" fmla="*/ 2750820 w 3063240"/>
              <a:gd name="connsiteY10" fmla="*/ 1529157 h 1571067"/>
              <a:gd name="connsiteX11" fmla="*/ 3063240 w 3063240"/>
              <a:gd name="connsiteY11" fmla="*/ 1571067 h 1571067"/>
              <a:gd name="connsiteX12" fmla="*/ 0 w 3063240"/>
              <a:gd name="connsiteY12" fmla="*/ 1567257 h 1571067"/>
              <a:gd name="connsiteX0" fmla="*/ 0 w 3063240"/>
              <a:gd name="connsiteY0" fmla="*/ 1568070 h 1571880"/>
              <a:gd name="connsiteX1" fmla="*/ 7620 w 3063240"/>
              <a:gd name="connsiteY1" fmla="*/ 105030 h 1571880"/>
              <a:gd name="connsiteX2" fmla="*/ 308610 w 3063240"/>
              <a:gd name="connsiteY2" fmla="*/ 127890 h 1571880"/>
              <a:gd name="connsiteX3" fmla="*/ 594360 w 3063240"/>
              <a:gd name="connsiteY3" fmla="*/ 196470 h 1571880"/>
              <a:gd name="connsiteX4" fmla="*/ 937260 w 3063240"/>
              <a:gd name="connsiteY4" fmla="*/ 345060 h 1571880"/>
              <a:gd name="connsiteX5" fmla="*/ 1337310 w 3063240"/>
              <a:gd name="connsiteY5" fmla="*/ 554610 h 1571880"/>
              <a:gd name="connsiteX6" fmla="*/ 1760220 w 3063240"/>
              <a:gd name="connsiteY6" fmla="*/ 878460 h 1571880"/>
              <a:gd name="connsiteX7" fmla="*/ 2110740 w 3063240"/>
              <a:gd name="connsiteY7" fmla="*/ 1175640 h 1571880"/>
              <a:gd name="connsiteX8" fmla="*/ 2247900 w 3063240"/>
              <a:gd name="connsiteY8" fmla="*/ 1297560 h 1571880"/>
              <a:gd name="connsiteX9" fmla="*/ 2468880 w 3063240"/>
              <a:gd name="connsiteY9" fmla="*/ 1430910 h 1571880"/>
              <a:gd name="connsiteX10" fmla="*/ 2750820 w 3063240"/>
              <a:gd name="connsiteY10" fmla="*/ 1529970 h 1571880"/>
              <a:gd name="connsiteX11" fmla="*/ 3063240 w 3063240"/>
              <a:gd name="connsiteY11" fmla="*/ 1571880 h 1571880"/>
              <a:gd name="connsiteX12" fmla="*/ 0 w 3063240"/>
              <a:gd name="connsiteY12" fmla="*/ 1568070 h 157188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40030 h 1466850"/>
              <a:gd name="connsiteX5" fmla="*/ 1337310 w 3221060"/>
              <a:gd name="connsiteY5" fmla="*/ 449580 h 1466850"/>
              <a:gd name="connsiteX6" fmla="*/ 1760220 w 3221060"/>
              <a:gd name="connsiteY6" fmla="*/ 773430 h 1466850"/>
              <a:gd name="connsiteX7" fmla="*/ 2110740 w 3221060"/>
              <a:gd name="connsiteY7" fmla="*/ 107061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110740 w 3221060"/>
              <a:gd name="connsiteY7" fmla="*/ 107061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12420 w 3221060"/>
              <a:gd name="connsiteY2" fmla="*/ 1905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12420 w 3221060"/>
              <a:gd name="connsiteY2" fmla="*/ 1905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570 h 1467380"/>
              <a:gd name="connsiteX1" fmla="*/ 7620 w 3221060"/>
              <a:gd name="connsiteY1" fmla="*/ 530 h 1467380"/>
              <a:gd name="connsiteX2" fmla="*/ 312420 w 3221060"/>
              <a:gd name="connsiteY2" fmla="*/ 19580 h 1467380"/>
              <a:gd name="connsiteX3" fmla="*/ 594360 w 3221060"/>
              <a:gd name="connsiteY3" fmla="*/ 91970 h 1467380"/>
              <a:gd name="connsiteX4" fmla="*/ 937260 w 3221060"/>
              <a:gd name="connsiteY4" fmla="*/ 232940 h 1467380"/>
              <a:gd name="connsiteX5" fmla="*/ 1337310 w 3221060"/>
              <a:gd name="connsiteY5" fmla="*/ 450110 h 1467380"/>
              <a:gd name="connsiteX6" fmla="*/ 1760220 w 3221060"/>
              <a:gd name="connsiteY6" fmla="*/ 773960 h 1467380"/>
              <a:gd name="connsiteX7" fmla="*/ 2042160 w 3221060"/>
              <a:gd name="connsiteY7" fmla="*/ 1017800 h 1467380"/>
              <a:gd name="connsiteX8" fmla="*/ 2247900 w 3221060"/>
              <a:gd name="connsiteY8" fmla="*/ 1193060 h 1467380"/>
              <a:gd name="connsiteX9" fmla="*/ 2468880 w 3221060"/>
              <a:gd name="connsiteY9" fmla="*/ 1326410 h 1467380"/>
              <a:gd name="connsiteX10" fmla="*/ 2750820 w 3221060"/>
              <a:gd name="connsiteY10" fmla="*/ 1425470 h 1467380"/>
              <a:gd name="connsiteX11" fmla="*/ 3063240 w 3221060"/>
              <a:gd name="connsiteY11" fmla="*/ 1467380 h 1467380"/>
              <a:gd name="connsiteX12" fmla="*/ 0 w 3221060"/>
              <a:gd name="connsiteY12" fmla="*/ 1463570 h 146738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682"/>
              <a:gd name="connsiteY0" fmla="*/ 1463040 h 1466850"/>
              <a:gd name="connsiteX1" fmla="*/ 7620 w 3221682"/>
              <a:gd name="connsiteY1" fmla="*/ 0 h 1466850"/>
              <a:gd name="connsiteX2" fmla="*/ 354330 w 3221682"/>
              <a:gd name="connsiteY2" fmla="*/ 26670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6670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52816 h 1456626"/>
              <a:gd name="connsiteX1" fmla="*/ 7620 w 3221682"/>
              <a:gd name="connsiteY1" fmla="*/ 0 h 1456626"/>
              <a:gd name="connsiteX2" fmla="*/ 354330 w 3221682"/>
              <a:gd name="connsiteY2" fmla="*/ 16446 h 1456626"/>
              <a:gd name="connsiteX3" fmla="*/ 594360 w 3221682"/>
              <a:gd name="connsiteY3" fmla="*/ 81216 h 1456626"/>
              <a:gd name="connsiteX4" fmla="*/ 937260 w 3221682"/>
              <a:gd name="connsiteY4" fmla="*/ 222186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94360 w 3221682"/>
              <a:gd name="connsiteY3" fmla="*/ 81216 h 1456626"/>
              <a:gd name="connsiteX4" fmla="*/ 937260 w 3221682"/>
              <a:gd name="connsiteY4" fmla="*/ 222186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37260 w 3221682"/>
              <a:gd name="connsiteY4" fmla="*/ 222186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37260 w 3221682"/>
              <a:gd name="connsiteY4" fmla="*/ 222186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695450 w 3221682"/>
              <a:gd name="connsiteY6" fmla="*/ 800013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695450 w 3221682"/>
              <a:gd name="connsiteY6" fmla="*/ 800013 h 1456626"/>
              <a:gd name="connsiteX7" fmla="*/ 2011680 w 3221682"/>
              <a:gd name="connsiteY7" fmla="*/ 1027495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695450 w 3221682"/>
              <a:gd name="connsiteY6" fmla="*/ 800013 h 1456626"/>
              <a:gd name="connsiteX7" fmla="*/ 2011680 w 3221682"/>
              <a:gd name="connsiteY7" fmla="*/ 1027495 h 1456626"/>
              <a:gd name="connsiteX8" fmla="*/ 2251710 w 3221682"/>
              <a:gd name="connsiteY8" fmla="*/ 1188441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0707"/>
              <a:gd name="connsiteY0" fmla="*/ 1452816 h 1456626"/>
              <a:gd name="connsiteX1" fmla="*/ 7620 w 3220707"/>
              <a:gd name="connsiteY1" fmla="*/ 0 h 1456626"/>
              <a:gd name="connsiteX2" fmla="*/ 361950 w 3220707"/>
              <a:gd name="connsiteY2" fmla="*/ 63478 h 1456626"/>
              <a:gd name="connsiteX3" fmla="*/ 579120 w 3220707"/>
              <a:gd name="connsiteY3" fmla="*/ 130293 h 1456626"/>
              <a:gd name="connsiteX4" fmla="*/ 914400 w 3220707"/>
              <a:gd name="connsiteY4" fmla="*/ 277397 h 1456626"/>
              <a:gd name="connsiteX5" fmla="*/ 1299210 w 3220707"/>
              <a:gd name="connsiteY5" fmla="*/ 504792 h 1456626"/>
              <a:gd name="connsiteX6" fmla="*/ 1695450 w 3220707"/>
              <a:gd name="connsiteY6" fmla="*/ 800013 h 1456626"/>
              <a:gd name="connsiteX7" fmla="*/ 2011680 w 3220707"/>
              <a:gd name="connsiteY7" fmla="*/ 1027495 h 1456626"/>
              <a:gd name="connsiteX8" fmla="*/ 2251710 w 3220707"/>
              <a:gd name="connsiteY8" fmla="*/ 1188441 h 1456626"/>
              <a:gd name="connsiteX9" fmla="*/ 2514600 w 3220707"/>
              <a:gd name="connsiteY9" fmla="*/ 1321231 h 1456626"/>
              <a:gd name="connsiteX10" fmla="*/ 2750820 w 3220707"/>
              <a:gd name="connsiteY10" fmla="*/ 1414716 h 1456626"/>
              <a:gd name="connsiteX11" fmla="*/ 3063240 w 3220707"/>
              <a:gd name="connsiteY11" fmla="*/ 1456626 h 1456626"/>
              <a:gd name="connsiteX12" fmla="*/ 0 w 3220707"/>
              <a:gd name="connsiteY12" fmla="*/ 1452816 h 1456626"/>
              <a:gd name="connsiteX0" fmla="*/ 0 w 3225547"/>
              <a:gd name="connsiteY0" fmla="*/ 1452816 h 1456626"/>
              <a:gd name="connsiteX1" fmla="*/ 7620 w 3225547"/>
              <a:gd name="connsiteY1" fmla="*/ 0 h 1456626"/>
              <a:gd name="connsiteX2" fmla="*/ 361950 w 3225547"/>
              <a:gd name="connsiteY2" fmla="*/ 63478 h 1456626"/>
              <a:gd name="connsiteX3" fmla="*/ 579120 w 3225547"/>
              <a:gd name="connsiteY3" fmla="*/ 130293 h 1456626"/>
              <a:gd name="connsiteX4" fmla="*/ 914400 w 3225547"/>
              <a:gd name="connsiteY4" fmla="*/ 277397 h 1456626"/>
              <a:gd name="connsiteX5" fmla="*/ 1299210 w 3225547"/>
              <a:gd name="connsiteY5" fmla="*/ 504792 h 1456626"/>
              <a:gd name="connsiteX6" fmla="*/ 1695450 w 3225547"/>
              <a:gd name="connsiteY6" fmla="*/ 800013 h 1456626"/>
              <a:gd name="connsiteX7" fmla="*/ 2011680 w 3225547"/>
              <a:gd name="connsiteY7" fmla="*/ 1027495 h 1456626"/>
              <a:gd name="connsiteX8" fmla="*/ 2251710 w 3225547"/>
              <a:gd name="connsiteY8" fmla="*/ 1188441 h 1456626"/>
              <a:gd name="connsiteX9" fmla="*/ 2514600 w 3225547"/>
              <a:gd name="connsiteY9" fmla="*/ 1321231 h 1456626"/>
              <a:gd name="connsiteX10" fmla="*/ 2781300 w 3225547"/>
              <a:gd name="connsiteY10" fmla="*/ 1402447 h 1456626"/>
              <a:gd name="connsiteX11" fmla="*/ 3063240 w 3225547"/>
              <a:gd name="connsiteY11" fmla="*/ 1456626 h 1456626"/>
              <a:gd name="connsiteX12" fmla="*/ 0 w 3225547"/>
              <a:gd name="connsiteY12" fmla="*/ 1452816 h 1456626"/>
              <a:gd name="connsiteX0" fmla="*/ 0 w 3321997"/>
              <a:gd name="connsiteY0" fmla="*/ 1452816 h 1458671"/>
              <a:gd name="connsiteX1" fmla="*/ 7620 w 3321997"/>
              <a:gd name="connsiteY1" fmla="*/ 0 h 1458671"/>
              <a:gd name="connsiteX2" fmla="*/ 361950 w 3321997"/>
              <a:gd name="connsiteY2" fmla="*/ 63478 h 1458671"/>
              <a:gd name="connsiteX3" fmla="*/ 579120 w 3321997"/>
              <a:gd name="connsiteY3" fmla="*/ 130293 h 1458671"/>
              <a:gd name="connsiteX4" fmla="*/ 914400 w 3321997"/>
              <a:gd name="connsiteY4" fmla="*/ 277397 h 1458671"/>
              <a:gd name="connsiteX5" fmla="*/ 1299210 w 3321997"/>
              <a:gd name="connsiteY5" fmla="*/ 504792 h 1458671"/>
              <a:gd name="connsiteX6" fmla="*/ 1695450 w 3321997"/>
              <a:gd name="connsiteY6" fmla="*/ 800013 h 1458671"/>
              <a:gd name="connsiteX7" fmla="*/ 2011680 w 3321997"/>
              <a:gd name="connsiteY7" fmla="*/ 1027495 h 1458671"/>
              <a:gd name="connsiteX8" fmla="*/ 2251710 w 3321997"/>
              <a:gd name="connsiteY8" fmla="*/ 1188441 h 1458671"/>
              <a:gd name="connsiteX9" fmla="*/ 2514600 w 3321997"/>
              <a:gd name="connsiteY9" fmla="*/ 1321231 h 1458671"/>
              <a:gd name="connsiteX10" fmla="*/ 2781300 w 3321997"/>
              <a:gd name="connsiteY10" fmla="*/ 1402447 h 1458671"/>
              <a:gd name="connsiteX11" fmla="*/ 3173730 w 3321997"/>
              <a:gd name="connsiteY11" fmla="*/ 1458671 h 1458671"/>
              <a:gd name="connsiteX12" fmla="*/ 0 w 3321997"/>
              <a:gd name="connsiteY12" fmla="*/ 1452816 h 1458671"/>
              <a:gd name="connsiteX0" fmla="*/ 0 w 3189309"/>
              <a:gd name="connsiteY0" fmla="*/ 1452816 h 1458671"/>
              <a:gd name="connsiteX1" fmla="*/ 7620 w 3189309"/>
              <a:gd name="connsiteY1" fmla="*/ 0 h 1458671"/>
              <a:gd name="connsiteX2" fmla="*/ 361950 w 3189309"/>
              <a:gd name="connsiteY2" fmla="*/ 63478 h 1458671"/>
              <a:gd name="connsiteX3" fmla="*/ 579120 w 3189309"/>
              <a:gd name="connsiteY3" fmla="*/ 130293 h 1458671"/>
              <a:gd name="connsiteX4" fmla="*/ 914400 w 3189309"/>
              <a:gd name="connsiteY4" fmla="*/ 277397 h 1458671"/>
              <a:gd name="connsiteX5" fmla="*/ 1299210 w 3189309"/>
              <a:gd name="connsiteY5" fmla="*/ 504792 h 1458671"/>
              <a:gd name="connsiteX6" fmla="*/ 1695450 w 3189309"/>
              <a:gd name="connsiteY6" fmla="*/ 800013 h 1458671"/>
              <a:gd name="connsiteX7" fmla="*/ 2011680 w 3189309"/>
              <a:gd name="connsiteY7" fmla="*/ 1027495 h 1458671"/>
              <a:gd name="connsiteX8" fmla="*/ 2251710 w 3189309"/>
              <a:gd name="connsiteY8" fmla="*/ 1188441 h 1458671"/>
              <a:gd name="connsiteX9" fmla="*/ 2514600 w 3189309"/>
              <a:gd name="connsiteY9" fmla="*/ 1321231 h 1458671"/>
              <a:gd name="connsiteX10" fmla="*/ 2781300 w 3189309"/>
              <a:gd name="connsiteY10" fmla="*/ 1402447 h 1458671"/>
              <a:gd name="connsiteX11" fmla="*/ 3173730 w 3189309"/>
              <a:gd name="connsiteY11" fmla="*/ 1458671 h 1458671"/>
              <a:gd name="connsiteX12" fmla="*/ 0 w 3189309"/>
              <a:gd name="connsiteY12" fmla="*/ 1452816 h 1458671"/>
              <a:gd name="connsiteX0" fmla="*/ 0 w 3189309"/>
              <a:gd name="connsiteY0" fmla="*/ 1452816 h 1458671"/>
              <a:gd name="connsiteX1" fmla="*/ 7620 w 3189309"/>
              <a:gd name="connsiteY1" fmla="*/ 0 h 1458671"/>
              <a:gd name="connsiteX2" fmla="*/ 361950 w 3189309"/>
              <a:gd name="connsiteY2" fmla="*/ 63478 h 1458671"/>
              <a:gd name="connsiteX3" fmla="*/ 579120 w 3189309"/>
              <a:gd name="connsiteY3" fmla="*/ 130293 h 1458671"/>
              <a:gd name="connsiteX4" fmla="*/ 914400 w 3189309"/>
              <a:gd name="connsiteY4" fmla="*/ 277397 h 1458671"/>
              <a:gd name="connsiteX5" fmla="*/ 1299210 w 3189309"/>
              <a:gd name="connsiteY5" fmla="*/ 504792 h 1458671"/>
              <a:gd name="connsiteX6" fmla="*/ 1695450 w 3189309"/>
              <a:gd name="connsiteY6" fmla="*/ 800013 h 1458671"/>
              <a:gd name="connsiteX7" fmla="*/ 2011680 w 3189309"/>
              <a:gd name="connsiteY7" fmla="*/ 1027495 h 1458671"/>
              <a:gd name="connsiteX8" fmla="*/ 2251710 w 3189309"/>
              <a:gd name="connsiteY8" fmla="*/ 1188441 h 1458671"/>
              <a:gd name="connsiteX9" fmla="*/ 2514600 w 3189309"/>
              <a:gd name="connsiteY9" fmla="*/ 1321231 h 1458671"/>
              <a:gd name="connsiteX10" fmla="*/ 2781300 w 3189309"/>
              <a:gd name="connsiteY10" fmla="*/ 1402447 h 1458671"/>
              <a:gd name="connsiteX11" fmla="*/ 3173730 w 3189309"/>
              <a:gd name="connsiteY11" fmla="*/ 1458671 h 1458671"/>
              <a:gd name="connsiteX12" fmla="*/ 0 w 3189309"/>
              <a:gd name="connsiteY12" fmla="*/ 1452816 h 1458671"/>
              <a:gd name="connsiteX0" fmla="*/ 0 w 3191213"/>
              <a:gd name="connsiteY0" fmla="*/ 1452816 h 1458671"/>
              <a:gd name="connsiteX1" fmla="*/ 7620 w 3191213"/>
              <a:gd name="connsiteY1" fmla="*/ 0 h 1458671"/>
              <a:gd name="connsiteX2" fmla="*/ 361950 w 3191213"/>
              <a:gd name="connsiteY2" fmla="*/ 63478 h 1458671"/>
              <a:gd name="connsiteX3" fmla="*/ 579120 w 3191213"/>
              <a:gd name="connsiteY3" fmla="*/ 130293 h 1458671"/>
              <a:gd name="connsiteX4" fmla="*/ 914400 w 3191213"/>
              <a:gd name="connsiteY4" fmla="*/ 277397 h 1458671"/>
              <a:gd name="connsiteX5" fmla="*/ 1299210 w 3191213"/>
              <a:gd name="connsiteY5" fmla="*/ 504792 h 1458671"/>
              <a:gd name="connsiteX6" fmla="*/ 1695450 w 3191213"/>
              <a:gd name="connsiteY6" fmla="*/ 800013 h 1458671"/>
              <a:gd name="connsiteX7" fmla="*/ 2011680 w 3191213"/>
              <a:gd name="connsiteY7" fmla="*/ 1027495 h 1458671"/>
              <a:gd name="connsiteX8" fmla="*/ 2251710 w 3191213"/>
              <a:gd name="connsiteY8" fmla="*/ 1188441 h 1458671"/>
              <a:gd name="connsiteX9" fmla="*/ 2514600 w 3191213"/>
              <a:gd name="connsiteY9" fmla="*/ 1321231 h 1458671"/>
              <a:gd name="connsiteX10" fmla="*/ 2830830 w 3191213"/>
              <a:gd name="connsiteY10" fmla="*/ 1408581 h 1458671"/>
              <a:gd name="connsiteX11" fmla="*/ 3173730 w 3191213"/>
              <a:gd name="connsiteY11" fmla="*/ 1458671 h 1458671"/>
              <a:gd name="connsiteX12" fmla="*/ 0 w 3191213"/>
              <a:gd name="connsiteY12" fmla="*/ 1452816 h 1458671"/>
              <a:gd name="connsiteX0" fmla="*/ 0 w 3190755"/>
              <a:gd name="connsiteY0" fmla="*/ 1452816 h 1458671"/>
              <a:gd name="connsiteX1" fmla="*/ 7620 w 3190755"/>
              <a:gd name="connsiteY1" fmla="*/ 0 h 1458671"/>
              <a:gd name="connsiteX2" fmla="*/ 361950 w 3190755"/>
              <a:gd name="connsiteY2" fmla="*/ 63478 h 1458671"/>
              <a:gd name="connsiteX3" fmla="*/ 579120 w 3190755"/>
              <a:gd name="connsiteY3" fmla="*/ 130293 h 1458671"/>
              <a:gd name="connsiteX4" fmla="*/ 914400 w 3190755"/>
              <a:gd name="connsiteY4" fmla="*/ 277397 h 1458671"/>
              <a:gd name="connsiteX5" fmla="*/ 1299210 w 3190755"/>
              <a:gd name="connsiteY5" fmla="*/ 504792 h 1458671"/>
              <a:gd name="connsiteX6" fmla="*/ 1695450 w 3190755"/>
              <a:gd name="connsiteY6" fmla="*/ 800013 h 1458671"/>
              <a:gd name="connsiteX7" fmla="*/ 2011680 w 3190755"/>
              <a:gd name="connsiteY7" fmla="*/ 1027495 h 1458671"/>
              <a:gd name="connsiteX8" fmla="*/ 2251710 w 3190755"/>
              <a:gd name="connsiteY8" fmla="*/ 1188441 h 1458671"/>
              <a:gd name="connsiteX9" fmla="*/ 2514600 w 3190755"/>
              <a:gd name="connsiteY9" fmla="*/ 1321231 h 1458671"/>
              <a:gd name="connsiteX10" fmla="*/ 2830830 w 3190755"/>
              <a:gd name="connsiteY10" fmla="*/ 1408581 h 1458671"/>
              <a:gd name="connsiteX11" fmla="*/ 3173730 w 3190755"/>
              <a:gd name="connsiteY11" fmla="*/ 1458671 h 1458671"/>
              <a:gd name="connsiteX12" fmla="*/ 0 w 3190755"/>
              <a:gd name="connsiteY12" fmla="*/ 1452816 h 1458671"/>
              <a:gd name="connsiteX0" fmla="*/ 0 w 3173730"/>
              <a:gd name="connsiteY0" fmla="*/ 1452816 h 1458671"/>
              <a:gd name="connsiteX1" fmla="*/ 7620 w 3173730"/>
              <a:gd name="connsiteY1" fmla="*/ 0 h 1458671"/>
              <a:gd name="connsiteX2" fmla="*/ 361950 w 3173730"/>
              <a:gd name="connsiteY2" fmla="*/ 63478 h 1458671"/>
              <a:gd name="connsiteX3" fmla="*/ 579120 w 3173730"/>
              <a:gd name="connsiteY3" fmla="*/ 130293 h 1458671"/>
              <a:gd name="connsiteX4" fmla="*/ 914400 w 3173730"/>
              <a:gd name="connsiteY4" fmla="*/ 277397 h 1458671"/>
              <a:gd name="connsiteX5" fmla="*/ 1299210 w 3173730"/>
              <a:gd name="connsiteY5" fmla="*/ 504792 h 1458671"/>
              <a:gd name="connsiteX6" fmla="*/ 1695450 w 3173730"/>
              <a:gd name="connsiteY6" fmla="*/ 800013 h 1458671"/>
              <a:gd name="connsiteX7" fmla="*/ 2011680 w 3173730"/>
              <a:gd name="connsiteY7" fmla="*/ 1027495 h 1458671"/>
              <a:gd name="connsiteX8" fmla="*/ 2251710 w 3173730"/>
              <a:gd name="connsiteY8" fmla="*/ 1188441 h 1458671"/>
              <a:gd name="connsiteX9" fmla="*/ 2514600 w 3173730"/>
              <a:gd name="connsiteY9" fmla="*/ 1321231 h 1458671"/>
              <a:gd name="connsiteX10" fmla="*/ 2830830 w 3173730"/>
              <a:gd name="connsiteY10" fmla="*/ 1408581 h 1458671"/>
              <a:gd name="connsiteX11" fmla="*/ 3173730 w 3173730"/>
              <a:gd name="connsiteY11" fmla="*/ 1458671 h 1458671"/>
              <a:gd name="connsiteX12" fmla="*/ 0 w 3173730"/>
              <a:gd name="connsiteY12" fmla="*/ 1452816 h 1458671"/>
              <a:gd name="connsiteX0" fmla="*/ 0 w 3211830"/>
              <a:gd name="connsiteY0" fmla="*/ 1452816 h 1456626"/>
              <a:gd name="connsiteX1" fmla="*/ 7620 w 3211830"/>
              <a:gd name="connsiteY1" fmla="*/ 0 h 1456626"/>
              <a:gd name="connsiteX2" fmla="*/ 361950 w 3211830"/>
              <a:gd name="connsiteY2" fmla="*/ 63478 h 1456626"/>
              <a:gd name="connsiteX3" fmla="*/ 579120 w 3211830"/>
              <a:gd name="connsiteY3" fmla="*/ 130293 h 1456626"/>
              <a:gd name="connsiteX4" fmla="*/ 914400 w 3211830"/>
              <a:gd name="connsiteY4" fmla="*/ 277397 h 1456626"/>
              <a:gd name="connsiteX5" fmla="*/ 1299210 w 3211830"/>
              <a:gd name="connsiteY5" fmla="*/ 504792 h 1456626"/>
              <a:gd name="connsiteX6" fmla="*/ 1695450 w 3211830"/>
              <a:gd name="connsiteY6" fmla="*/ 800013 h 1456626"/>
              <a:gd name="connsiteX7" fmla="*/ 2011680 w 3211830"/>
              <a:gd name="connsiteY7" fmla="*/ 1027495 h 1456626"/>
              <a:gd name="connsiteX8" fmla="*/ 2251710 w 3211830"/>
              <a:gd name="connsiteY8" fmla="*/ 1188441 h 1456626"/>
              <a:gd name="connsiteX9" fmla="*/ 2514600 w 3211830"/>
              <a:gd name="connsiteY9" fmla="*/ 1321231 h 1456626"/>
              <a:gd name="connsiteX10" fmla="*/ 2830830 w 3211830"/>
              <a:gd name="connsiteY10" fmla="*/ 1408581 h 1456626"/>
              <a:gd name="connsiteX11" fmla="*/ 3211830 w 3211830"/>
              <a:gd name="connsiteY11" fmla="*/ 1456626 h 1456626"/>
              <a:gd name="connsiteX12" fmla="*/ 0 w 3211830"/>
              <a:gd name="connsiteY12" fmla="*/ 1452816 h 1456626"/>
              <a:gd name="connsiteX0" fmla="*/ 0 w 3211830"/>
              <a:gd name="connsiteY0" fmla="*/ 1452816 h 1456626"/>
              <a:gd name="connsiteX1" fmla="*/ 7620 w 3211830"/>
              <a:gd name="connsiteY1" fmla="*/ 0 h 1456626"/>
              <a:gd name="connsiteX2" fmla="*/ 361950 w 3211830"/>
              <a:gd name="connsiteY2" fmla="*/ 63478 h 1456626"/>
              <a:gd name="connsiteX3" fmla="*/ 579120 w 3211830"/>
              <a:gd name="connsiteY3" fmla="*/ 130293 h 1456626"/>
              <a:gd name="connsiteX4" fmla="*/ 914400 w 3211830"/>
              <a:gd name="connsiteY4" fmla="*/ 277397 h 1456626"/>
              <a:gd name="connsiteX5" fmla="*/ 1299210 w 3211830"/>
              <a:gd name="connsiteY5" fmla="*/ 504792 h 1456626"/>
              <a:gd name="connsiteX6" fmla="*/ 1695450 w 3211830"/>
              <a:gd name="connsiteY6" fmla="*/ 800013 h 1456626"/>
              <a:gd name="connsiteX7" fmla="*/ 2011680 w 3211830"/>
              <a:gd name="connsiteY7" fmla="*/ 1027495 h 1456626"/>
              <a:gd name="connsiteX8" fmla="*/ 2251710 w 3211830"/>
              <a:gd name="connsiteY8" fmla="*/ 1188441 h 1456626"/>
              <a:gd name="connsiteX9" fmla="*/ 2514600 w 3211830"/>
              <a:gd name="connsiteY9" fmla="*/ 1321231 h 1456626"/>
              <a:gd name="connsiteX10" fmla="*/ 2830830 w 3211830"/>
              <a:gd name="connsiteY10" fmla="*/ 1408581 h 1456626"/>
              <a:gd name="connsiteX11" fmla="*/ 3211830 w 3211830"/>
              <a:gd name="connsiteY11" fmla="*/ 1456626 h 1456626"/>
              <a:gd name="connsiteX12" fmla="*/ 0 w 3211830"/>
              <a:gd name="connsiteY12" fmla="*/ 1452816 h 1456626"/>
              <a:gd name="connsiteX0" fmla="*/ 0 w 3211830"/>
              <a:gd name="connsiteY0" fmla="*/ 1452816 h 1456626"/>
              <a:gd name="connsiteX1" fmla="*/ 7620 w 3211830"/>
              <a:gd name="connsiteY1" fmla="*/ 0 h 1456626"/>
              <a:gd name="connsiteX2" fmla="*/ 361950 w 3211830"/>
              <a:gd name="connsiteY2" fmla="*/ 63478 h 1456626"/>
              <a:gd name="connsiteX3" fmla="*/ 579120 w 3211830"/>
              <a:gd name="connsiteY3" fmla="*/ 130293 h 1456626"/>
              <a:gd name="connsiteX4" fmla="*/ 914400 w 3211830"/>
              <a:gd name="connsiteY4" fmla="*/ 277397 h 1456626"/>
              <a:gd name="connsiteX5" fmla="*/ 1299210 w 3211830"/>
              <a:gd name="connsiteY5" fmla="*/ 504792 h 1456626"/>
              <a:gd name="connsiteX6" fmla="*/ 1695450 w 3211830"/>
              <a:gd name="connsiteY6" fmla="*/ 800013 h 1456626"/>
              <a:gd name="connsiteX7" fmla="*/ 2011680 w 3211830"/>
              <a:gd name="connsiteY7" fmla="*/ 1027495 h 1456626"/>
              <a:gd name="connsiteX8" fmla="*/ 2251710 w 3211830"/>
              <a:gd name="connsiteY8" fmla="*/ 1188441 h 1456626"/>
              <a:gd name="connsiteX9" fmla="*/ 2514600 w 3211830"/>
              <a:gd name="connsiteY9" fmla="*/ 1321231 h 1456626"/>
              <a:gd name="connsiteX10" fmla="*/ 2830830 w 3211830"/>
              <a:gd name="connsiteY10" fmla="*/ 1408581 h 1456626"/>
              <a:gd name="connsiteX11" fmla="*/ 3211830 w 3211830"/>
              <a:gd name="connsiteY11" fmla="*/ 1456626 h 1456626"/>
              <a:gd name="connsiteX12" fmla="*/ 0 w 3211830"/>
              <a:gd name="connsiteY12" fmla="*/ 1452816 h 1456626"/>
              <a:gd name="connsiteX0" fmla="*/ 0 w 3211830"/>
              <a:gd name="connsiteY0" fmla="*/ 1458951 h 1462761"/>
              <a:gd name="connsiteX1" fmla="*/ 3810 w 3211830"/>
              <a:gd name="connsiteY1" fmla="*/ 0 h 1462761"/>
              <a:gd name="connsiteX2" fmla="*/ 361950 w 3211830"/>
              <a:gd name="connsiteY2" fmla="*/ 69613 h 1462761"/>
              <a:gd name="connsiteX3" fmla="*/ 579120 w 3211830"/>
              <a:gd name="connsiteY3" fmla="*/ 136428 h 1462761"/>
              <a:gd name="connsiteX4" fmla="*/ 914400 w 3211830"/>
              <a:gd name="connsiteY4" fmla="*/ 283532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361950 w 3211830"/>
              <a:gd name="connsiteY2" fmla="*/ 69613 h 1462761"/>
              <a:gd name="connsiteX3" fmla="*/ 579120 w 3211830"/>
              <a:gd name="connsiteY3" fmla="*/ 136428 h 1462761"/>
              <a:gd name="connsiteX4" fmla="*/ 914400 w 3211830"/>
              <a:gd name="connsiteY4" fmla="*/ 283532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361950 w 3211830"/>
              <a:gd name="connsiteY2" fmla="*/ 69613 h 1462761"/>
              <a:gd name="connsiteX3" fmla="*/ 579120 w 3211830"/>
              <a:gd name="connsiteY3" fmla="*/ 136428 h 1462761"/>
              <a:gd name="connsiteX4" fmla="*/ 914400 w 3211830"/>
              <a:gd name="connsiteY4" fmla="*/ 283532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1830" h="1462761">
                <a:moveTo>
                  <a:pt x="0" y="1458951"/>
                </a:moveTo>
                <a:cubicBezTo>
                  <a:pt x="1270" y="972634"/>
                  <a:pt x="-1270" y="1453538"/>
                  <a:pt x="3810" y="0"/>
                </a:cubicBezTo>
                <a:cubicBezTo>
                  <a:pt x="196215" y="30393"/>
                  <a:pt x="266065" y="46875"/>
                  <a:pt x="361950" y="69613"/>
                </a:cubicBezTo>
                <a:cubicBezTo>
                  <a:pt x="457835" y="92351"/>
                  <a:pt x="487045" y="100775"/>
                  <a:pt x="579120" y="136428"/>
                </a:cubicBezTo>
                <a:cubicBezTo>
                  <a:pt x="671195" y="172081"/>
                  <a:pt x="794385" y="221116"/>
                  <a:pt x="914400" y="283532"/>
                </a:cubicBezTo>
                <a:cubicBezTo>
                  <a:pt x="1034415" y="345948"/>
                  <a:pt x="1169035" y="423824"/>
                  <a:pt x="1299210" y="510927"/>
                </a:cubicBezTo>
                <a:cubicBezTo>
                  <a:pt x="1429385" y="598030"/>
                  <a:pt x="1576705" y="719031"/>
                  <a:pt x="1695450" y="806148"/>
                </a:cubicBezTo>
                <a:cubicBezTo>
                  <a:pt x="1814195" y="893265"/>
                  <a:pt x="1918970" y="968892"/>
                  <a:pt x="2011680" y="1033630"/>
                </a:cubicBezTo>
                <a:cubicBezTo>
                  <a:pt x="2104390" y="1098368"/>
                  <a:pt x="2167890" y="1145620"/>
                  <a:pt x="2251710" y="1194576"/>
                </a:cubicBezTo>
                <a:cubicBezTo>
                  <a:pt x="2335530" y="1243532"/>
                  <a:pt x="2418080" y="1290676"/>
                  <a:pt x="2514600" y="1327366"/>
                </a:cubicBezTo>
                <a:cubicBezTo>
                  <a:pt x="2611120" y="1364056"/>
                  <a:pt x="2714625" y="1392150"/>
                  <a:pt x="2830830" y="1414716"/>
                </a:cubicBezTo>
                <a:cubicBezTo>
                  <a:pt x="2947035" y="1437282"/>
                  <a:pt x="3018790" y="1446187"/>
                  <a:pt x="3211830" y="1462761"/>
                </a:cubicBezTo>
                <a:lnTo>
                  <a:pt x="0" y="1458951"/>
                </a:lnTo>
                <a:close/>
              </a:path>
            </a:pathLst>
          </a:custGeom>
          <a:solidFill>
            <a:srgbClr val="8282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5A5A5A"/>
              </a:solidFill>
            </a:endParaRPr>
          </a:p>
        </p:txBody>
      </p:sp>
      <p:sp>
        <p:nvSpPr>
          <p:cNvPr id="74" name="Freeform 73"/>
          <p:cNvSpPr/>
          <p:nvPr/>
        </p:nvSpPr>
        <p:spPr>
          <a:xfrm>
            <a:off x="2601335" y="3060801"/>
            <a:ext cx="3221682" cy="1466850"/>
          </a:xfrm>
          <a:custGeom>
            <a:avLst/>
            <a:gdLst>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567257 h 1571067"/>
              <a:gd name="connsiteX1" fmla="*/ 7620 w 3063240"/>
              <a:gd name="connsiteY1" fmla="*/ 104217 h 1571067"/>
              <a:gd name="connsiteX2" fmla="*/ 308610 w 3063240"/>
              <a:gd name="connsiteY2" fmla="*/ 127077 h 1571067"/>
              <a:gd name="connsiteX3" fmla="*/ 594360 w 3063240"/>
              <a:gd name="connsiteY3" fmla="*/ 195657 h 1571067"/>
              <a:gd name="connsiteX4" fmla="*/ 937260 w 3063240"/>
              <a:gd name="connsiteY4" fmla="*/ 344247 h 1571067"/>
              <a:gd name="connsiteX5" fmla="*/ 1337310 w 3063240"/>
              <a:gd name="connsiteY5" fmla="*/ 553797 h 1571067"/>
              <a:gd name="connsiteX6" fmla="*/ 1760220 w 3063240"/>
              <a:gd name="connsiteY6" fmla="*/ 877647 h 1571067"/>
              <a:gd name="connsiteX7" fmla="*/ 2110740 w 3063240"/>
              <a:gd name="connsiteY7" fmla="*/ 1174827 h 1571067"/>
              <a:gd name="connsiteX8" fmla="*/ 2247900 w 3063240"/>
              <a:gd name="connsiteY8" fmla="*/ 1296747 h 1571067"/>
              <a:gd name="connsiteX9" fmla="*/ 2468880 w 3063240"/>
              <a:gd name="connsiteY9" fmla="*/ 1430097 h 1571067"/>
              <a:gd name="connsiteX10" fmla="*/ 2750820 w 3063240"/>
              <a:gd name="connsiteY10" fmla="*/ 1529157 h 1571067"/>
              <a:gd name="connsiteX11" fmla="*/ 3063240 w 3063240"/>
              <a:gd name="connsiteY11" fmla="*/ 1571067 h 1571067"/>
              <a:gd name="connsiteX12" fmla="*/ 0 w 3063240"/>
              <a:gd name="connsiteY12" fmla="*/ 1567257 h 1571067"/>
              <a:gd name="connsiteX0" fmla="*/ 0 w 3063240"/>
              <a:gd name="connsiteY0" fmla="*/ 1568070 h 1571880"/>
              <a:gd name="connsiteX1" fmla="*/ 7620 w 3063240"/>
              <a:gd name="connsiteY1" fmla="*/ 105030 h 1571880"/>
              <a:gd name="connsiteX2" fmla="*/ 308610 w 3063240"/>
              <a:gd name="connsiteY2" fmla="*/ 127890 h 1571880"/>
              <a:gd name="connsiteX3" fmla="*/ 594360 w 3063240"/>
              <a:gd name="connsiteY3" fmla="*/ 196470 h 1571880"/>
              <a:gd name="connsiteX4" fmla="*/ 937260 w 3063240"/>
              <a:gd name="connsiteY4" fmla="*/ 345060 h 1571880"/>
              <a:gd name="connsiteX5" fmla="*/ 1337310 w 3063240"/>
              <a:gd name="connsiteY5" fmla="*/ 554610 h 1571880"/>
              <a:gd name="connsiteX6" fmla="*/ 1760220 w 3063240"/>
              <a:gd name="connsiteY6" fmla="*/ 878460 h 1571880"/>
              <a:gd name="connsiteX7" fmla="*/ 2110740 w 3063240"/>
              <a:gd name="connsiteY7" fmla="*/ 1175640 h 1571880"/>
              <a:gd name="connsiteX8" fmla="*/ 2247900 w 3063240"/>
              <a:gd name="connsiteY8" fmla="*/ 1297560 h 1571880"/>
              <a:gd name="connsiteX9" fmla="*/ 2468880 w 3063240"/>
              <a:gd name="connsiteY9" fmla="*/ 1430910 h 1571880"/>
              <a:gd name="connsiteX10" fmla="*/ 2750820 w 3063240"/>
              <a:gd name="connsiteY10" fmla="*/ 1529970 h 1571880"/>
              <a:gd name="connsiteX11" fmla="*/ 3063240 w 3063240"/>
              <a:gd name="connsiteY11" fmla="*/ 1571880 h 1571880"/>
              <a:gd name="connsiteX12" fmla="*/ 0 w 3063240"/>
              <a:gd name="connsiteY12" fmla="*/ 1568070 h 157188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40030 h 1466850"/>
              <a:gd name="connsiteX5" fmla="*/ 1337310 w 3221060"/>
              <a:gd name="connsiteY5" fmla="*/ 449580 h 1466850"/>
              <a:gd name="connsiteX6" fmla="*/ 1760220 w 3221060"/>
              <a:gd name="connsiteY6" fmla="*/ 773430 h 1466850"/>
              <a:gd name="connsiteX7" fmla="*/ 2110740 w 3221060"/>
              <a:gd name="connsiteY7" fmla="*/ 107061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110740 w 3221060"/>
              <a:gd name="connsiteY7" fmla="*/ 107061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12420 w 3221060"/>
              <a:gd name="connsiteY2" fmla="*/ 1905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12420 w 3221060"/>
              <a:gd name="connsiteY2" fmla="*/ 1905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570 h 1467380"/>
              <a:gd name="connsiteX1" fmla="*/ 7620 w 3221060"/>
              <a:gd name="connsiteY1" fmla="*/ 530 h 1467380"/>
              <a:gd name="connsiteX2" fmla="*/ 312420 w 3221060"/>
              <a:gd name="connsiteY2" fmla="*/ 19580 h 1467380"/>
              <a:gd name="connsiteX3" fmla="*/ 594360 w 3221060"/>
              <a:gd name="connsiteY3" fmla="*/ 91970 h 1467380"/>
              <a:gd name="connsiteX4" fmla="*/ 937260 w 3221060"/>
              <a:gd name="connsiteY4" fmla="*/ 232940 h 1467380"/>
              <a:gd name="connsiteX5" fmla="*/ 1337310 w 3221060"/>
              <a:gd name="connsiteY5" fmla="*/ 450110 h 1467380"/>
              <a:gd name="connsiteX6" fmla="*/ 1760220 w 3221060"/>
              <a:gd name="connsiteY6" fmla="*/ 773960 h 1467380"/>
              <a:gd name="connsiteX7" fmla="*/ 2042160 w 3221060"/>
              <a:gd name="connsiteY7" fmla="*/ 1017800 h 1467380"/>
              <a:gd name="connsiteX8" fmla="*/ 2247900 w 3221060"/>
              <a:gd name="connsiteY8" fmla="*/ 1193060 h 1467380"/>
              <a:gd name="connsiteX9" fmla="*/ 2468880 w 3221060"/>
              <a:gd name="connsiteY9" fmla="*/ 1326410 h 1467380"/>
              <a:gd name="connsiteX10" fmla="*/ 2750820 w 3221060"/>
              <a:gd name="connsiteY10" fmla="*/ 1425470 h 1467380"/>
              <a:gd name="connsiteX11" fmla="*/ 3063240 w 3221060"/>
              <a:gd name="connsiteY11" fmla="*/ 1467380 h 1467380"/>
              <a:gd name="connsiteX12" fmla="*/ 0 w 3221060"/>
              <a:gd name="connsiteY12" fmla="*/ 1463570 h 146738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682"/>
              <a:gd name="connsiteY0" fmla="*/ 1463040 h 1466850"/>
              <a:gd name="connsiteX1" fmla="*/ 7620 w 3221682"/>
              <a:gd name="connsiteY1" fmla="*/ 0 h 1466850"/>
              <a:gd name="connsiteX2" fmla="*/ 354330 w 3221682"/>
              <a:gd name="connsiteY2" fmla="*/ 26670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6670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1682" h="1466850">
                <a:moveTo>
                  <a:pt x="0" y="1463040"/>
                </a:moveTo>
                <a:lnTo>
                  <a:pt x="7620" y="0"/>
                </a:lnTo>
                <a:cubicBezTo>
                  <a:pt x="188595" y="3810"/>
                  <a:pt x="256540" y="11430"/>
                  <a:pt x="354330" y="26670"/>
                </a:cubicBezTo>
                <a:cubicBezTo>
                  <a:pt x="452120" y="41910"/>
                  <a:pt x="497205" y="57150"/>
                  <a:pt x="594360" y="91440"/>
                </a:cubicBezTo>
                <a:cubicBezTo>
                  <a:pt x="691515" y="125730"/>
                  <a:pt x="822960" y="185420"/>
                  <a:pt x="937260" y="232410"/>
                </a:cubicBezTo>
                <a:cubicBezTo>
                  <a:pt x="1061085" y="292100"/>
                  <a:pt x="1200150" y="359410"/>
                  <a:pt x="1337310" y="449580"/>
                </a:cubicBezTo>
                <a:cubicBezTo>
                  <a:pt x="1474470" y="539750"/>
                  <a:pt x="1642745" y="678815"/>
                  <a:pt x="1760220" y="773430"/>
                </a:cubicBezTo>
                <a:cubicBezTo>
                  <a:pt x="1877695" y="868045"/>
                  <a:pt x="1948180" y="935990"/>
                  <a:pt x="2042160" y="1017270"/>
                </a:cubicBezTo>
                <a:cubicBezTo>
                  <a:pt x="2123440" y="1087120"/>
                  <a:pt x="2176145" y="1139825"/>
                  <a:pt x="2247900" y="1192530"/>
                </a:cubicBezTo>
                <a:cubicBezTo>
                  <a:pt x="2319655" y="1245235"/>
                  <a:pt x="2401570" y="1300480"/>
                  <a:pt x="2472690" y="1333500"/>
                </a:cubicBezTo>
                <a:cubicBezTo>
                  <a:pt x="2543810" y="1366520"/>
                  <a:pt x="2652395" y="1402715"/>
                  <a:pt x="2750820" y="1424940"/>
                </a:cubicBezTo>
                <a:cubicBezTo>
                  <a:pt x="2849245" y="1447165"/>
                  <a:pt x="3521710" y="1460500"/>
                  <a:pt x="3063240" y="1466850"/>
                </a:cubicBezTo>
                <a:lnTo>
                  <a:pt x="0" y="1463040"/>
                </a:lnTo>
                <a:close/>
              </a:path>
            </a:pathLst>
          </a:custGeom>
          <a:solidFill>
            <a:srgbClr val="F041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5A5A5A"/>
              </a:solidFill>
            </a:endParaRPr>
          </a:p>
        </p:txBody>
      </p:sp>
      <p:sp>
        <p:nvSpPr>
          <p:cNvPr id="75" name="Content Placeholder 3"/>
          <p:cNvSpPr txBox="1">
            <a:spLocks/>
          </p:cNvSpPr>
          <p:nvPr/>
        </p:nvSpPr>
        <p:spPr>
          <a:xfrm>
            <a:off x="1981200" y="5391150"/>
            <a:ext cx="8312150" cy="666750"/>
          </a:xfrm>
          <a:prstGeom prst="roundRect">
            <a:avLst/>
          </a:prstGeom>
          <a:solidFill>
            <a:srgbClr val="7030A0"/>
          </a:solidFill>
          <a:ln>
            <a:noFill/>
          </a:ln>
        </p:spPr>
        <p:txBody>
          <a:bodyPr vert="horz" lIns="0" tIns="0" rIns="0" bIns="0" rtlCol="0" anchor="ctr" anchorCtr="0">
            <a:noAutofit/>
          </a:bodyPr>
          <a:lstStyle>
            <a:lvl1pPr marL="231775" indent="-231775" algn="l" defTabSz="457200" rtl="0" eaLnBrk="1" latinLnBrk="0" hangingPunct="1">
              <a:spcBef>
                <a:spcPct val="20000"/>
              </a:spcBef>
              <a:buFont typeface="Arial"/>
              <a:buChar char="•"/>
              <a:defRPr sz="2200" kern="1200">
                <a:solidFill>
                  <a:srgbClr val="5A5A5A"/>
                </a:solidFill>
                <a:latin typeface="Arial"/>
                <a:ea typeface="+mn-ea"/>
                <a:cs typeface="+mn-cs"/>
              </a:defRPr>
            </a:lvl1pPr>
            <a:lvl2pPr marL="454025" indent="-222250" algn="l" defTabSz="457200" rtl="0" eaLnBrk="1" latinLnBrk="0" hangingPunct="1">
              <a:spcBef>
                <a:spcPct val="20000"/>
              </a:spcBef>
              <a:buFont typeface="Arial"/>
              <a:buChar char="–"/>
              <a:defRPr sz="2200" kern="1200">
                <a:solidFill>
                  <a:srgbClr val="5A5A5A"/>
                </a:solidFill>
                <a:latin typeface="Arial"/>
                <a:ea typeface="+mn-ea"/>
                <a:cs typeface="+mn-cs"/>
              </a:defRPr>
            </a:lvl2pPr>
            <a:lvl3pPr marL="685800" indent="-231775" algn="l" defTabSz="457200" rtl="0" eaLnBrk="1" latinLnBrk="0" hangingPunct="1">
              <a:spcBef>
                <a:spcPct val="20000"/>
              </a:spcBef>
              <a:buFont typeface="Arial"/>
              <a:buChar char="•"/>
              <a:defRPr sz="1800" kern="1200">
                <a:solidFill>
                  <a:srgbClr val="5A5A5A"/>
                </a:solidFill>
                <a:latin typeface="Arial"/>
                <a:ea typeface="+mn-ea"/>
                <a:cs typeface="+mn-cs"/>
              </a:defRPr>
            </a:lvl3pPr>
            <a:lvl4pPr marL="858838" indent="-173038" algn="l" defTabSz="457200" rtl="0" eaLnBrk="1" latinLnBrk="0" hangingPunct="1">
              <a:spcBef>
                <a:spcPct val="20000"/>
              </a:spcBef>
              <a:buFont typeface="Arial"/>
              <a:buChar char="–"/>
              <a:defRPr sz="1600" kern="1200">
                <a:solidFill>
                  <a:srgbClr val="5A5A5A"/>
                </a:solidFill>
                <a:latin typeface="Arial"/>
                <a:ea typeface="+mn-ea"/>
                <a:cs typeface="+mn-cs"/>
              </a:defRPr>
            </a:lvl4pPr>
            <a:lvl5pPr marL="1030288" indent="-112713" algn="l" defTabSz="457200" rtl="0" eaLnBrk="1" latinLnBrk="0" hangingPunct="1">
              <a:spcBef>
                <a:spcPct val="20000"/>
              </a:spcBef>
              <a:buFont typeface="Arial"/>
              <a:buChar char="»"/>
              <a:defRPr sz="1400" kern="1200">
                <a:solidFill>
                  <a:srgbClr val="5A5A5A"/>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800" dirty="0">
                <a:solidFill>
                  <a:prstClr val="white"/>
                </a:solidFill>
                <a:latin typeface="Arial" panose="020B0604020202020204" pitchFamily="34" charset="0"/>
                <a:cs typeface="Arial" panose="020B0604020202020204" pitchFamily="34" charset="0"/>
              </a:rPr>
              <a:t>On average, a 50-year-old individual with diabetes and no history of vascular disease will die 6 years earlier compared to someone without diabetes</a:t>
            </a:r>
          </a:p>
        </p:txBody>
      </p:sp>
    </p:spTree>
    <p:extLst>
      <p:ext uri="{BB962C8B-B14F-4D97-AF65-F5344CB8AC3E}">
        <p14:creationId xmlns:p14="http://schemas.microsoft.com/office/powerpoint/2010/main" val="3622669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100"/>
                                        <p:tgtEl>
                                          <p:spTgt spid="7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wipe(left)">
                                      <p:cBhvr>
                                        <p:cTn id="10" dur="1100"/>
                                        <p:tgtEl>
                                          <p:spTgt spid="72"/>
                                        </p:tgtEl>
                                      </p:cBhvr>
                                    </p:animEffect>
                                  </p:childTnLst>
                                </p:cTn>
                              </p:par>
                            </p:childTnLst>
                          </p:cTn>
                        </p:par>
                        <p:par>
                          <p:cTn id="11" fill="hold">
                            <p:stCondLst>
                              <p:cond delay="1100"/>
                            </p:stCondLst>
                            <p:childTnLst>
                              <p:par>
                                <p:cTn id="12" presetID="22" presetClass="entr" presetSubtype="8"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wipe(left)">
                                      <p:cBhvr>
                                        <p:cTn id="14" dur="1100"/>
                                        <p:tgtEl>
                                          <p:spTgt spid="7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left)">
                                      <p:cBhvr>
                                        <p:cTn id="17" dur="1100"/>
                                        <p:tgtEl>
                                          <p:spTgt spid="71"/>
                                        </p:tgtEl>
                                      </p:cBhvr>
                                    </p:animEffect>
                                  </p:childTnLst>
                                </p:cTn>
                              </p:par>
                            </p:childTnLst>
                          </p:cTn>
                        </p:par>
                        <p:par>
                          <p:cTn id="18" fill="hold">
                            <p:stCondLst>
                              <p:cond delay="2200"/>
                            </p:stCondLst>
                            <p:childTnLst>
                              <p:par>
                                <p:cTn id="19" presetID="1" presetClass="entr" presetSubtype="0"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Background and pathophysiology</a:t>
            </a:r>
            <a:endParaRPr lang="en-AU" dirty="0"/>
          </a:p>
        </p:txBody>
      </p:sp>
      <p:sp>
        <p:nvSpPr>
          <p:cNvPr id="3" name="Content Placeholder 2"/>
          <p:cNvSpPr>
            <a:spLocks noGrp="1"/>
          </p:cNvSpPr>
          <p:nvPr>
            <p:ph idx="1"/>
          </p:nvPr>
        </p:nvSpPr>
        <p:spPr/>
        <p:txBody>
          <a:bodyPr/>
          <a:lstStyle/>
          <a:p>
            <a:r>
              <a:rPr lang="en-AU" dirty="0" smtClean="0"/>
              <a:t>1.1 million Australians with diabetes</a:t>
            </a:r>
          </a:p>
          <a:p>
            <a:r>
              <a:rPr lang="en-AU" dirty="0" smtClean="0"/>
              <a:t>Another 1 million undiagnosed</a:t>
            </a:r>
          </a:p>
          <a:p>
            <a:r>
              <a:rPr lang="en-AU" dirty="0" smtClean="0"/>
              <a:t>280 patients diagnosed every day</a:t>
            </a:r>
          </a:p>
          <a:p>
            <a:r>
              <a:rPr lang="en-AU" dirty="0" smtClean="0"/>
              <a:t>$ 10 billion dollars per year</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759" y="146081"/>
            <a:ext cx="3117395" cy="1953307"/>
          </a:xfrm>
          <a:prstGeom prst="rect">
            <a:avLst/>
          </a:prstGeom>
        </p:spPr>
      </p:pic>
    </p:spTree>
    <p:extLst>
      <p:ext uri="{BB962C8B-B14F-4D97-AF65-F5344CB8AC3E}">
        <p14:creationId xmlns:p14="http://schemas.microsoft.com/office/powerpoint/2010/main" val="218571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val="3571257922"/>
              </p:ext>
            </p:extLst>
          </p:nvPr>
        </p:nvGraphicFramePr>
        <p:xfrm>
          <a:off x="6243475" y="2042160"/>
          <a:ext cx="3905722"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704617964"/>
              </p:ext>
            </p:extLst>
          </p:nvPr>
        </p:nvGraphicFramePr>
        <p:xfrm>
          <a:off x="1778001" y="1447801"/>
          <a:ext cx="8807895" cy="2708341"/>
        </p:xfrm>
        <a:graphic>
          <a:graphicData uri="http://schemas.openxmlformats.org/drawingml/2006/table">
            <a:tbl>
              <a:tblPr firstRow="1" bandRow="1">
                <a:tableStyleId>{616DA210-FB5B-4158-B5E0-FEB733F419BA}</a:tableStyleId>
              </a:tblPr>
              <a:tblGrid>
                <a:gridCol w="2026095"/>
                <a:gridCol w="1143000"/>
                <a:gridCol w="1143000"/>
                <a:gridCol w="1148905"/>
                <a:gridCol w="1975295"/>
                <a:gridCol w="1371600"/>
              </a:tblGrid>
              <a:tr h="239461">
                <a:tc>
                  <a:txBody>
                    <a:bodyPr/>
                    <a:lstStyle/>
                    <a:p>
                      <a:pPr marL="1087438" indent="-57150" algn="ctr">
                        <a:tabLst>
                          <a:tab pos="1030288" algn="l"/>
                        </a:tabLst>
                      </a:pPr>
                      <a:endParaRPr lang="en-US" sz="14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tab pos="0" algn="l"/>
                        </a:tabLst>
                        <a:defRPr/>
                      </a:pPr>
                      <a:r>
                        <a:rPr lang="en-GB" sz="1400" b="1" dirty="0" smtClean="0">
                          <a:solidFill>
                            <a:schemeClr val="tx2"/>
                          </a:solidFill>
                        </a:rPr>
                        <a:t>Number</a:t>
                      </a:r>
                      <a:r>
                        <a:rPr lang="en-GB" sz="1400" b="1" baseline="0" dirty="0" smtClean="0">
                          <a:solidFill>
                            <a:schemeClr val="tx2"/>
                          </a:solidFill>
                        </a:rPr>
                        <a:t> of events</a:t>
                      </a:r>
                      <a:endParaRPr lang="en-US" sz="1400" b="1"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marL="1087438" indent="-57150" algn="ctr">
                        <a:tabLst>
                          <a:tab pos="1030288" algn="l"/>
                        </a:tabLst>
                      </a:pPr>
                      <a:endParaRPr lang="en-US" sz="1400" b="1"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9461">
                <a:tc>
                  <a:txBody>
                    <a:bodyPr/>
                    <a:lstStyle/>
                    <a:p>
                      <a:pPr algn="r"/>
                      <a:endParaRPr lang="en-US" sz="14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More </a:t>
                      </a:r>
                      <a:br>
                        <a:rPr lang="en-GB" sz="1400" b="1" dirty="0" smtClean="0">
                          <a:solidFill>
                            <a:schemeClr val="tx2"/>
                          </a:solidFill>
                        </a:rPr>
                      </a:br>
                      <a:r>
                        <a:rPr lang="en-GB" sz="1400" b="1" dirty="0" smtClean="0">
                          <a:solidFill>
                            <a:schemeClr val="tx2"/>
                          </a:solidFill>
                        </a:rPr>
                        <a:t>intensive</a:t>
                      </a:r>
                      <a:endParaRPr lang="en-US" sz="1400" b="1"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2"/>
                          </a:solidFill>
                        </a:rPr>
                        <a:t>Less</a:t>
                      </a:r>
                      <a:br>
                        <a:rPr lang="en-US" sz="1400" b="1" dirty="0" smtClean="0">
                          <a:solidFill>
                            <a:schemeClr val="tx2"/>
                          </a:solidFill>
                        </a:rPr>
                      </a:br>
                      <a:r>
                        <a:rPr lang="en-US" sz="1400" b="1" baseline="0" dirty="0" smtClean="0">
                          <a:solidFill>
                            <a:schemeClr val="tx2"/>
                          </a:solidFill>
                        </a:rPr>
                        <a:t>intensive</a:t>
                      </a:r>
                      <a:endParaRPr lang="en-US" sz="14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2"/>
                          </a:solidFill>
                        </a:rPr>
                        <a:t>Difference</a:t>
                      </a:r>
                      <a:r>
                        <a:rPr lang="en-US" sz="1400" b="1" baseline="0" dirty="0" smtClean="0">
                          <a:solidFill>
                            <a:schemeClr val="tx2"/>
                          </a:solidFill>
                        </a:rPr>
                        <a:t> in HbA1c (%)</a:t>
                      </a:r>
                      <a:endParaRPr lang="en-US" sz="14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2"/>
                          </a:solidFill>
                        </a:rPr>
                        <a:t>HR (95% CI)</a:t>
                      </a:r>
                      <a:endParaRPr lang="en-US" sz="14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a:txBody>
                    <a:bodyPr/>
                    <a:lstStyle/>
                    <a:p>
                      <a:endParaRPr lang="en-US" sz="1400"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indent="115888"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2"/>
                          </a:solidFill>
                        </a:rPr>
                        <a:t>Stroke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378</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370</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-0.88</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0.96 (0.83, 1.10)</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gridSpan="4">
                  <a:txBody>
                    <a:bodyPr/>
                    <a:lstStyle/>
                    <a:p>
                      <a:pPr marL="0" indent="0">
                        <a:tabLst/>
                      </a:pPr>
                      <a:endParaRPr lang="en-US" sz="1400" b="0" baseline="30000" dirty="0" smtClean="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111125"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2"/>
                          </a:solidFill>
                        </a:rPr>
                        <a:t>Myocardial</a:t>
                      </a:r>
                      <a:r>
                        <a:rPr lang="en-GB" sz="1400" b="0" baseline="0" dirty="0" smtClean="0">
                          <a:solidFill>
                            <a:schemeClr val="tx2"/>
                          </a:solidFill>
                        </a:rPr>
                        <a:t> infarction</a:t>
                      </a:r>
                      <a:endParaRPr lang="en-US" sz="1400" b="0" baseline="30000" dirty="0" smtClean="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730</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745</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-0.88</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0.85</a:t>
                      </a:r>
                      <a:r>
                        <a:rPr lang="en-US" sz="1400" baseline="0" dirty="0" smtClean="0">
                          <a:solidFill>
                            <a:schemeClr val="tx2"/>
                          </a:solidFill>
                        </a:rPr>
                        <a:t> (0.76, 0.94)</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115888" indent="0"/>
                      <a:endParaRPr lang="en-US" sz="1400" b="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rowSpan="2">
                  <a:txBody>
                    <a:bodyPr/>
                    <a:lstStyle/>
                    <a:p>
                      <a:pPr marL="111125" indent="0"/>
                      <a:r>
                        <a:rPr lang="en-US" sz="1400" b="0" dirty="0" smtClean="0">
                          <a:solidFill>
                            <a:srgbClr val="5A5A5A"/>
                          </a:solidFill>
                        </a:rPr>
                        <a:t>Hospitalisation</a:t>
                      </a:r>
                      <a:r>
                        <a:rPr lang="en-US" sz="1400" b="0" baseline="0" dirty="0" smtClean="0">
                          <a:solidFill>
                            <a:schemeClr val="tx2"/>
                          </a:solidFill>
                        </a:rPr>
                        <a:t> for or death from heart failure</a:t>
                      </a:r>
                      <a:endParaRPr lang="en-US" sz="1400" b="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459</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446</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-0.88</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1.00 (0.86, 1.16)</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vMerge="1">
                  <a:txBody>
                    <a:bodyPr/>
                    <a:lstStyle/>
                    <a:p>
                      <a:pPr marL="111125" indent="0"/>
                      <a:endParaRPr lang="en-US" sz="14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5"/>
          <p:cNvSpPr>
            <a:spLocks noGrp="1"/>
          </p:cNvSpPr>
          <p:nvPr>
            <p:ph type="title"/>
          </p:nvPr>
        </p:nvSpPr>
        <p:spPr>
          <a:xfrm>
            <a:off x="838200" y="365125"/>
            <a:ext cx="10515600" cy="1004469"/>
          </a:xfrm>
          <a:ln>
            <a:solidFill>
              <a:srgbClr val="C00000"/>
            </a:solidFill>
          </a:ln>
        </p:spPr>
        <p:txBody>
          <a:bodyPr/>
          <a:lstStyle/>
          <a:p>
            <a:r>
              <a:rPr lang="en-GB" sz="3200" dirty="0" smtClean="0"/>
              <a:t>Meta-analysis of intensive glucose control in T2DM: </a:t>
            </a:r>
            <a:r>
              <a:rPr lang="en-GB" sz="3200" dirty="0"/>
              <a:t>major CV events </a:t>
            </a:r>
            <a:r>
              <a:rPr lang="en-GB" sz="3200" dirty="0" smtClean="0"/>
              <a:t>including heart </a:t>
            </a:r>
            <a:r>
              <a:rPr lang="en-GB" sz="3200" dirty="0"/>
              <a:t>failure</a:t>
            </a:r>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50</a:t>
            </a:fld>
            <a:endParaRPr lang="en-GB" dirty="0">
              <a:solidFill>
                <a:prstClr val="black">
                  <a:tint val="75000"/>
                </a:prstClr>
              </a:solidFill>
            </a:endParaRPr>
          </a:p>
        </p:txBody>
      </p:sp>
      <p:sp>
        <p:nvSpPr>
          <p:cNvPr id="28" name="TextBox 27"/>
          <p:cNvSpPr txBox="1"/>
          <p:nvPr/>
        </p:nvSpPr>
        <p:spPr>
          <a:xfrm>
            <a:off x="5867400" y="4479590"/>
            <a:ext cx="2194560" cy="307777"/>
          </a:xfrm>
          <a:prstGeom prst="rect">
            <a:avLst/>
          </a:prstGeom>
          <a:noFill/>
        </p:spPr>
        <p:txBody>
          <a:bodyPr wrap="square" rtlCol="0">
            <a:spAutoFit/>
          </a:bodyPr>
          <a:lstStyle/>
          <a:p>
            <a:pPr algn="ctr"/>
            <a:r>
              <a:rPr lang="en-GB" sz="1400" dirty="0">
                <a:solidFill>
                  <a:schemeClr val="tx2"/>
                </a:solidFill>
                <a:cs typeface="Arial" panose="020B0604020202020204" pitchFamily="34" charset="0"/>
              </a:rPr>
              <a:t>Favours more intensive</a:t>
            </a:r>
          </a:p>
        </p:txBody>
      </p:sp>
      <p:sp>
        <p:nvSpPr>
          <p:cNvPr id="29" name="TextBox 28"/>
          <p:cNvSpPr txBox="1"/>
          <p:nvPr/>
        </p:nvSpPr>
        <p:spPr>
          <a:xfrm>
            <a:off x="7985760" y="4479590"/>
            <a:ext cx="2194560" cy="307777"/>
          </a:xfrm>
          <a:prstGeom prst="rect">
            <a:avLst/>
          </a:prstGeom>
          <a:noFill/>
        </p:spPr>
        <p:txBody>
          <a:bodyPr wrap="square" rtlCol="0">
            <a:spAutoFit/>
          </a:bodyPr>
          <a:lstStyle/>
          <a:p>
            <a:pPr algn="ctr"/>
            <a:r>
              <a:rPr lang="en-GB" sz="1400" dirty="0">
                <a:solidFill>
                  <a:schemeClr val="tx2"/>
                </a:solidFill>
                <a:cs typeface="Arial" panose="020B0604020202020204" pitchFamily="34" charset="0"/>
              </a:rPr>
              <a:t>Favours less intensive</a:t>
            </a:r>
          </a:p>
        </p:txBody>
      </p:sp>
      <p:cxnSp>
        <p:nvCxnSpPr>
          <p:cNvPr id="30" name="Straight Arrow Connector 29"/>
          <p:cNvCxnSpPr/>
          <p:nvPr/>
        </p:nvCxnSpPr>
        <p:spPr>
          <a:xfrm>
            <a:off x="8192771" y="4448175"/>
            <a:ext cx="1459527" cy="0"/>
          </a:xfrm>
          <a:prstGeom prst="straightConnector1">
            <a:avLst/>
          </a:prstGeom>
          <a:noFill/>
          <a:ln w="12700" cap="flat" cmpd="sng" algn="ctr">
            <a:solidFill>
              <a:sysClr val="windowText" lastClr="000000"/>
            </a:solidFill>
            <a:prstDash val="solid"/>
            <a:tailEnd type="triangle" w="sm" len="med"/>
          </a:ln>
          <a:effectLst/>
        </p:spPr>
      </p:cxnSp>
      <p:cxnSp>
        <p:nvCxnSpPr>
          <p:cNvPr id="31" name="Straight Arrow Connector 30"/>
          <p:cNvCxnSpPr/>
          <p:nvPr/>
        </p:nvCxnSpPr>
        <p:spPr>
          <a:xfrm flipH="1">
            <a:off x="6522720" y="4448175"/>
            <a:ext cx="1463040" cy="0"/>
          </a:xfrm>
          <a:prstGeom prst="straightConnector1">
            <a:avLst/>
          </a:prstGeom>
          <a:noFill/>
          <a:ln w="12700" cap="flat" cmpd="sng" algn="ctr">
            <a:solidFill>
              <a:sysClr val="windowText" lastClr="000000"/>
            </a:solidFill>
            <a:prstDash val="solid"/>
            <a:tailEnd type="triangle" w="sm" len="med"/>
          </a:ln>
          <a:effectLst/>
        </p:spPr>
      </p:cxnSp>
      <p:sp>
        <p:nvSpPr>
          <p:cNvPr id="3" name="TextBox 2"/>
          <p:cNvSpPr txBox="1"/>
          <p:nvPr/>
        </p:nvSpPr>
        <p:spPr>
          <a:xfrm>
            <a:off x="1884783" y="4907975"/>
            <a:ext cx="8915400" cy="1354217"/>
          </a:xfrm>
          <a:prstGeom prst="rect">
            <a:avLst/>
          </a:prstGeom>
          <a:noFill/>
        </p:spPr>
        <p:txBody>
          <a:bodyPr wrap="square" rtlCol="0">
            <a:spAutoFit/>
          </a:bodyPr>
          <a:lstStyle/>
          <a:p>
            <a:pPr marL="173038" indent="-173038">
              <a:buClr>
                <a:schemeClr val="accent1"/>
              </a:buClr>
              <a:buFont typeface="Arial" panose="020B0604020202020204" pitchFamily="34" charset="0"/>
              <a:buChar char="•"/>
            </a:pPr>
            <a:r>
              <a:rPr lang="nb-NO" sz="1600" dirty="0">
                <a:solidFill>
                  <a:srgbClr val="5A5A5A"/>
                </a:solidFill>
              </a:rPr>
              <a:t>Meta-analysis of </a:t>
            </a:r>
            <a:r>
              <a:rPr lang="en-US" sz="1600" dirty="0">
                <a:solidFill>
                  <a:srgbClr val="5A5A5A"/>
                </a:solidFill>
              </a:rPr>
              <a:t>27,049 participants and 2370 major </a:t>
            </a:r>
            <a:r>
              <a:rPr lang="en-GB" sz="1600" dirty="0">
                <a:solidFill>
                  <a:srgbClr val="5A5A5A"/>
                </a:solidFill>
              </a:rPr>
              <a:t>vascular events from:</a:t>
            </a:r>
            <a:endParaRPr lang="nb-NO" sz="1600" dirty="0">
              <a:solidFill>
                <a:srgbClr val="5A5A5A"/>
              </a:solidFill>
            </a:endParaRPr>
          </a:p>
          <a:p>
            <a:pPr marL="742950" lvl="1" indent="-285750">
              <a:buClr>
                <a:schemeClr val="tx2"/>
              </a:buClr>
              <a:buFont typeface="Century Gothic" panose="020B0502020202020204" pitchFamily="34" charset="0"/>
              <a:buChar char="–"/>
            </a:pPr>
            <a:r>
              <a:rPr lang="nb-NO" sz="1600" dirty="0">
                <a:solidFill>
                  <a:srgbClr val="5A5A5A"/>
                </a:solidFill>
              </a:rPr>
              <a:t>ADVANCE</a:t>
            </a:r>
          </a:p>
          <a:p>
            <a:pPr marL="742950" lvl="1" indent="-285750">
              <a:buClr>
                <a:schemeClr val="tx2"/>
              </a:buClr>
              <a:buFont typeface="Century Gothic" panose="020B0502020202020204" pitchFamily="34" charset="0"/>
              <a:buChar char="–"/>
            </a:pPr>
            <a:r>
              <a:rPr lang="nb-NO" sz="1600" dirty="0">
                <a:solidFill>
                  <a:srgbClr val="5A5A5A"/>
                </a:solidFill>
              </a:rPr>
              <a:t>UKPDS</a:t>
            </a:r>
          </a:p>
          <a:p>
            <a:pPr marL="742950" lvl="1" indent="-285750">
              <a:buClr>
                <a:schemeClr val="tx2"/>
              </a:buClr>
              <a:buFont typeface="Century Gothic" panose="020B0502020202020204" pitchFamily="34" charset="0"/>
              <a:buChar char="–"/>
            </a:pPr>
            <a:r>
              <a:rPr lang="nb-NO" sz="1600" dirty="0">
                <a:solidFill>
                  <a:srgbClr val="5A5A5A"/>
                </a:solidFill>
              </a:rPr>
              <a:t>ACCORD</a:t>
            </a:r>
          </a:p>
          <a:p>
            <a:pPr marL="742950" lvl="1" indent="-285750">
              <a:buClr>
                <a:schemeClr val="tx2"/>
              </a:buClr>
              <a:buFont typeface="Century Gothic" panose="020B0502020202020204" pitchFamily="34" charset="0"/>
              <a:buChar char="–"/>
            </a:pPr>
            <a:r>
              <a:rPr lang="nb-NO" sz="1600" dirty="0">
                <a:solidFill>
                  <a:srgbClr val="5A5A5A"/>
                </a:solidFill>
              </a:rPr>
              <a:t>VADT</a:t>
            </a:r>
            <a:endParaRPr lang="en-GB" sz="1600" dirty="0">
              <a:solidFill>
                <a:srgbClr val="5A5A5A"/>
              </a:solidFill>
            </a:endParaRPr>
          </a:p>
        </p:txBody>
      </p:sp>
      <p:sp>
        <p:nvSpPr>
          <p:cNvPr id="8" name="Footer Placeholder 7"/>
          <p:cNvSpPr>
            <a:spLocks noGrp="1"/>
          </p:cNvSpPr>
          <p:nvPr>
            <p:ph type="ftr" sz="quarter" idx="4294967295"/>
          </p:nvPr>
        </p:nvSpPr>
        <p:spPr>
          <a:xfrm>
            <a:off x="1776000" y="6382800"/>
            <a:ext cx="6843600" cy="244800"/>
          </a:xfrm>
          <a:prstGeom prst="rect">
            <a:avLst/>
          </a:prstGeom>
        </p:spPr>
        <p:txBody>
          <a:bodyPr/>
          <a:lstStyle/>
          <a:p>
            <a:r>
              <a:rPr lang="en-GB" sz="1200" dirty="0">
                <a:solidFill>
                  <a:schemeClr val="bg1"/>
                </a:solidFill>
              </a:rPr>
              <a:t>HR, hazard ratio; CV, </a:t>
            </a:r>
            <a:r>
              <a:rPr lang="en-GB" sz="1200" dirty="0" smtClean="0">
                <a:solidFill>
                  <a:schemeClr val="bg1"/>
                </a:solidFill>
              </a:rPr>
              <a:t>cardiovascular</a:t>
            </a:r>
            <a:r>
              <a:rPr lang="en-GB" sz="1200" dirty="0">
                <a:solidFill>
                  <a:schemeClr val="bg1"/>
                </a:solidFill>
              </a:rPr>
              <a:t/>
            </a:r>
            <a:br>
              <a:rPr lang="en-GB" sz="1200" dirty="0">
                <a:solidFill>
                  <a:schemeClr val="bg1"/>
                </a:solidFill>
              </a:rPr>
            </a:br>
            <a:r>
              <a:rPr lang="en-GB" sz="1200" dirty="0">
                <a:solidFill>
                  <a:schemeClr val="bg1"/>
                </a:solidFill>
              </a:rPr>
              <a:t>Turnbull FM et al. Diabetologia </a:t>
            </a:r>
            <a:r>
              <a:rPr lang="en-GB" sz="1200" dirty="0" smtClean="0">
                <a:solidFill>
                  <a:schemeClr val="bg1"/>
                </a:solidFill>
              </a:rPr>
              <a:t>2009;52:2288–2298 </a:t>
            </a:r>
            <a:endParaRPr lang="en-US" sz="1200" dirty="0">
              <a:solidFill>
                <a:schemeClr val="bg1"/>
              </a:solidFill>
            </a:endParaRPr>
          </a:p>
        </p:txBody>
      </p:sp>
    </p:spTree>
    <p:extLst>
      <p:ext uri="{BB962C8B-B14F-4D97-AF65-F5344CB8AC3E}">
        <p14:creationId xmlns:p14="http://schemas.microsoft.com/office/powerpoint/2010/main" val="607489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val="1224646178"/>
              </p:ext>
            </p:extLst>
          </p:nvPr>
        </p:nvGraphicFramePr>
        <p:xfrm>
          <a:off x="6243475" y="2042160"/>
          <a:ext cx="3905722"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604880162"/>
              </p:ext>
            </p:extLst>
          </p:nvPr>
        </p:nvGraphicFramePr>
        <p:xfrm>
          <a:off x="1778001" y="1447801"/>
          <a:ext cx="8807895" cy="2708341"/>
        </p:xfrm>
        <a:graphic>
          <a:graphicData uri="http://schemas.openxmlformats.org/drawingml/2006/table">
            <a:tbl>
              <a:tblPr firstRow="1" bandRow="1">
                <a:tableStyleId>{616DA210-FB5B-4158-B5E0-FEB733F419BA}</a:tableStyleId>
              </a:tblPr>
              <a:tblGrid>
                <a:gridCol w="2026095"/>
                <a:gridCol w="1143000"/>
                <a:gridCol w="1143000"/>
                <a:gridCol w="1148905"/>
                <a:gridCol w="1975295"/>
                <a:gridCol w="1371600"/>
              </a:tblGrid>
              <a:tr h="239461">
                <a:tc>
                  <a:txBody>
                    <a:bodyPr/>
                    <a:lstStyle/>
                    <a:p>
                      <a:pPr marL="1087438" indent="-57150" algn="ctr">
                        <a:tabLst>
                          <a:tab pos="1030288" algn="l"/>
                        </a:tabLst>
                      </a:pPr>
                      <a:endParaRPr lang="en-US" sz="14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tab pos="0" algn="l"/>
                        </a:tabLst>
                        <a:defRPr/>
                      </a:pPr>
                      <a:r>
                        <a:rPr lang="en-GB" sz="1400" b="1" dirty="0" smtClean="0">
                          <a:solidFill>
                            <a:srgbClr val="5A5A5A"/>
                          </a:solidFill>
                        </a:rPr>
                        <a:t>Number</a:t>
                      </a:r>
                      <a:r>
                        <a:rPr lang="en-GB" sz="1400" b="1" baseline="0" dirty="0" smtClean="0">
                          <a:solidFill>
                            <a:srgbClr val="5A5A5A"/>
                          </a:solidFill>
                        </a:rPr>
                        <a:t> of events</a:t>
                      </a:r>
                      <a:endParaRPr lang="en-US" sz="1400" b="1"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marL="1087438" indent="-57150" algn="ctr">
                        <a:tabLst>
                          <a:tab pos="1030288" algn="l"/>
                        </a:tabLst>
                      </a:pPr>
                      <a:endParaRPr lang="en-US" sz="1400" b="1"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9461">
                <a:tc>
                  <a:txBody>
                    <a:bodyPr/>
                    <a:lstStyle/>
                    <a:p>
                      <a:pPr algn="r"/>
                      <a:endParaRPr lang="en-US" sz="14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5A5A5A"/>
                          </a:solidFill>
                        </a:rPr>
                        <a:t>More </a:t>
                      </a:r>
                      <a:br>
                        <a:rPr lang="en-GB" sz="1400" b="1" dirty="0" smtClean="0">
                          <a:solidFill>
                            <a:srgbClr val="5A5A5A"/>
                          </a:solidFill>
                        </a:rPr>
                      </a:br>
                      <a:r>
                        <a:rPr lang="en-GB" sz="1400" b="1" dirty="0" smtClean="0">
                          <a:solidFill>
                            <a:srgbClr val="5A5A5A"/>
                          </a:solidFill>
                        </a:rPr>
                        <a:t>intensive</a:t>
                      </a:r>
                      <a:endParaRPr lang="en-US" sz="1400" b="1"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5A5A5A"/>
                          </a:solidFill>
                        </a:rPr>
                        <a:t>Less</a:t>
                      </a:r>
                      <a:br>
                        <a:rPr lang="en-US" sz="1400" b="1" dirty="0" smtClean="0">
                          <a:solidFill>
                            <a:srgbClr val="5A5A5A"/>
                          </a:solidFill>
                        </a:rPr>
                      </a:br>
                      <a:r>
                        <a:rPr lang="en-US" sz="1400" b="1" baseline="0" dirty="0" smtClean="0">
                          <a:solidFill>
                            <a:srgbClr val="5A5A5A"/>
                          </a:solidFill>
                        </a:rPr>
                        <a:t>intensive</a:t>
                      </a:r>
                      <a:endParaRPr lang="en-US" sz="1400" b="1" dirty="0">
                        <a:solidFill>
                          <a:srgbClr val="5A5A5A"/>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rgbClr val="5A5A5A"/>
                          </a:solidFill>
                        </a:rPr>
                        <a:t>Difference</a:t>
                      </a:r>
                      <a:r>
                        <a:rPr lang="en-US" sz="1400" b="1" baseline="0" dirty="0" smtClean="0">
                          <a:solidFill>
                            <a:srgbClr val="5A5A5A"/>
                          </a:solidFill>
                        </a:rPr>
                        <a:t> in HbA1c (%)</a:t>
                      </a:r>
                      <a:endParaRPr lang="en-US" sz="1400" b="1" dirty="0">
                        <a:solidFill>
                          <a:srgbClr val="5A5A5A"/>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rgbClr val="5A5A5A"/>
                          </a:solidFill>
                        </a:rPr>
                        <a:t>HR (95% CI)</a:t>
                      </a:r>
                      <a:endParaRPr lang="en-US" sz="1400" b="1" dirty="0">
                        <a:solidFill>
                          <a:srgbClr val="5A5A5A"/>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5A5A5A"/>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a:txBody>
                    <a:bodyPr/>
                    <a:lstStyle/>
                    <a:p>
                      <a:endParaRPr lang="en-US" sz="14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rgbClr val="5A5A5A"/>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indent="115888"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5A5A5A"/>
                          </a:solidFill>
                        </a:rPr>
                        <a:t>All-cause</a:t>
                      </a:r>
                      <a:r>
                        <a:rPr lang="en-US" sz="1400" b="0" baseline="0" dirty="0" smtClean="0">
                          <a:solidFill>
                            <a:srgbClr val="5A5A5A"/>
                          </a:solidFill>
                        </a:rPr>
                        <a:t> mortality</a:t>
                      </a:r>
                      <a:endParaRPr lang="en-US" sz="1400" b="0" dirty="0" smtClean="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5A5A5A"/>
                          </a:solidFill>
                        </a:rPr>
                        <a:t>980</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5A5A5A"/>
                          </a:solidFill>
                        </a:rPr>
                        <a:t>884</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rgbClr val="5A5A5A"/>
                          </a:solidFill>
                        </a:rPr>
                        <a:t>-0.88</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rgbClr val="5A5A5A"/>
                          </a:solidFill>
                        </a:rPr>
                        <a:t>1.04 (0.90,1.20)</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gridSpan="4">
                  <a:txBody>
                    <a:bodyPr/>
                    <a:lstStyle/>
                    <a:p>
                      <a:pPr marL="0" indent="0">
                        <a:tabLst/>
                      </a:pPr>
                      <a:endParaRPr lang="en-US" sz="1400" b="0" baseline="30000" dirty="0" smtClean="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111125"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5A5A5A"/>
                          </a:solidFill>
                        </a:rPr>
                        <a:t>CV death</a:t>
                      </a:r>
                      <a:endParaRPr lang="en-US" sz="1400" b="0" baseline="30000" dirty="0" smtClean="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5A5A5A"/>
                          </a:solidFill>
                        </a:rPr>
                        <a:t>497</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5A5A5A"/>
                          </a:solidFill>
                        </a:rPr>
                        <a:t>441</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rgbClr val="5A5A5A"/>
                          </a:solidFill>
                        </a:rPr>
                        <a:t>-0.88</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rgbClr val="5A5A5A"/>
                          </a:solidFill>
                        </a:rPr>
                        <a:t>1.10 (0.84,1.42)</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115888" indent="0"/>
                      <a:endParaRPr lang="en-US" sz="1400" b="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111125" indent="0"/>
                      <a:r>
                        <a:rPr lang="en-US" sz="1400" b="0" dirty="0" smtClean="0">
                          <a:solidFill>
                            <a:srgbClr val="5A5A5A"/>
                          </a:solidFill>
                        </a:rPr>
                        <a:t>Non-CV</a:t>
                      </a:r>
                      <a:r>
                        <a:rPr lang="en-US" sz="1400" b="0" baseline="0" dirty="0" smtClean="0">
                          <a:solidFill>
                            <a:srgbClr val="5A5A5A"/>
                          </a:solidFill>
                        </a:rPr>
                        <a:t> death</a:t>
                      </a:r>
                      <a:endParaRPr lang="en-US" sz="1400" b="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5A5A5A"/>
                          </a:solidFill>
                        </a:rPr>
                        <a:t>476</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5A5A5A"/>
                          </a:solidFill>
                        </a:rPr>
                        <a:t>432</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5A5A5A"/>
                          </a:solidFill>
                        </a:rPr>
                        <a:t>-0.88</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rgbClr val="5A5A5A"/>
                          </a:solidFill>
                        </a:rPr>
                        <a:t>1.02 (0.89,1.18)</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111125" indent="0"/>
                      <a:endParaRPr lang="en-US" sz="1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5"/>
          <p:cNvSpPr>
            <a:spLocks noGrp="1"/>
          </p:cNvSpPr>
          <p:nvPr>
            <p:ph type="title"/>
          </p:nvPr>
        </p:nvSpPr>
        <p:spPr>
          <a:xfrm>
            <a:off x="838200" y="365125"/>
            <a:ext cx="10515600" cy="1004469"/>
          </a:xfrm>
          <a:ln>
            <a:solidFill>
              <a:srgbClr val="C00000"/>
            </a:solidFill>
          </a:ln>
        </p:spPr>
        <p:txBody>
          <a:bodyPr>
            <a:normAutofit fontScale="90000"/>
          </a:bodyPr>
          <a:lstStyle/>
          <a:p>
            <a:r>
              <a:rPr lang="en-GB" dirty="0"/>
              <a:t>Meta-analysis of intensive glucose </a:t>
            </a:r>
            <a:r>
              <a:rPr lang="en-GB" dirty="0" smtClean="0"/>
              <a:t>control in </a:t>
            </a:r>
            <a:r>
              <a:rPr lang="en-GB" dirty="0"/>
              <a:t>T2DM: </a:t>
            </a:r>
            <a:r>
              <a:rPr lang="en-GB" dirty="0" smtClean="0"/>
              <a:t>mortality</a:t>
            </a:r>
            <a:endParaRPr lang="en-GB" dirty="0"/>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51</a:t>
            </a:fld>
            <a:endParaRPr lang="en-GB" dirty="0">
              <a:solidFill>
                <a:prstClr val="black">
                  <a:tint val="75000"/>
                </a:prstClr>
              </a:solidFill>
            </a:endParaRPr>
          </a:p>
        </p:txBody>
      </p:sp>
      <p:sp>
        <p:nvSpPr>
          <p:cNvPr id="28" name="TextBox 27"/>
          <p:cNvSpPr txBox="1"/>
          <p:nvPr/>
        </p:nvSpPr>
        <p:spPr>
          <a:xfrm>
            <a:off x="5867400" y="4479590"/>
            <a:ext cx="2194560" cy="307777"/>
          </a:xfrm>
          <a:prstGeom prst="rect">
            <a:avLst/>
          </a:prstGeom>
          <a:noFill/>
        </p:spPr>
        <p:txBody>
          <a:bodyPr wrap="square" rtlCol="0">
            <a:spAutoFit/>
          </a:bodyPr>
          <a:lstStyle/>
          <a:p>
            <a:pPr algn="ctr"/>
            <a:r>
              <a:rPr lang="en-GB" sz="1400" dirty="0">
                <a:solidFill>
                  <a:srgbClr val="5A5A5A"/>
                </a:solidFill>
                <a:cs typeface="Arial" panose="020B0604020202020204" pitchFamily="34" charset="0"/>
              </a:rPr>
              <a:t>Favours more intensive</a:t>
            </a:r>
          </a:p>
        </p:txBody>
      </p:sp>
      <p:sp>
        <p:nvSpPr>
          <p:cNvPr id="29" name="TextBox 28"/>
          <p:cNvSpPr txBox="1"/>
          <p:nvPr/>
        </p:nvSpPr>
        <p:spPr>
          <a:xfrm>
            <a:off x="7985760" y="4479590"/>
            <a:ext cx="2194560" cy="307777"/>
          </a:xfrm>
          <a:prstGeom prst="rect">
            <a:avLst/>
          </a:prstGeom>
          <a:noFill/>
        </p:spPr>
        <p:txBody>
          <a:bodyPr wrap="square" rtlCol="0">
            <a:spAutoFit/>
          </a:bodyPr>
          <a:lstStyle/>
          <a:p>
            <a:pPr algn="ctr"/>
            <a:r>
              <a:rPr lang="en-GB" sz="1400" dirty="0">
                <a:solidFill>
                  <a:srgbClr val="5A5A5A"/>
                </a:solidFill>
                <a:cs typeface="Arial" panose="020B0604020202020204" pitchFamily="34" charset="0"/>
              </a:rPr>
              <a:t>Favours less intensive</a:t>
            </a:r>
          </a:p>
        </p:txBody>
      </p:sp>
      <p:cxnSp>
        <p:nvCxnSpPr>
          <p:cNvPr id="30" name="Straight Arrow Connector 29"/>
          <p:cNvCxnSpPr/>
          <p:nvPr/>
        </p:nvCxnSpPr>
        <p:spPr>
          <a:xfrm>
            <a:off x="8192771" y="4448175"/>
            <a:ext cx="1459527" cy="0"/>
          </a:xfrm>
          <a:prstGeom prst="straightConnector1">
            <a:avLst/>
          </a:prstGeom>
          <a:noFill/>
          <a:ln w="12700" cap="flat" cmpd="sng" algn="ctr">
            <a:solidFill>
              <a:sysClr val="windowText" lastClr="000000"/>
            </a:solidFill>
            <a:prstDash val="solid"/>
            <a:tailEnd type="triangle" w="sm" len="med"/>
          </a:ln>
          <a:effectLst/>
        </p:spPr>
      </p:cxnSp>
      <p:cxnSp>
        <p:nvCxnSpPr>
          <p:cNvPr id="31" name="Straight Arrow Connector 30"/>
          <p:cNvCxnSpPr/>
          <p:nvPr/>
        </p:nvCxnSpPr>
        <p:spPr>
          <a:xfrm flipH="1">
            <a:off x="6522720" y="4448175"/>
            <a:ext cx="1463040" cy="0"/>
          </a:xfrm>
          <a:prstGeom prst="straightConnector1">
            <a:avLst/>
          </a:prstGeom>
          <a:noFill/>
          <a:ln w="12700" cap="flat" cmpd="sng" algn="ctr">
            <a:solidFill>
              <a:sysClr val="windowText" lastClr="000000"/>
            </a:solidFill>
            <a:prstDash val="solid"/>
            <a:tailEnd type="triangle" w="sm" len="med"/>
          </a:ln>
          <a:effectLst/>
        </p:spPr>
      </p:cxnSp>
      <p:sp>
        <p:nvSpPr>
          <p:cNvPr id="3" name="TextBox 2"/>
          <p:cNvSpPr txBox="1"/>
          <p:nvPr/>
        </p:nvSpPr>
        <p:spPr>
          <a:xfrm>
            <a:off x="1828800" y="4876801"/>
            <a:ext cx="8915400" cy="1354217"/>
          </a:xfrm>
          <a:prstGeom prst="rect">
            <a:avLst/>
          </a:prstGeom>
          <a:noFill/>
        </p:spPr>
        <p:txBody>
          <a:bodyPr wrap="square" rtlCol="0">
            <a:spAutoFit/>
          </a:bodyPr>
          <a:lstStyle/>
          <a:p>
            <a:pPr marL="173038" indent="-173038">
              <a:buClr>
                <a:schemeClr val="accent1"/>
              </a:buClr>
              <a:buFont typeface="Arial" panose="020B0604020202020204" pitchFamily="34" charset="0"/>
              <a:buChar char="•"/>
            </a:pPr>
            <a:r>
              <a:rPr lang="nb-NO" sz="1600" dirty="0">
                <a:solidFill>
                  <a:srgbClr val="5A5A5A"/>
                </a:solidFill>
              </a:rPr>
              <a:t>Meta-analysis of </a:t>
            </a:r>
            <a:r>
              <a:rPr lang="en-US" sz="1600" dirty="0">
                <a:solidFill>
                  <a:srgbClr val="5A5A5A"/>
                </a:solidFill>
              </a:rPr>
              <a:t>27,049 participants and 2370 major </a:t>
            </a:r>
            <a:r>
              <a:rPr lang="en-GB" sz="1600" dirty="0">
                <a:solidFill>
                  <a:srgbClr val="5A5A5A"/>
                </a:solidFill>
              </a:rPr>
              <a:t>vascular events from</a:t>
            </a:r>
            <a:endParaRPr lang="nb-NO" sz="1600" dirty="0">
              <a:solidFill>
                <a:srgbClr val="5A5A5A"/>
              </a:solidFill>
            </a:endParaRPr>
          </a:p>
          <a:p>
            <a:pPr marL="742950" lvl="1" indent="-285750">
              <a:buClr>
                <a:schemeClr val="tx2"/>
              </a:buClr>
              <a:buFont typeface="Century Gothic" panose="020B0502020202020204" pitchFamily="34" charset="0"/>
              <a:buChar char="–"/>
            </a:pPr>
            <a:r>
              <a:rPr lang="nb-NO" sz="1600" dirty="0">
                <a:solidFill>
                  <a:srgbClr val="5A5A5A"/>
                </a:solidFill>
              </a:rPr>
              <a:t>ADVANCE</a:t>
            </a:r>
          </a:p>
          <a:p>
            <a:pPr marL="742950" lvl="1" indent="-285750">
              <a:buClr>
                <a:schemeClr val="tx2"/>
              </a:buClr>
              <a:buFont typeface="Century Gothic" panose="020B0502020202020204" pitchFamily="34" charset="0"/>
              <a:buChar char="–"/>
            </a:pPr>
            <a:r>
              <a:rPr lang="nb-NO" sz="1600" dirty="0">
                <a:solidFill>
                  <a:srgbClr val="5A5A5A"/>
                </a:solidFill>
              </a:rPr>
              <a:t>UKPDS</a:t>
            </a:r>
          </a:p>
          <a:p>
            <a:pPr marL="742950" lvl="1" indent="-285750">
              <a:buClr>
                <a:schemeClr val="tx2"/>
              </a:buClr>
              <a:buFont typeface="Century Gothic" panose="020B0502020202020204" pitchFamily="34" charset="0"/>
              <a:buChar char="–"/>
            </a:pPr>
            <a:r>
              <a:rPr lang="nb-NO" sz="1600" dirty="0">
                <a:solidFill>
                  <a:srgbClr val="5A5A5A"/>
                </a:solidFill>
              </a:rPr>
              <a:t>ACCORD</a:t>
            </a:r>
          </a:p>
          <a:p>
            <a:pPr marL="742950" lvl="1" indent="-285750">
              <a:buClr>
                <a:schemeClr val="tx2"/>
              </a:buClr>
              <a:buFont typeface="Century Gothic" panose="020B0502020202020204" pitchFamily="34" charset="0"/>
              <a:buChar char="–"/>
            </a:pPr>
            <a:r>
              <a:rPr lang="nb-NO" sz="1600" dirty="0">
                <a:solidFill>
                  <a:srgbClr val="5A5A5A"/>
                </a:solidFill>
              </a:rPr>
              <a:t>VADT</a:t>
            </a:r>
            <a:endParaRPr lang="en-GB" sz="1600" dirty="0">
              <a:solidFill>
                <a:srgbClr val="5A5A5A"/>
              </a:solidFill>
            </a:endParaRPr>
          </a:p>
        </p:txBody>
      </p:sp>
      <p:sp>
        <p:nvSpPr>
          <p:cNvPr id="7" name="Footer Placeholder 6"/>
          <p:cNvSpPr>
            <a:spLocks noGrp="1"/>
          </p:cNvSpPr>
          <p:nvPr>
            <p:ph type="ftr" sz="quarter" idx="4294967295"/>
          </p:nvPr>
        </p:nvSpPr>
        <p:spPr>
          <a:xfrm>
            <a:off x="1776000" y="6382800"/>
            <a:ext cx="6843600" cy="244800"/>
          </a:xfrm>
          <a:prstGeom prst="rect">
            <a:avLst/>
          </a:prstGeom>
        </p:spPr>
        <p:txBody>
          <a:bodyPr/>
          <a:lstStyle/>
          <a:p>
            <a:r>
              <a:rPr lang="en-GB" sz="1200" dirty="0">
                <a:solidFill>
                  <a:srgbClr val="5A5A5A"/>
                </a:solidFill>
              </a:rPr>
              <a:t>HR, hazard ratio; CV, </a:t>
            </a:r>
            <a:r>
              <a:rPr lang="en-GB" sz="1200" dirty="0" smtClean="0">
                <a:solidFill>
                  <a:srgbClr val="5A5A5A"/>
                </a:solidFill>
              </a:rPr>
              <a:t>cardiovascular</a:t>
            </a:r>
            <a:r>
              <a:rPr lang="en-GB" sz="1200" dirty="0">
                <a:solidFill>
                  <a:srgbClr val="5A5A5A"/>
                </a:solidFill>
              </a:rPr>
              <a:t/>
            </a:r>
            <a:br>
              <a:rPr lang="en-GB" sz="1200" dirty="0">
                <a:solidFill>
                  <a:srgbClr val="5A5A5A"/>
                </a:solidFill>
              </a:rPr>
            </a:br>
            <a:r>
              <a:rPr lang="en-GB" sz="1200" dirty="0">
                <a:solidFill>
                  <a:srgbClr val="4D4D4F"/>
                </a:solidFill>
              </a:rPr>
              <a:t>Turnbull FM et al. Diabetologia </a:t>
            </a:r>
            <a:r>
              <a:rPr lang="en-GB" sz="1200" dirty="0" smtClean="0">
                <a:solidFill>
                  <a:srgbClr val="4D4D4F"/>
                </a:solidFill>
              </a:rPr>
              <a:t>2009;52:2288–2298</a:t>
            </a:r>
            <a:endParaRPr lang="en-US" sz="1200" dirty="0">
              <a:solidFill>
                <a:srgbClr val="4D4D4F"/>
              </a:solidFill>
            </a:endParaRPr>
          </a:p>
        </p:txBody>
      </p:sp>
    </p:spTree>
    <p:extLst>
      <p:ext uri="{BB962C8B-B14F-4D97-AF65-F5344CB8AC3E}">
        <p14:creationId xmlns:p14="http://schemas.microsoft.com/office/powerpoint/2010/main" val="1737646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GB" dirty="0" smtClean="0"/>
              <a:t>Empagliflozin</a:t>
            </a:r>
            <a:endParaRPr lang="en-GB" baseline="30000" dirty="0"/>
          </a:p>
        </p:txBody>
      </p:sp>
      <p:sp>
        <p:nvSpPr>
          <p:cNvPr id="3" name="Content Placeholder 2"/>
          <p:cNvSpPr>
            <a:spLocks noGrp="1"/>
          </p:cNvSpPr>
          <p:nvPr>
            <p:ph idx="1"/>
          </p:nvPr>
        </p:nvSpPr>
        <p:spPr/>
        <p:txBody>
          <a:bodyPr>
            <a:normAutofit/>
          </a:bodyPr>
          <a:lstStyle/>
          <a:p>
            <a:pPr>
              <a:spcAft>
                <a:spcPts val="1200"/>
              </a:spcAft>
            </a:pPr>
            <a:r>
              <a:rPr lang="en-GB" sz="2300" dirty="0">
                <a:solidFill>
                  <a:srgbClr val="5A5A5A"/>
                </a:solidFill>
              </a:rPr>
              <a:t>Empagliflozin is a highly selective inhibitor of the sodium glucose cotransporter 2 (SGLT2) in the kidney</a:t>
            </a:r>
          </a:p>
          <a:p>
            <a:pPr>
              <a:spcAft>
                <a:spcPts val="1200"/>
              </a:spcAft>
            </a:pPr>
            <a:r>
              <a:rPr lang="en-GB" sz="2300" dirty="0">
                <a:solidFill>
                  <a:srgbClr val="5A5A5A"/>
                </a:solidFill>
              </a:rPr>
              <a:t>Glucose reduction occurs b</a:t>
            </a:r>
            <a:r>
              <a:rPr lang="en-US" sz="2300" dirty="0">
                <a:solidFill>
                  <a:srgbClr val="5A5A5A"/>
                </a:solidFill>
              </a:rPr>
              <a:t>y reducing renal glucose reabsorption and thus increasing urinary glucose excretion</a:t>
            </a:r>
          </a:p>
          <a:p>
            <a:pPr>
              <a:spcAft>
                <a:spcPts val="1200"/>
              </a:spcAft>
            </a:pPr>
            <a:r>
              <a:rPr lang="en-US" sz="2300" dirty="0">
                <a:solidFill>
                  <a:srgbClr val="5A5A5A"/>
                </a:solidFill>
              </a:rPr>
              <a:t>In patients with type 2 diabetes, empagliflozin leads to</a:t>
            </a:r>
            <a:r>
              <a:rPr lang="en-US" sz="2300" baseline="30000" dirty="0">
                <a:solidFill>
                  <a:srgbClr val="5A5A5A"/>
                </a:solidFill>
              </a:rPr>
              <a:t>1</a:t>
            </a:r>
            <a:r>
              <a:rPr lang="en-US" sz="2300" dirty="0">
                <a:solidFill>
                  <a:srgbClr val="5A5A5A"/>
                </a:solidFill>
              </a:rPr>
              <a:t>:</a:t>
            </a:r>
          </a:p>
          <a:p>
            <a:pPr lvl="1"/>
            <a:r>
              <a:rPr lang="en-US" sz="2100" dirty="0">
                <a:solidFill>
                  <a:srgbClr val="5A5A5A"/>
                </a:solidFill>
              </a:rPr>
              <a:t>Significant reductions in HbA1c </a:t>
            </a:r>
          </a:p>
          <a:p>
            <a:pPr lvl="1"/>
            <a:r>
              <a:rPr lang="en-US" sz="2100" dirty="0">
                <a:solidFill>
                  <a:srgbClr val="5A5A5A"/>
                </a:solidFill>
              </a:rPr>
              <a:t>Weight loss </a:t>
            </a:r>
          </a:p>
          <a:p>
            <a:pPr lvl="1"/>
            <a:r>
              <a:rPr lang="en-US" sz="2100" dirty="0">
                <a:solidFill>
                  <a:srgbClr val="5A5A5A"/>
                </a:solidFill>
              </a:rPr>
              <a:t>Reductions in blood pressure without increases in heart rate</a:t>
            </a:r>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52</a:t>
            </a:fld>
            <a:endParaRPr lang="en-GB" dirty="0">
              <a:solidFill>
                <a:prstClr val="black">
                  <a:tint val="75000"/>
                </a:prstClr>
              </a:solidFill>
            </a:endParaRPr>
          </a:p>
        </p:txBody>
      </p:sp>
      <p:sp>
        <p:nvSpPr>
          <p:cNvPr id="5" name="Footer Placeholder 4"/>
          <p:cNvSpPr>
            <a:spLocks noGrp="1"/>
          </p:cNvSpPr>
          <p:nvPr>
            <p:ph type="ftr" sz="quarter" idx="4294967295"/>
          </p:nvPr>
        </p:nvSpPr>
        <p:spPr>
          <a:xfrm>
            <a:off x="1776000" y="6382800"/>
            <a:ext cx="6843600" cy="244800"/>
          </a:xfrm>
          <a:prstGeom prst="rect">
            <a:avLst/>
          </a:prstGeom>
        </p:spPr>
        <p:txBody>
          <a:bodyPr/>
          <a:lstStyle/>
          <a:p>
            <a:r>
              <a:rPr lang="en-GB" dirty="0"/>
              <a:t>1. </a:t>
            </a:r>
            <a:r>
              <a:rPr lang="en-US" dirty="0"/>
              <a:t>Liakos A et al. Diabetes Obes Metab </a:t>
            </a:r>
            <a:r>
              <a:rPr lang="en-US" dirty="0" smtClean="0"/>
              <a:t>2014;16:984-93</a:t>
            </a:r>
            <a:endParaRPr lang="en-US" dirty="0"/>
          </a:p>
        </p:txBody>
      </p:sp>
    </p:spTree>
    <p:extLst>
      <p:ext uri="{BB962C8B-B14F-4D97-AF65-F5344CB8AC3E}">
        <p14:creationId xmlns:p14="http://schemas.microsoft.com/office/powerpoint/2010/main" val="42029089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8637"/>
          </a:xfrm>
          <a:ln>
            <a:solidFill>
              <a:srgbClr val="C00000"/>
            </a:solidFill>
          </a:ln>
        </p:spPr>
        <p:txBody>
          <a:bodyPr/>
          <a:lstStyle/>
          <a:p>
            <a:r>
              <a:rPr lang="en-US" sz="3200" dirty="0"/>
              <a:t>Empagliflozin modulates several factors related to CV risk</a:t>
            </a:r>
            <a:endParaRPr lang="nb-NO" sz="3200" dirty="0"/>
          </a:p>
        </p:txBody>
      </p:sp>
      <p:sp>
        <p:nvSpPr>
          <p:cNvPr id="4" name="Footer Placeholder 3"/>
          <p:cNvSpPr>
            <a:spLocks noGrp="1"/>
          </p:cNvSpPr>
          <p:nvPr>
            <p:ph type="ftr" sz="quarter" idx="11"/>
          </p:nvPr>
        </p:nvSpPr>
        <p:spPr>
          <a:xfrm>
            <a:off x="203109" y="6464028"/>
            <a:ext cx="6843600" cy="244800"/>
          </a:xfrm>
        </p:spPr>
        <p:txBody>
          <a:bodyPr/>
          <a:lstStyle/>
          <a:p>
            <a:r>
              <a:rPr lang="en-GB" dirty="0"/>
              <a:t>Adapted from Inzucchi SE,Zinman, B, </a:t>
            </a:r>
            <a:r>
              <a:rPr lang="en-GB" dirty="0" err="1"/>
              <a:t>Wanner</a:t>
            </a:r>
            <a:r>
              <a:rPr lang="en-GB" dirty="0"/>
              <a:t>, C et al. Diab Vasc Dis Res 2015;12:90-100</a:t>
            </a:r>
          </a:p>
        </p:txBody>
      </p:sp>
      <p:sp>
        <p:nvSpPr>
          <p:cNvPr id="29"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53</a:t>
            </a:fld>
            <a:endParaRPr lang="en-GB" dirty="0">
              <a:solidFill>
                <a:prstClr val="black">
                  <a:tint val="75000"/>
                </a:prstClr>
              </a:solidFill>
            </a:endParaRPr>
          </a:p>
        </p:txBody>
      </p:sp>
      <p:sp>
        <p:nvSpPr>
          <p:cNvPr id="17" name="Oval 16"/>
          <p:cNvSpPr/>
          <p:nvPr/>
        </p:nvSpPr>
        <p:spPr>
          <a:xfrm>
            <a:off x="3069771" y="1068752"/>
            <a:ext cx="6098881" cy="5691969"/>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dirty="0">
              <a:solidFill>
                <a:sysClr val="window" lastClr="FFFFFF"/>
              </a:solidFill>
              <a:latin typeface="Calibri"/>
            </a:endParaRPr>
          </a:p>
        </p:txBody>
      </p:sp>
      <p:sp>
        <p:nvSpPr>
          <p:cNvPr id="18" name="Oval 17"/>
          <p:cNvSpPr/>
          <p:nvPr/>
        </p:nvSpPr>
        <p:spPr>
          <a:xfrm>
            <a:off x="3602179" y="3603862"/>
            <a:ext cx="2406478" cy="2174461"/>
          </a:xfrm>
          <a:prstGeom prst="ellipse">
            <a:avLst/>
          </a:prstGeom>
          <a:solidFill>
            <a:srgbClr val="C0504D">
              <a:alpha val="63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none" lIns="0" rIns="0" rtlCol="0" anchor="ctr"/>
          <a:lstStyle/>
          <a:p>
            <a:pPr algn="ctr" defTabSz="914400">
              <a:defRPr/>
            </a:pPr>
            <a:endParaRPr lang="en-US" sz="1400" b="1" kern="0" dirty="0">
              <a:solidFill>
                <a:sysClr val="window" lastClr="FFFFFF"/>
              </a:solidFill>
              <a:sym typeface="Wingdings"/>
            </a:endParaRPr>
          </a:p>
        </p:txBody>
      </p:sp>
      <p:sp>
        <p:nvSpPr>
          <p:cNvPr id="19" name="Oval 18"/>
          <p:cNvSpPr/>
          <p:nvPr/>
        </p:nvSpPr>
        <p:spPr>
          <a:xfrm>
            <a:off x="3967468" y="1465729"/>
            <a:ext cx="2240749" cy="1813545"/>
          </a:xfrm>
          <a:prstGeom prst="ellipse">
            <a:avLst/>
          </a:prstGeom>
          <a:solidFill>
            <a:srgbClr val="F79646">
              <a:lumMod val="60000"/>
              <a:lumOff val="40000"/>
              <a:alpha val="73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none" lIns="0" rIns="274320" rtlCol="0" anchor="ctr"/>
          <a:lstStyle/>
          <a:p>
            <a:pPr algn="ctr" defTabSz="914400">
              <a:defRPr/>
            </a:pPr>
            <a:r>
              <a:rPr lang="en-US" sz="1400" b="1" kern="0" dirty="0">
                <a:solidFill>
                  <a:sysClr val="window" lastClr="FFFFFF"/>
                </a:solidFill>
                <a:ea typeface="Wingdings"/>
                <a:cs typeface="Wingdings"/>
                <a:sym typeface="Wingdings"/>
              </a:rPr>
              <a:t></a:t>
            </a:r>
            <a:r>
              <a:rPr lang="en-US" sz="1400" b="1" kern="0" dirty="0">
                <a:solidFill>
                  <a:sysClr val="window" lastClr="FFFFFF"/>
                </a:solidFill>
              </a:rPr>
              <a:t>BP</a:t>
            </a:r>
          </a:p>
          <a:p>
            <a:pPr algn="ctr" defTabSz="914400">
              <a:defRPr/>
            </a:pPr>
            <a:r>
              <a:rPr lang="en-US" sz="1400" b="1" kern="0" dirty="0">
                <a:solidFill>
                  <a:sysClr val="window" lastClr="FFFFFF"/>
                </a:solidFill>
                <a:ea typeface="Wingdings"/>
                <a:cs typeface="Wingdings"/>
                <a:sym typeface="Wingdings"/>
              </a:rPr>
              <a:t></a:t>
            </a:r>
            <a:r>
              <a:rPr lang="en-US" sz="1400" b="1" kern="0" dirty="0">
                <a:solidFill>
                  <a:sysClr val="window" lastClr="FFFFFF"/>
                </a:solidFill>
                <a:sym typeface="Wingdings"/>
              </a:rPr>
              <a:t>Arterial stiffness</a:t>
            </a:r>
          </a:p>
          <a:p>
            <a:pPr algn="ctr" defTabSz="914400">
              <a:defRPr/>
            </a:pPr>
            <a:endParaRPr lang="en-US" sz="1400" b="1" kern="0" dirty="0">
              <a:solidFill>
                <a:sysClr val="window" lastClr="FFFFFF"/>
              </a:solidFill>
              <a:sym typeface="Wingdings"/>
            </a:endParaRPr>
          </a:p>
          <a:p>
            <a:pPr algn="ctr" defTabSz="914400">
              <a:defRPr/>
            </a:pPr>
            <a:endParaRPr lang="en-US" sz="1400" b="1" kern="0" dirty="0">
              <a:solidFill>
                <a:sysClr val="window" lastClr="FFFFFF"/>
              </a:solidFill>
            </a:endParaRPr>
          </a:p>
        </p:txBody>
      </p:sp>
      <p:sp>
        <p:nvSpPr>
          <p:cNvPr id="20" name="Oval 19"/>
          <p:cNvSpPr/>
          <p:nvPr/>
        </p:nvSpPr>
        <p:spPr>
          <a:xfrm>
            <a:off x="4805418" y="2609193"/>
            <a:ext cx="2191792" cy="2189435"/>
          </a:xfrm>
          <a:prstGeom prst="ellipse">
            <a:avLst/>
          </a:prstGeom>
          <a:solidFill>
            <a:srgbClr val="4BACC6">
              <a:lumMod val="60000"/>
              <a:lumOff val="40000"/>
              <a:alpha val="73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sz="1400" kern="0" dirty="0">
              <a:solidFill>
                <a:sysClr val="window" lastClr="FFFFFF"/>
              </a:solidFill>
              <a:ea typeface="Wingdings"/>
              <a:cs typeface="Wingdings"/>
              <a:sym typeface="Wingdings"/>
            </a:endParaRPr>
          </a:p>
          <a:p>
            <a:pPr algn="ctr" defTabSz="914400">
              <a:defRPr/>
            </a:pPr>
            <a:endParaRPr lang="en-US" sz="1400" kern="0" dirty="0">
              <a:solidFill>
                <a:sysClr val="window" lastClr="FFFFFF"/>
              </a:solidFill>
              <a:ea typeface="Wingdings"/>
              <a:cs typeface="Wingdings"/>
              <a:sym typeface="Wingdings"/>
            </a:endParaRPr>
          </a:p>
          <a:p>
            <a:pPr algn="ctr" defTabSz="914400">
              <a:defRPr/>
            </a:pPr>
            <a:r>
              <a:rPr lang="en-US" sz="1400" b="1" kern="0" dirty="0">
                <a:solidFill>
                  <a:sysClr val="window" lastClr="FFFFFF"/>
                </a:solidFill>
                <a:ea typeface="Wingdings"/>
                <a:cs typeface="Wingdings"/>
                <a:sym typeface="Wingdings"/>
              </a:rPr>
              <a:t></a:t>
            </a:r>
            <a:r>
              <a:rPr lang="en-US" sz="1400" b="1" kern="0" dirty="0">
                <a:solidFill>
                  <a:sysClr val="window" lastClr="FFFFFF"/>
                </a:solidFill>
              </a:rPr>
              <a:t>Glucose</a:t>
            </a:r>
          </a:p>
          <a:p>
            <a:pPr algn="ctr" defTabSz="914400">
              <a:defRPr/>
            </a:pPr>
            <a:r>
              <a:rPr lang="en-US" sz="1400" b="1" kern="0" dirty="0">
                <a:solidFill>
                  <a:sysClr val="window" lastClr="FFFFFF"/>
                </a:solidFill>
                <a:ea typeface="Wingdings"/>
                <a:cs typeface="Wingdings"/>
                <a:sym typeface="Wingdings"/>
              </a:rPr>
              <a:t>Insulin</a:t>
            </a:r>
            <a:endParaRPr lang="en-US" sz="1400" b="1" kern="0" dirty="0">
              <a:solidFill>
                <a:sysClr val="window" lastClr="FFFFFF"/>
              </a:solidFill>
            </a:endParaRPr>
          </a:p>
          <a:p>
            <a:pPr algn="ctr" defTabSz="914400">
              <a:defRPr/>
            </a:pPr>
            <a:endParaRPr lang="en-US" sz="1400" kern="0" dirty="0">
              <a:solidFill>
                <a:sysClr val="window" lastClr="FFFFFF"/>
              </a:solidFill>
            </a:endParaRPr>
          </a:p>
          <a:p>
            <a:pPr algn="ctr" defTabSz="914400">
              <a:defRPr/>
            </a:pPr>
            <a:endParaRPr lang="en-US" sz="1400" kern="0" dirty="0">
              <a:solidFill>
                <a:sysClr val="window" lastClr="FFFFFF"/>
              </a:solidFill>
            </a:endParaRPr>
          </a:p>
          <a:p>
            <a:pPr algn="ctr" defTabSz="914400">
              <a:defRPr/>
            </a:pPr>
            <a:endParaRPr lang="en-US" sz="1400" kern="0" dirty="0">
              <a:solidFill>
                <a:sysClr val="window" lastClr="FFFFFF"/>
              </a:solidFill>
            </a:endParaRPr>
          </a:p>
        </p:txBody>
      </p:sp>
      <p:sp>
        <p:nvSpPr>
          <p:cNvPr id="21" name="Oval 20"/>
          <p:cNvSpPr/>
          <p:nvPr/>
        </p:nvSpPr>
        <p:spPr>
          <a:xfrm>
            <a:off x="3295738" y="2561101"/>
            <a:ext cx="1580515" cy="1671957"/>
          </a:xfrm>
          <a:prstGeom prst="ellipse">
            <a:avLst/>
          </a:prstGeom>
          <a:solidFill>
            <a:srgbClr val="9BBB59">
              <a:lumMod val="75000"/>
              <a:alpha val="73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sz="1400" kern="0" dirty="0">
              <a:solidFill>
                <a:sysClr val="window" lastClr="FFFFFF"/>
              </a:solidFill>
            </a:endParaRPr>
          </a:p>
        </p:txBody>
      </p:sp>
      <p:sp>
        <p:nvSpPr>
          <p:cNvPr id="22" name="Oval 21"/>
          <p:cNvSpPr/>
          <p:nvPr/>
        </p:nvSpPr>
        <p:spPr>
          <a:xfrm>
            <a:off x="5693123" y="1639791"/>
            <a:ext cx="1825604" cy="1671957"/>
          </a:xfrm>
          <a:prstGeom prst="ellipse">
            <a:avLst/>
          </a:prstGeom>
          <a:solidFill>
            <a:srgbClr val="8064A2">
              <a:lumMod val="40000"/>
              <a:lumOff val="60000"/>
              <a:alpha val="73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40" rIns="0" rtlCol="0" anchor="ctr"/>
          <a:lstStyle/>
          <a:p>
            <a:pPr algn="ctr" defTabSz="914400">
              <a:defRPr/>
            </a:pPr>
            <a:r>
              <a:rPr lang="en-US" sz="1400" b="1" kern="0" dirty="0">
                <a:solidFill>
                  <a:sysClr val="window" lastClr="FFFFFF"/>
                </a:solidFill>
                <a:ea typeface="Wingdings"/>
                <a:cs typeface="Wingdings"/>
                <a:sym typeface="Wingdings"/>
              </a:rPr>
              <a:t></a:t>
            </a:r>
            <a:r>
              <a:rPr lang="en-US" sz="1400" b="1" kern="0" spc="-20" dirty="0">
                <a:solidFill>
                  <a:sysClr val="window" lastClr="FFFFFF"/>
                </a:solidFill>
              </a:rPr>
              <a:t>Albuminuria</a:t>
            </a:r>
          </a:p>
          <a:p>
            <a:pPr algn="ctr" defTabSz="914400">
              <a:defRPr/>
            </a:pPr>
            <a:endParaRPr lang="en-US" sz="1400" kern="0" dirty="0">
              <a:solidFill>
                <a:sysClr val="window" lastClr="FFFFFF"/>
              </a:solidFill>
            </a:endParaRPr>
          </a:p>
        </p:txBody>
      </p:sp>
      <p:sp>
        <p:nvSpPr>
          <p:cNvPr id="23" name="Oval 22"/>
          <p:cNvSpPr/>
          <p:nvPr/>
        </p:nvSpPr>
        <p:spPr>
          <a:xfrm>
            <a:off x="6792591" y="2443296"/>
            <a:ext cx="1696578" cy="1671957"/>
          </a:xfrm>
          <a:prstGeom prst="ellipse">
            <a:avLst/>
          </a:prstGeom>
          <a:solidFill>
            <a:srgbClr val="00B0F0">
              <a:alpha val="73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400" b="1" kern="0" dirty="0">
                <a:solidFill>
                  <a:sysClr val="window" lastClr="FFFFFF"/>
                </a:solidFill>
                <a:ea typeface="Wingdings"/>
                <a:cs typeface="Wingdings"/>
                <a:sym typeface="Wingdings"/>
              </a:rPr>
              <a:t></a:t>
            </a:r>
            <a:r>
              <a:rPr lang="en-US" sz="1400" b="1" kern="0" dirty="0">
                <a:solidFill>
                  <a:sysClr val="window" lastClr="FFFFFF"/>
                </a:solidFill>
                <a:sym typeface="Wingdings"/>
              </a:rPr>
              <a:t>Uric acid</a:t>
            </a:r>
            <a:endParaRPr lang="en-US" sz="1400" b="1" kern="0" dirty="0">
              <a:solidFill>
                <a:sysClr val="window" lastClr="FFFFFF"/>
              </a:solidFill>
            </a:endParaRPr>
          </a:p>
        </p:txBody>
      </p:sp>
      <p:sp>
        <p:nvSpPr>
          <p:cNvPr id="24" name="TextBox 23"/>
          <p:cNvSpPr txBox="1"/>
          <p:nvPr/>
        </p:nvSpPr>
        <p:spPr>
          <a:xfrm>
            <a:off x="6061452" y="1260558"/>
            <a:ext cx="1970515" cy="584775"/>
          </a:xfrm>
          <a:prstGeom prst="rect">
            <a:avLst/>
          </a:prstGeom>
          <a:noFill/>
        </p:spPr>
        <p:txBody>
          <a:bodyPr wrap="square" rtlCol="0">
            <a:spAutoFit/>
          </a:bodyPr>
          <a:lstStyle/>
          <a:p>
            <a:pPr algn="ctr" defTabSz="914400">
              <a:defRPr/>
            </a:pPr>
            <a:r>
              <a:rPr lang="en-US" sz="1600" b="1" kern="0" dirty="0">
                <a:solidFill>
                  <a:schemeClr val="bg1"/>
                </a:solidFill>
              </a:rPr>
              <a:t>Other</a:t>
            </a:r>
          </a:p>
          <a:p>
            <a:pPr algn="ctr" defTabSz="914400">
              <a:defRPr/>
            </a:pPr>
            <a:endParaRPr lang="en-US" sz="1600" b="1" kern="0" dirty="0">
              <a:solidFill>
                <a:schemeClr val="bg1"/>
              </a:solidFill>
            </a:endParaRPr>
          </a:p>
        </p:txBody>
      </p:sp>
      <p:sp>
        <p:nvSpPr>
          <p:cNvPr id="25" name="Oval 24"/>
          <p:cNvSpPr/>
          <p:nvPr/>
        </p:nvSpPr>
        <p:spPr>
          <a:xfrm>
            <a:off x="6605926" y="3703909"/>
            <a:ext cx="1886651" cy="1795742"/>
          </a:xfrm>
          <a:prstGeom prst="ellipse">
            <a:avLst/>
          </a:prstGeom>
          <a:solidFill>
            <a:sysClr val="window" lastClr="FFFFFF">
              <a:lumMod val="65000"/>
              <a:alpha val="73000"/>
            </a:sys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0" rIns="0" rtlCol="0" anchor="ctr"/>
          <a:lstStyle/>
          <a:p>
            <a:pPr algn="ctr" defTabSz="914400">
              <a:defRPr/>
            </a:pPr>
            <a:r>
              <a:rPr lang="en-US" sz="1400" b="1" kern="0" dirty="0">
                <a:solidFill>
                  <a:sysClr val="window" lastClr="FFFFFF"/>
                </a:solidFill>
                <a:ea typeface="BatangChe" panose="02030609000101010101" pitchFamily="49" charset="-127"/>
                <a:cs typeface="Calibri"/>
                <a:sym typeface="Wingdings"/>
              </a:rPr>
              <a:t>↑LDL-C</a:t>
            </a:r>
          </a:p>
          <a:p>
            <a:pPr algn="ctr" defTabSz="914400">
              <a:defRPr/>
            </a:pPr>
            <a:r>
              <a:rPr lang="en-US" sz="1400" b="1" kern="0" dirty="0">
                <a:solidFill>
                  <a:sysClr val="window" lastClr="FFFFFF"/>
                </a:solidFill>
                <a:ea typeface="BatangChe" panose="02030609000101010101" pitchFamily="49" charset="-127"/>
                <a:cs typeface="Calibri"/>
                <a:sym typeface="Wingdings"/>
              </a:rPr>
              <a:t>↑HDL-C</a:t>
            </a:r>
          </a:p>
          <a:p>
            <a:pPr algn="ctr" defTabSz="914400">
              <a:defRPr/>
            </a:pPr>
            <a:r>
              <a:rPr lang="en-US" sz="1400" b="1" kern="0" dirty="0">
                <a:solidFill>
                  <a:sysClr val="window" lastClr="FFFFFF"/>
                </a:solidFill>
                <a:ea typeface="Wingdings"/>
                <a:cs typeface="Wingdings"/>
                <a:sym typeface="Wingdings"/>
              </a:rPr>
              <a:t></a:t>
            </a:r>
            <a:r>
              <a:rPr lang="en-US" sz="1400" b="1" kern="0" dirty="0">
                <a:solidFill>
                  <a:sysClr val="window" lastClr="FFFFFF"/>
                </a:solidFill>
                <a:sym typeface="Wingdings"/>
              </a:rPr>
              <a:t>Triglycerides</a:t>
            </a:r>
            <a:endParaRPr lang="en-US" sz="1400" b="1" kern="0" dirty="0">
              <a:solidFill>
                <a:sysClr val="window" lastClr="FFFFFF"/>
              </a:solidFill>
            </a:endParaRPr>
          </a:p>
          <a:p>
            <a:pPr algn="ctr" defTabSz="914400">
              <a:defRPr/>
            </a:pPr>
            <a:endParaRPr lang="en-US" sz="1400" kern="0" dirty="0">
              <a:solidFill>
                <a:sysClr val="window" lastClr="FFFFFF"/>
              </a:solidFill>
            </a:endParaRPr>
          </a:p>
        </p:txBody>
      </p:sp>
      <p:sp>
        <p:nvSpPr>
          <p:cNvPr id="26" name="Oval 25"/>
          <p:cNvSpPr/>
          <p:nvPr/>
        </p:nvSpPr>
        <p:spPr>
          <a:xfrm>
            <a:off x="5350131" y="4492530"/>
            <a:ext cx="1696578" cy="1624702"/>
          </a:xfrm>
          <a:prstGeom prst="ellipse">
            <a:avLst/>
          </a:prstGeom>
          <a:solidFill>
            <a:srgbClr val="FFC000">
              <a:alpha val="73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none" rtlCol="0" anchor="ctr"/>
          <a:lstStyle/>
          <a:p>
            <a:pPr algn="ctr" defTabSz="914400">
              <a:defRPr/>
            </a:pPr>
            <a:r>
              <a:rPr lang="en-US" sz="1400" b="1" kern="0" dirty="0">
                <a:solidFill>
                  <a:sysClr val="window" lastClr="FFFFFF"/>
                </a:solidFill>
                <a:ea typeface="Wingdings"/>
                <a:cs typeface="Wingdings"/>
                <a:sym typeface="Wingdings"/>
              </a:rPr>
              <a:t></a:t>
            </a:r>
            <a:r>
              <a:rPr lang="en-US" sz="1400" b="1" kern="0" spc="-20" dirty="0">
                <a:solidFill>
                  <a:sysClr val="window" lastClr="FFFFFF"/>
                </a:solidFill>
              </a:rPr>
              <a:t>Oxidative stress</a:t>
            </a:r>
          </a:p>
          <a:p>
            <a:pPr algn="ctr" defTabSz="914400">
              <a:defRPr/>
            </a:pPr>
            <a:endParaRPr lang="en-US" sz="1400" kern="0" dirty="0">
              <a:solidFill>
                <a:sysClr val="window" lastClr="FFFFFF"/>
              </a:solidFill>
            </a:endParaRPr>
          </a:p>
        </p:txBody>
      </p:sp>
      <p:sp>
        <p:nvSpPr>
          <p:cNvPr id="27" name="Rectangle 26"/>
          <p:cNvSpPr/>
          <p:nvPr/>
        </p:nvSpPr>
        <p:spPr>
          <a:xfrm>
            <a:off x="3179676" y="3157655"/>
            <a:ext cx="1563112" cy="738664"/>
          </a:xfrm>
          <a:prstGeom prst="rect">
            <a:avLst/>
          </a:prstGeom>
        </p:spPr>
        <p:txBody>
          <a:bodyPr wrap="square">
            <a:spAutoFit/>
          </a:bodyPr>
          <a:lstStyle/>
          <a:p>
            <a:pPr algn="ctr" defTabSz="914400">
              <a:defRPr/>
            </a:pPr>
            <a:r>
              <a:rPr lang="en-US" sz="1400" b="1" kern="0" dirty="0">
                <a:solidFill>
                  <a:sysClr val="window" lastClr="FFFFFF"/>
                </a:solidFill>
                <a:ea typeface="Wingdings"/>
                <a:cs typeface="Wingdings"/>
                <a:sym typeface="Wingdings"/>
              </a:rPr>
              <a:t>Sympathetic nervous system activity</a:t>
            </a:r>
          </a:p>
        </p:txBody>
      </p:sp>
      <p:sp>
        <p:nvSpPr>
          <p:cNvPr id="3" name="TextBox 2"/>
          <p:cNvSpPr txBox="1"/>
          <p:nvPr/>
        </p:nvSpPr>
        <p:spPr>
          <a:xfrm>
            <a:off x="3528429" y="4438554"/>
            <a:ext cx="2057400" cy="800219"/>
          </a:xfrm>
          <a:prstGeom prst="rect">
            <a:avLst/>
          </a:prstGeom>
          <a:noFill/>
        </p:spPr>
        <p:txBody>
          <a:bodyPr wrap="square" rtlCol="0">
            <a:spAutoFit/>
          </a:bodyPr>
          <a:lstStyle/>
          <a:p>
            <a:pPr lvl="0" algn="ctr">
              <a:defRPr/>
            </a:pPr>
            <a:r>
              <a:rPr lang="en-US" sz="1400" b="1" kern="0" dirty="0">
                <a:solidFill>
                  <a:sysClr val="window" lastClr="FFFFFF"/>
                </a:solidFill>
                <a:ea typeface="Wingdings"/>
                <a:cs typeface="Wingdings"/>
                <a:sym typeface="Wingdings"/>
              </a:rPr>
              <a:t></a:t>
            </a:r>
            <a:r>
              <a:rPr lang="en-US" sz="1400" b="1" kern="0" dirty="0">
                <a:solidFill>
                  <a:sysClr val="window" lastClr="FFFFFF"/>
                </a:solidFill>
              </a:rPr>
              <a:t>Weight</a:t>
            </a:r>
          </a:p>
          <a:p>
            <a:pPr lvl="0" algn="ctr">
              <a:defRPr/>
            </a:pPr>
            <a:r>
              <a:rPr lang="en-US" sz="1400" b="1" kern="0" dirty="0">
                <a:solidFill>
                  <a:sysClr val="window" lastClr="FFFFFF"/>
                </a:solidFill>
                <a:ea typeface="Wingdings"/>
                <a:cs typeface="Wingdings"/>
                <a:sym typeface="Wingdings"/>
              </a:rPr>
              <a:t></a:t>
            </a:r>
            <a:r>
              <a:rPr lang="en-US" sz="1400" b="1" kern="0" dirty="0">
                <a:solidFill>
                  <a:sysClr val="window" lastClr="FFFFFF"/>
                </a:solidFill>
                <a:sym typeface="Wingdings"/>
              </a:rPr>
              <a:t>Visceral adiposity</a:t>
            </a:r>
          </a:p>
          <a:p>
            <a:pPr algn="ctr"/>
            <a:endParaRPr lang="en-GB" dirty="0"/>
          </a:p>
        </p:txBody>
      </p:sp>
    </p:spTree>
    <p:extLst>
      <p:ext uri="{BB962C8B-B14F-4D97-AF65-F5344CB8AC3E}">
        <p14:creationId xmlns:p14="http://schemas.microsoft.com/office/powerpoint/2010/main" val="42248213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2772747" cy="670573"/>
          </a:xfrm>
          <a:ln>
            <a:solidFill>
              <a:srgbClr val="C00000"/>
            </a:solidFill>
          </a:ln>
        </p:spPr>
        <p:txBody>
          <a:bodyPr>
            <a:normAutofit fontScale="90000"/>
          </a:bodyPr>
          <a:lstStyle/>
          <a:p>
            <a:r>
              <a:rPr lang="en-US" dirty="0"/>
              <a:t>Trial </a:t>
            </a:r>
            <a:r>
              <a:rPr lang="en-US" dirty="0" smtClean="0"/>
              <a:t>design</a:t>
            </a:r>
            <a:endParaRPr lang="en-GB" dirty="0"/>
          </a:p>
        </p:txBody>
      </p:sp>
      <p:sp>
        <p:nvSpPr>
          <p:cNvPr id="38" name="Content Placeholder 37"/>
          <p:cNvSpPr>
            <a:spLocks noGrp="1"/>
          </p:cNvSpPr>
          <p:nvPr>
            <p:ph idx="1"/>
          </p:nvPr>
        </p:nvSpPr>
        <p:spPr>
          <a:xfrm>
            <a:off x="1776248" y="4114800"/>
            <a:ext cx="8820252" cy="1219200"/>
          </a:xfrm>
        </p:spPr>
        <p:txBody>
          <a:bodyPr>
            <a:normAutofit fontScale="62500" lnSpcReduction="20000"/>
          </a:bodyPr>
          <a:lstStyle/>
          <a:p>
            <a:pPr marL="285750" indent="-285750">
              <a:spcAft>
                <a:spcPts val="300"/>
              </a:spcAft>
            </a:pPr>
            <a:r>
              <a:rPr lang="en-GB" sz="2200" dirty="0"/>
              <a:t>Study medication was given in addition to standard of care</a:t>
            </a:r>
          </a:p>
          <a:p>
            <a:pPr lvl="1">
              <a:spcAft>
                <a:spcPts val="300"/>
              </a:spcAft>
            </a:pPr>
            <a:r>
              <a:rPr lang="en-US" dirty="0"/>
              <a:t>G</a:t>
            </a:r>
            <a:r>
              <a:rPr lang="en-US" dirty="0" smtClean="0"/>
              <a:t>lucose-lowering </a:t>
            </a:r>
            <a:r>
              <a:rPr lang="en-US" dirty="0"/>
              <a:t>therapy was to remain unchanged for </a:t>
            </a:r>
            <a:r>
              <a:rPr lang="en-US" dirty="0" smtClean="0"/>
              <a:t>first </a:t>
            </a:r>
            <a:r>
              <a:rPr lang="en-US" dirty="0"/>
              <a:t>12 </a:t>
            </a:r>
            <a:r>
              <a:rPr lang="en-US" dirty="0" smtClean="0"/>
              <a:t>weeks</a:t>
            </a:r>
            <a:endParaRPr lang="en-GB" dirty="0" smtClean="0"/>
          </a:p>
          <a:p>
            <a:pPr marL="285750" indent="-285750">
              <a:spcAft>
                <a:spcPts val="300"/>
              </a:spcAft>
            </a:pPr>
            <a:r>
              <a:rPr lang="en-GB" sz="2200" dirty="0"/>
              <a:t>Treatment assignment double masked</a:t>
            </a:r>
          </a:p>
          <a:p>
            <a:pPr marL="285750" indent="-285750">
              <a:spcAft>
                <a:spcPts val="300"/>
              </a:spcAft>
            </a:pPr>
            <a:r>
              <a:rPr lang="en-US" sz="2200" dirty="0"/>
              <a:t>The trial was to continue until at least 691 patients experienced an adjudicated primary outcome event</a:t>
            </a:r>
            <a:endParaRPr lang="en-GB" sz="2200" dirty="0"/>
          </a:p>
          <a:p>
            <a:endParaRPr lang="en-GB" sz="2200" dirty="0"/>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54</a:t>
            </a:fld>
            <a:endParaRPr lang="en-GB" dirty="0">
              <a:solidFill>
                <a:prstClr val="black">
                  <a:tint val="75000"/>
                </a:prstClr>
              </a:solidFill>
            </a:endParaRPr>
          </a:p>
        </p:txBody>
      </p:sp>
      <p:sp>
        <p:nvSpPr>
          <p:cNvPr id="9" name="Rounded Rectangle 2"/>
          <p:cNvSpPr>
            <a:spLocks noChangeArrowheads="1"/>
          </p:cNvSpPr>
          <p:nvPr>
            <p:custDataLst>
              <p:tags r:id="rId1"/>
            </p:custDataLst>
          </p:nvPr>
        </p:nvSpPr>
        <p:spPr bwMode="gray">
          <a:xfrm>
            <a:off x="4343400" y="1981582"/>
            <a:ext cx="1950212" cy="949071"/>
          </a:xfrm>
          <a:prstGeom prst="roundRect">
            <a:avLst>
              <a:gd name="adj" fmla="val 16667"/>
            </a:avLst>
          </a:prstGeom>
          <a:solidFill>
            <a:schemeClr val="accent5"/>
          </a:solidFill>
          <a:ln w="10795" cap="flat" cmpd="sng" algn="ctr">
            <a:noFill/>
            <a:prstDash val="solid"/>
          </a:ln>
          <a:effectLst/>
          <a:extLst/>
        </p:spPr>
        <p:txBody>
          <a:bodyPr lIns="0" tIns="36000" rIns="0" bIns="36000" anchor="ctr" anchorCtr="1"/>
          <a:lstStyle/>
          <a:p>
            <a:pPr algn="ctr" fontAlgn="base">
              <a:spcBef>
                <a:spcPct val="0"/>
              </a:spcBef>
              <a:spcAft>
                <a:spcPct val="0"/>
              </a:spcAft>
              <a:defRPr/>
            </a:pPr>
            <a:r>
              <a:rPr lang="en-US" kern="0" dirty="0">
                <a:solidFill>
                  <a:prstClr val="white"/>
                </a:solidFill>
                <a:cs typeface="Arial" charset="0"/>
              </a:rPr>
              <a:t>Randomised and treated</a:t>
            </a:r>
          </a:p>
          <a:p>
            <a:pPr algn="ctr" fontAlgn="base">
              <a:spcBef>
                <a:spcPct val="0"/>
              </a:spcBef>
              <a:spcAft>
                <a:spcPct val="0"/>
              </a:spcAft>
              <a:defRPr/>
            </a:pPr>
            <a:r>
              <a:rPr lang="en-GB" kern="0" dirty="0">
                <a:solidFill>
                  <a:prstClr val="white"/>
                </a:solidFill>
                <a:cs typeface="Arial" charset="0"/>
              </a:rPr>
              <a:t>(n=7020)</a:t>
            </a:r>
            <a:endParaRPr lang="en-US" kern="0" dirty="0">
              <a:solidFill>
                <a:prstClr val="white"/>
              </a:solidFill>
              <a:cs typeface="Arial" charset="0"/>
            </a:endParaRPr>
          </a:p>
        </p:txBody>
      </p:sp>
      <p:cxnSp>
        <p:nvCxnSpPr>
          <p:cNvPr id="10" name="Straight Connector 116"/>
          <p:cNvCxnSpPr>
            <a:endCxn id="9" idx="1"/>
          </p:cNvCxnSpPr>
          <p:nvPr/>
        </p:nvCxnSpPr>
        <p:spPr>
          <a:xfrm flipV="1">
            <a:off x="4229100" y="2456118"/>
            <a:ext cx="114300" cy="1423"/>
          </a:xfrm>
          <a:prstGeom prst="line">
            <a:avLst/>
          </a:prstGeom>
          <a:noFill/>
          <a:ln w="9525" cap="flat" cmpd="sng" algn="ctr">
            <a:solidFill>
              <a:schemeClr val="tx1"/>
            </a:solidFill>
            <a:prstDash val="solid"/>
          </a:ln>
          <a:effectLst/>
        </p:spPr>
      </p:cxnSp>
      <p:sp>
        <p:nvSpPr>
          <p:cNvPr id="24" name="Rounded Rectangle 2"/>
          <p:cNvSpPr>
            <a:spLocks noChangeArrowheads="1"/>
          </p:cNvSpPr>
          <p:nvPr>
            <p:custDataLst>
              <p:tags r:id="rId2"/>
            </p:custDataLst>
          </p:nvPr>
        </p:nvSpPr>
        <p:spPr bwMode="gray">
          <a:xfrm>
            <a:off x="6889184" y="1977480"/>
            <a:ext cx="3474720" cy="946224"/>
          </a:xfrm>
          <a:prstGeom prst="roundRect">
            <a:avLst>
              <a:gd name="adj" fmla="val 16667"/>
            </a:avLst>
          </a:prstGeom>
          <a:solidFill>
            <a:schemeClr val="accent4"/>
          </a:solidFill>
          <a:ln>
            <a:noFill/>
          </a:ln>
          <a:extLst/>
        </p:spPr>
        <p:txBody>
          <a:bodyPr lIns="36000" tIns="36000" rIns="36000" bIns="36000" anchor="ctr" anchorCtr="0"/>
          <a:lstStyle/>
          <a:p>
            <a:pPr algn="ctr" fontAlgn="base">
              <a:spcBef>
                <a:spcPct val="0"/>
              </a:spcBef>
              <a:spcAft>
                <a:spcPct val="0"/>
              </a:spcAft>
              <a:defRPr/>
            </a:pPr>
            <a:r>
              <a:rPr lang="en-US" sz="2000" kern="0" dirty="0">
                <a:solidFill>
                  <a:srgbClr val="FFFFFF"/>
                </a:solidFill>
                <a:cs typeface="Arial" charset="0"/>
              </a:rPr>
              <a:t>Empagliflozin 10 mg</a:t>
            </a:r>
          </a:p>
          <a:p>
            <a:pPr algn="ctr" fontAlgn="base">
              <a:spcBef>
                <a:spcPct val="0"/>
              </a:spcBef>
              <a:spcAft>
                <a:spcPct val="0"/>
              </a:spcAft>
              <a:defRPr/>
            </a:pPr>
            <a:r>
              <a:rPr lang="en-US" sz="2000" kern="0" dirty="0">
                <a:solidFill>
                  <a:srgbClr val="FFFFFF"/>
                </a:solidFill>
                <a:cs typeface="Arial" charset="0"/>
              </a:rPr>
              <a:t> (n=2345) </a:t>
            </a:r>
          </a:p>
        </p:txBody>
      </p:sp>
      <p:sp>
        <p:nvSpPr>
          <p:cNvPr id="25" name="Rounded Rectangle 2"/>
          <p:cNvSpPr>
            <a:spLocks noChangeArrowheads="1"/>
          </p:cNvSpPr>
          <p:nvPr>
            <p:custDataLst>
              <p:tags r:id="rId3"/>
            </p:custDataLst>
          </p:nvPr>
        </p:nvSpPr>
        <p:spPr bwMode="gray">
          <a:xfrm>
            <a:off x="6889184" y="3035808"/>
            <a:ext cx="3474720" cy="950976"/>
          </a:xfrm>
          <a:prstGeom prst="roundRect">
            <a:avLst>
              <a:gd name="adj" fmla="val 16667"/>
            </a:avLst>
          </a:prstGeom>
          <a:solidFill>
            <a:schemeClr val="accent2"/>
          </a:solidFill>
          <a:ln>
            <a:noFill/>
          </a:ln>
          <a:extLst/>
        </p:spPr>
        <p:txBody>
          <a:bodyPr lIns="36000" tIns="36000" rIns="36000" bIns="36000" anchor="ctr" anchorCtr="0"/>
          <a:lstStyle/>
          <a:p>
            <a:pPr algn="ctr" fontAlgn="base">
              <a:spcBef>
                <a:spcPct val="0"/>
              </a:spcBef>
              <a:spcAft>
                <a:spcPct val="0"/>
              </a:spcAft>
              <a:defRPr/>
            </a:pPr>
            <a:r>
              <a:rPr lang="en-US" sz="2000" kern="0" dirty="0">
                <a:solidFill>
                  <a:srgbClr val="FFFFFF"/>
                </a:solidFill>
                <a:cs typeface="Arial" charset="0"/>
              </a:rPr>
              <a:t>Empagliflozin 25 mg </a:t>
            </a:r>
          </a:p>
          <a:p>
            <a:pPr algn="ctr" fontAlgn="base">
              <a:spcBef>
                <a:spcPct val="0"/>
              </a:spcBef>
              <a:spcAft>
                <a:spcPct val="0"/>
              </a:spcAft>
              <a:defRPr/>
            </a:pPr>
            <a:r>
              <a:rPr lang="en-US" sz="2000" kern="0" dirty="0">
                <a:solidFill>
                  <a:srgbClr val="FFFFFF"/>
                </a:solidFill>
                <a:cs typeface="Arial" charset="0"/>
              </a:rPr>
              <a:t>(n=2342) </a:t>
            </a:r>
          </a:p>
        </p:txBody>
      </p:sp>
      <p:sp>
        <p:nvSpPr>
          <p:cNvPr id="26" name="Rounded Rectangle 2"/>
          <p:cNvSpPr>
            <a:spLocks noChangeArrowheads="1"/>
          </p:cNvSpPr>
          <p:nvPr>
            <p:custDataLst>
              <p:tags r:id="rId4"/>
            </p:custDataLst>
          </p:nvPr>
        </p:nvSpPr>
        <p:spPr bwMode="gray">
          <a:xfrm>
            <a:off x="6889184" y="914400"/>
            <a:ext cx="3474720" cy="950976"/>
          </a:xfrm>
          <a:prstGeom prst="roundRect">
            <a:avLst>
              <a:gd name="adj" fmla="val 16667"/>
            </a:avLst>
          </a:prstGeom>
          <a:solidFill>
            <a:schemeClr val="tx2"/>
          </a:solidFill>
          <a:ln>
            <a:noFill/>
          </a:ln>
          <a:extLst/>
        </p:spPr>
        <p:txBody>
          <a:bodyPr lIns="36000" tIns="36000" rIns="36000" bIns="36000" anchor="ctr" anchorCtr="0"/>
          <a:lstStyle/>
          <a:p>
            <a:pPr algn="ctr" fontAlgn="base">
              <a:spcBef>
                <a:spcPct val="0"/>
              </a:spcBef>
              <a:spcAft>
                <a:spcPct val="0"/>
              </a:spcAft>
              <a:defRPr/>
            </a:pPr>
            <a:r>
              <a:rPr lang="en-US" sz="2000" kern="0" dirty="0">
                <a:solidFill>
                  <a:srgbClr val="FFFFFF"/>
                </a:solidFill>
                <a:cs typeface="Arial" charset="0"/>
              </a:rPr>
              <a:t>Placebo </a:t>
            </a:r>
            <a:br>
              <a:rPr lang="en-US" sz="2000" kern="0" dirty="0">
                <a:solidFill>
                  <a:srgbClr val="FFFFFF"/>
                </a:solidFill>
                <a:cs typeface="Arial" charset="0"/>
              </a:rPr>
            </a:br>
            <a:r>
              <a:rPr lang="en-US" sz="2000" kern="0" dirty="0">
                <a:solidFill>
                  <a:srgbClr val="FFFFFF"/>
                </a:solidFill>
                <a:cs typeface="Arial" charset="0"/>
              </a:rPr>
              <a:t>(n=2333)</a:t>
            </a:r>
          </a:p>
        </p:txBody>
      </p:sp>
      <p:sp>
        <p:nvSpPr>
          <p:cNvPr id="28" name="Rounded Rectangle 2"/>
          <p:cNvSpPr>
            <a:spLocks noChangeArrowheads="1"/>
          </p:cNvSpPr>
          <p:nvPr>
            <p:custDataLst>
              <p:tags r:id="rId5"/>
            </p:custDataLst>
          </p:nvPr>
        </p:nvSpPr>
        <p:spPr bwMode="gray">
          <a:xfrm>
            <a:off x="2819400" y="1984428"/>
            <a:ext cx="1371600" cy="946224"/>
          </a:xfrm>
          <a:prstGeom prst="roundRect">
            <a:avLst>
              <a:gd name="adj" fmla="val 16667"/>
            </a:avLst>
          </a:prstGeom>
          <a:solidFill>
            <a:schemeClr val="accent5"/>
          </a:solidFill>
          <a:ln w="10795" cap="flat" cmpd="sng" algn="ctr">
            <a:noFill/>
            <a:prstDash val="solid"/>
          </a:ln>
          <a:effectLst/>
          <a:extLst/>
        </p:spPr>
        <p:txBody>
          <a:bodyPr lIns="0" tIns="36000" rIns="0" bIns="36000" anchor="ctr" anchorCtr="1"/>
          <a:lstStyle/>
          <a:p>
            <a:pPr algn="ctr" fontAlgn="base">
              <a:spcBef>
                <a:spcPct val="0"/>
              </a:spcBef>
              <a:spcAft>
                <a:spcPct val="0"/>
              </a:spcAft>
              <a:defRPr/>
            </a:pPr>
            <a:r>
              <a:rPr lang="en-US" kern="0" dirty="0">
                <a:solidFill>
                  <a:prstClr val="white"/>
                </a:solidFill>
                <a:cs typeface="Arial" charset="0"/>
              </a:rPr>
              <a:t>Screening</a:t>
            </a:r>
          </a:p>
          <a:p>
            <a:pPr algn="ctr" fontAlgn="base">
              <a:spcBef>
                <a:spcPct val="0"/>
              </a:spcBef>
              <a:spcAft>
                <a:spcPct val="0"/>
              </a:spcAft>
              <a:defRPr/>
            </a:pPr>
            <a:r>
              <a:rPr lang="en-US" kern="0" dirty="0">
                <a:solidFill>
                  <a:prstClr val="white"/>
                </a:solidFill>
                <a:cs typeface="Arial" charset="0"/>
              </a:rPr>
              <a:t>(n=11531)</a:t>
            </a:r>
          </a:p>
        </p:txBody>
      </p:sp>
      <p:cxnSp>
        <p:nvCxnSpPr>
          <p:cNvPr id="29" name="Straight Connector 79"/>
          <p:cNvCxnSpPr>
            <a:stCxn id="28" idx="3"/>
          </p:cNvCxnSpPr>
          <p:nvPr/>
        </p:nvCxnSpPr>
        <p:spPr>
          <a:xfrm>
            <a:off x="4191000" y="2457540"/>
            <a:ext cx="114300" cy="0"/>
          </a:xfrm>
          <a:prstGeom prst="line">
            <a:avLst/>
          </a:prstGeom>
          <a:noFill/>
          <a:ln w="9525" cap="flat" cmpd="sng" algn="ctr">
            <a:solidFill>
              <a:schemeClr val="tx1"/>
            </a:solidFill>
            <a:prstDash val="solid"/>
          </a:ln>
          <a:effectLst/>
        </p:spPr>
      </p:cxnSp>
      <p:cxnSp>
        <p:nvCxnSpPr>
          <p:cNvPr id="48" name="Elbow Connector 47"/>
          <p:cNvCxnSpPr>
            <a:stCxn id="9" idx="3"/>
            <a:endCxn id="26" idx="1"/>
          </p:cNvCxnSpPr>
          <p:nvPr/>
        </p:nvCxnSpPr>
        <p:spPr>
          <a:xfrm flipV="1">
            <a:off x="6293612" y="1389889"/>
            <a:ext cx="595572" cy="1066229"/>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9" idx="3"/>
            <a:endCxn id="25" idx="1"/>
          </p:cNvCxnSpPr>
          <p:nvPr/>
        </p:nvCxnSpPr>
        <p:spPr>
          <a:xfrm>
            <a:off x="6293612" y="2456118"/>
            <a:ext cx="595572" cy="1055179"/>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9" idx="3"/>
            <a:endCxn id="24" idx="1"/>
          </p:cNvCxnSpPr>
          <p:nvPr/>
        </p:nvCxnSpPr>
        <p:spPr>
          <a:xfrm flipV="1">
            <a:off x="6293612" y="2450593"/>
            <a:ext cx="595572" cy="5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8845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GB" dirty="0" smtClean="0"/>
              <a:t>Key inclusion and exclusion criteria</a:t>
            </a:r>
            <a:endParaRPr lang="en-GB" dirty="0"/>
          </a:p>
        </p:txBody>
      </p:sp>
      <p:sp>
        <p:nvSpPr>
          <p:cNvPr id="3" name="Content Placeholder 2"/>
          <p:cNvSpPr>
            <a:spLocks noGrp="1"/>
          </p:cNvSpPr>
          <p:nvPr>
            <p:ph idx="1"/>
          </p:nvPr>
        </p:nvSpPr>
        <p:spPr/>
        <p:txBody>
          <a:bodyPr>
            <a:normAutofit/>
          </a:bodyPr>
          <a:lstStyle/>
          <a:p>
            <a:r>
              <a:rPr lang="en-US" sz="2400" dirty="0"/>
              <a:t>Key inclusion criteria</a:t>
            </a:r>
          </a:p>
          <a:p>
            <a:pPr lvl="1">
              <a:buFont typeface="Century Gothic" panose="020B0502020202020204" pitchFamily="34" charset="0"/>
              <a:buChar char="–"/>
            </a:pPr>
            <a:r>
              <a:rPr lang="en-US" sz="2000" dirty="0"/>
              <a:t>Adults with type 2 diabetes</a:t>
            </a:r>
          </a:p>
          <a:p>
            <a:pPr lvl="1">
              <a:buFont typeface="Century Gothic" panose="020B0502020202020204" pitchFamily="34" charset="0"/>
              <a:buChar char="–"/>
            </a:pPr>
            <a:r>
              <a:rPr lang="en-US" sz="2000" dirty="0"/>
              <a:t>BMI ≤45 kg/m</a:t>
            </a:r>
            <a:r>
              <a:rPr lang="en-US" sz="2000" baseline="30000" dirty="0"/>
              <a:t>2</a:t>
            </a:r>
            <a:r>
              <a:rPr lang="en-US" sz="2000" dirty="0"/>
              <a:t> </a:t>
            </a:r>
          </a:p>
          <a:p>
            <a:pPr lvl="1">
              <a:buFont typeface="Century Gothic" panose="020B0502020202020204" pitchFamily="34" charset="0"/>
              <a:buChar char="–"/>
            </a:pPr>
            <a:r>
              <a:rPr lang="en-US" sz="2000" dirty="0"/>
              <a:t>HbA1c 7–10%* </a:t>
            </a:r>
          </a:p>
          <a:p>
            <a:pPr lvl="1">
              <a:buFont typeface="Century Gothic" panose="020B0502020202020204" pitchFamily="34" charset="0"/>
              <a:buChar char="–"/>
            </a:pPr>
            <a:r>
              <a:rPr lang="en-US" sz="2000" dirty="0"/>
              <a:t>Established </a:t>
            </a:r>
            <a:r>
              <a:rPr lang="en-GB" sz="2000" dirty="0"/>
              <a:t>cardiovascular disease</a:t>
            </a:r>
          </a:p>
          <a:p>
            <a:pPr lvl="2"/>
            <a:r>
              <a:rPr lang="en-GB" dirty="0" smtClean="0"/>
              <a:t>Prior myocardial infarction, coronary artery disease, stroke, unstable angina or occlusive peripheral arterial disease</a:t>
            </a:r>
            <a:endParaRPr lang="en-US" dirty="0" smtClean="0"/>
          </a:p>
          <a:p>
            <a:endParaRPr lang="en-US" sz="2400" dirty="0"/>
          </a:p>
          <a:p>
            <a:r>
              <a:rPr lang="en-US" sz="2400" dirty="0"/>
              <a:t>Key exclusion criteria</a:t>
            </a:r>
          </a:p>
          <a:p>
            <a:pPr lvl="1">
              <a:buFont typeface="Century Gothic" panose="020B0502020202020204" pitchFamily="34" charset="0"/>
              <a:buChar char="–"/>
            </a:pPr>
            <a:r>
              <a:rPr lang="en-US" sz="2000" dirty="0"/>
              <a:t>eGFR &lt;30 mL/min/1.73m</a:t>
            </a:r>
            <a:r>
              <a:rPr lang="en-US" sz="2000" baseline="30000" dirty="0"/>
              <a:t>2</a:t>
            </a:r>
            <a:r>
              <a:rPr lang="en-US" sz="2000" dirty="0"/>
              <a:t> (MDRD) </a:t>
            </a:r>
            <a:endParaRPr lang="en-GB" sz="2000" dirty="0"/>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55</a:t>
            </a:fld>
            <a:endParaRPr lang="en-GB" dirty="0">
              <a:solidFill>
                <a:prstClr val="black">
                  <a:tint val="75000"/>
                </a:prstClr>
              </a:solidFill>
            </a:endParaRPr>
          </a:p>
        </p:txBody>
      </p:sp>
      <p:sp>
        <p:nvSpPr>
          <p:cNvPr id="6" name="Footer Placeholder 5"/>
          <p:cNvSpPr>
            <a:spLocks noGrp="1"/>
          </p:cNvSpPr>
          <p:nvPr>
            <p:ph type="ftr" sz="quarter" idx="4294967295"/>
          </p:nvPr>
        </p:nvSpPr>
        <p:spPr>
          <a:xfrm>
            <a:off x="1776000" y="6382800"/>
            <a:ext cx="7092308" cy="250556"/>
          </a:xfrm>
          <a:prstGeom prst="rect">
            <a:avLst/>
          </a:prstGeom>
        </p:spPr>
        <p:txBody>
          <a:bodyPr/>
          <a:lstStyle/>
          <a:p>
            <a:r>
              <a:rPr lang="en-US" dirty="0"/>
              <a:t>BMI, body mass index; eGFR, estimated glomerular filtration rate; MDRD, Modification of Diet in Renal </a:t>
            </a:r>
            <a:r>
              <a:rPr lang="en-US" dirty="0" smtClean="0"/>
              <a:t>Disease</a:t>
            </a:r>
            <a:r>
              <a:rPr lang="en-US" dirty="0"/>
              <a:t/>
            </a:r>
            <a:br>
              <a:rPr lang="en-US" dirty="0"/>
            </a:br>
            <a:r>
              <a:rPr lang="en-US" dirty="0" smtClean="0"/>
              <a:t>*No </a:t>
            </a:r>
            <a:r>
              <a:rPr lang="en-US" dirty="0"/>
              <a:t>glucose-lowering therapy for </a:t>
            </a:r>
            <a:r>
              <a:rPr lang="en-US" dirty="0">
                <a:cs typeface="Arial"/>
              </a:rPr>
              <a:t>≥</a:t>
            </a:r>
            <a:r>
              <a:rPr lang="en-US" dirty="0"/>
              <a:t>12 weeks prior to </a:t>
            </a:r>
            <a:r>
              <a:rPr lang="en-US" dirty="0" err="1" smtClean="0"/>
              <a:t>randomisation</a:t>
            </a:r>
            <a:r>
              <a:rPr lang="en-US" dirty="0" smtClean="0"/>
              <a:t> or no </a:t>
            </a:r>
            <a:r>
              <a:rPr lang="en-US" dirty="0"/>
              <a:t>change in dose </a:t>
            </a:r>
            <a:r>
              <a:rPr lang="en-US" dirty="0" smtClean="0"/>
              <a:t>for </a:t>
            </a:r>
            <a:r>
              <a:rPr lang="en-US" dirty="0" smtClean="0">
                <a:cs typeface="Arial"/>
              </a:rPr>
              <a:t>≥</a:t>
            </a:r>
            <a:r>
              <a:rPr lang="en-US" dirty="0"/>
              <a:t>12 weeks prior to randomisation or, in the case of insulin, unchanged by &gt;10% compared to the dose at </a:t>
            </a:r>
            <a:r>
              <a:rPr lang="en-US" dirty="0" smtClean="0"/>
              <a:t>randomisation </a:t>
            </a:r>
            <a:endParaRPr lang="en-GB" dirty="0"/>
          </a:p>
        </p:txBody>
      </p:sp>
    </p:spTree>
    <p:extLst>
      <p:ext uri="{BB962C8B-B14F-4D97-AF65-F5344CB8AC3E}">
        <p14:creationId xmlns:p14="http://schemas.microsoft.com/office/powerpoint/2010/main" val="8308572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GB" dirty="0" smtClean="0"/>
              <a:t>Pre-specified primary and key secondary outcomes</a:t>
            </a:r>
            <a:endParaRPr lang="en-GB" dirty="0"/>
          </a:p>
        </p:txBody>
      </p:sp>
      <p:sp>
        <p:nvSpPr>
          <p:cNvPr id="3" name="Content Placeholder 2"/>
          <p:cNvSpPr>
            <a:spLocks noGrp="1"/>
          </p:cNvSpPr>
          <p:nvPr>
            <p:ph idx="1"/>
          </p:nvPr>
        </p:nvSpPr>
        <p:spPr/>
        <p:txBody>
          <a:bodyPr/>
          <a:lstStyle/>
          <a:p>
            <a:r>
              <a:rPr lang="en-US" sz="2400" dirty="0"/>
              <a:t>Primary outcome</a:t>
            </a:r>
          </a:p>
          <a:p>
            <a:pPr lvl="1"/>
            <a:r>
              <a:rPr lang="en-US" sz="2000" b="1" dirty="0"/>
              <a:t>3-point MACE: </a:t>
            </a:r>
            <a:r>
              <a:rPr lang="en-US" sz="2000" dirty="0"/>
              <a:t>Time to first occurrence of CV death, non-fatal MI or non-fatal stroke</a:t>
            </a:r>
          </a:p>
          <a:p>
            <a:pPr lvl="1"/>
            <a:endParaRPr lang="en-US" sz="2000" dirty="0"/>
          </a:p>
          <a:p>
            <a:r>
              <a:rPr lang="en-US" sz="2400" dirty="0"/>
              <a:t>Key secondary outcome</a:t>
            </a:r>
            <a:endParaRPr lang="en-US" sz="2400" b="1" i="1" dirty="0">
              <a:solidFill>
                <a:srgbClr val="FF0000"/>
              </a:solidFill>
            </a:endParaRPr>
          </a:p>
          <a:p>
            <a:pPr lvl="1"/>
            <a:r>
              <a:rPr lang="en-US" sz="2000" b="1" dirty="0"/>
              <a:t>4-point MACE: </a:t>
            </a:r>
            <a:r>
              <a:rPr lang="en-US" sz="2000" dirty="0"/>
              <a:t>Time to first occurrence of CV death, non-fatal MI, non-fatal stroke or hospitalisation for unstable angina</a:t>
            </a:r>
            <a:endParaRPr lang="en-GB" dirty="0"/>
          </a:p>
          <a:p>
            <a:pPr lvl="1"/>
            <a:endParaRPr lang="en-GB" dirty="0"/>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56</a:t>
            </a:fld>
            <a:endParaRPr lang="en-GB" dirty="0">
              <a:solidFill>
                <a:prstClr val="black">
                  <a:tint val="75000"/>
                </a:prstClr>
              </a:solidFill>
            </a:endParaRPr>
          </a:p>
        </p:txBody>
      </p:sp>
      <p:sp>
        <p:nvSpPr>
          <p:cNvPr id="6" name="Footer Placeholder 5"/>
          <p:cNvSpPr>
            <a:spLocks noGrp="1"/>
          </p:cNvSpPr>
          <p:nvPr>
            <p:ph type="ftr" sz="quarter" idx="4294967295"/>
          </p:nvPr>
        </p:nvSpPr>
        <p:spPr>
          <a:xfrm>
            <a:off x="1776000" y="6382800"/>
            <a:ext cx="6843600" cy="244800"/>
          </a:xfrm>
          <a:prstGeom prst="rect">
            <a:avLst/>
          </a:prstGeom>
        </p:spPr>
        <p:txBody>
          <a:bodyPr/>
          <a:lstStyle/>
          <a:p>
            <a:r>
              <a:rPr lang="en-US" dirty="0" smtClean="0">
                <a:solidFill>
                  <a:srgbClr val="5A5A5A"/>
                </a:solidFill>
              </a:rPr>
              <a:t>CV, cardiovascular; MI, myocardial infarction; MACE, </a:t>
            </a:r>
            <a:r>
              <a:rPr lang="en-GB" dirty="0" smtClean="0">
                <a:solidFill>
                  <a:srgbClr val="5A5A5A"/>
                </a:solidFill>
              </a:rPr>
              <a:t>Major Adverse Cardiovascular Event</a:t>
            </a:r>
            <a:endParaRPr lang="en-GB" dirty="0"/>
          </a:p>
        </p:txBody>
      </p:sp>
    </p:spTree>
    <p:extLst>
      <p:ext uri="{BB962C8B-B14F-4D97-AF65-F5344CB8AC3E}">
        <p14:creationId xmlns:p14="http://schemas.microsoft.com/office/powerpoint/2010/main" val="15601680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US" dirty="0" smtClean="0"/>
              <a:t>Further pre-specified outcomes </a:t>
            </a:r>
            <a:endParaRPr lang="en-GB" dirty="0"/>
          </a:p>
        </p:txBody>
      </p:sp>
      <p:sp>
        <p:nvSpPr>
          <p:cNvPr id="3" name="Content Placeholder 2"/>
          <p:cNvSpPr>
            <a:spLocks noGrp="1"/>
          </p:cNvSpPr>
          <p:nvPr>
            <p:ph idx="1"/>
          </p:nvPr>
        </p:nvSpPr>
        <p:spPr/>
        <p:txBody>
          <a:bodyPr/>
          <a:lstStyle/>
          <a:p>
            <a:r>
              <a:rPr lang="en-US" sz="2200" dirty="0"/>
              <a:t>CV death</a:t>
            </a:r>
          </a:p>
          <a:p>
            <a:r>
              <a:rPr lang="en-US" sz="2200" dirty="0"/>
              <a:t>Non-fatal MI</a:t>
            </a:r>
          </a:p>
          <a:p>
            <a:r>
              <a:rPr lang="en-US" sz="2200" dirty="0"/>
              <a:t>Non-fatal stroke</a:t>
            </a:r>
          </a:p>
          <a:p>
            <a:r>
              <a:rPr lang="en-US" sz="2200" dirty="0" err="1"/>
              <a:t>Hospitalisation</a:t>
            </a:r>
            <a:r>
              <a:rPr lang="en-US" sz="2200" dirty="0"/>
              <a:t> for heart failure</a:t>
            </a:r>
          </a:p>
          <a:p>
            <a:r>
              <a:rPr lang="en-US" sz="2200" dirty="0"/>
              <a:t>All-cause mortality</a:t>
            </a:r>
          </a:p>
          <a:p>
            <a:endParaRPr lang="en-US" sz="2200" dirty="0"/>
          </a:p>
          <a:p>
            <a:r>
              <a:rPr lang="en-US" sz="2200" dirty="0"/>
              <a:t>All CV and neurological events were adjudicated by independent, masked, clinical event committees </a:t>
            </a:r>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57</a:t>
            </a:fld>
            <a:endParaRPr lang="en-GB" dirty="0">
              <a:solidFill>
                <a:prstClr val="black">
                  <a:tint val="75000"/>
                </a:prstClr>
              </a:solidFill>
            </a:endParaRPr>
          </a:p>
        </p:txBody>
      </p:sp>
      <p:sp>
        <p:nvSpPr>
          <p:cNvPr id="6" name="Footer Placeholder 5"/>
          <p:cNvSpPr>
            <a:spLocks noGrp="1"/>
          </p:cNvSpPr>
          <p:nvPr>
            <p:ph type="ftr" sz="quarter" idx="4294967295"/>
          </p:nvPr>
        </p:nvSpPr>
        <p:spPr>
          <a:xfrm>
            <a:off x="1776000" y="6382800"/>
            <a:ext cx="6843600" cy="244800"/>
          </a:xfrm>
          <a:prstGeom prst="rect">
            <a:avLst/>
          </a:prstGeom>
        </p:spPr>
        <p:txBody>
          <a:bodyPr/>
          <a:lstStyle/>
          <a:p>
            <a:r>
              <a:rPr lang="en-GB" dirty="0" smtClean="0"/>
              <a:t>CV, cardiovascular; MI, myocardial infarction</a:t>
            </a:r>
            <a:endParaRPr lang="en-GB" dirty="0"/>
          </a:p>
        </p:txBody>
      </p:sp>
    </p:spTree>
    <p:extLst>
      <p:ext uri="{BB962C8B-B14F-4D97-AF65-F5344CB8AC3E}">
        <p14:creationId xmlns:p14="http://schemas.microsoft.com/office/powerpoint/2010/main" val="21984066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noAutofit/>
          </a:bodyPr>
          <a:lstStyle/>
          <a:p>
            <a:r>
              <a:rPr lang="en-GB" dirty="0" smtClean="0"/>
              <a:t>Baseline characteristics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810854662"/>
              </p:ext>
            </p:extLst>
          </p:nvPr>
        </p:nvGraphicFramePr>
        <p:xfrm>
          <a:off x="1741806" y="2487158"/>
          <a:ext cx="8591874" cy="3377279"/>
        </p:xfrm>
        <a:graphic>
          <a:graphicData uri="http://schemas.openxmlformats.org/drawingml/2006/table">
            <a:tbl>
              <a:tblPr firstRow="1" bandRow="1">
                <a:tableStyleId>{5DA37D80-6434-44D0-A028-1B22A696006F}</a:tableStyleId>
              </a:tblPr>
              <a:tblGrid>
                <a:gridCol w="3170748"/>
                <a:gridCol w="1807042"/>
                <a:gridCol w="1807042"/>
                <a:gridCol w="1807042"/>
              </a:tblGrid>
              <a:tr h="850559">
                <a:tc>
                  <a:txBody>
                    <a:bodyPr/>
                    <a:lstStyle/>
                    <a:p>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Placebo </a:t>
                      </a:r>
                      <a:br>
                        <a:rPr lang="en-GB" sz="1600" dirty="0" smtClean="0">
                          <a:solidFill>
                            <a:srgbClr val="5A5A5A"/>
                          </a:solidFill>
                        </a:rPr>
                      </a:br>
                      <a:r>
                        <a:rPr lang="en-GB" sz="1600" dirty="0" smtClean="0">
                          <a:solidFill>
                            <a:srgbClr val="5A5A5A"/>
                          </a:solidFill>
                        </a:rPr>
                        <a:t>(n=2333)</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Empagliflozin</a:t>
                      </a:r>
                      <a:r>
                        <a:rPr lang="en-GB" sz="1600" baseline="0" dirty="0" smtClean="0">
                          <a:solidFill>
                            <a:srgbClr val="5A5A5A"/>
                          </a:solidFill>
                        </a:rPr>
                        <a:t> </a:t>
                      </a:r>
                      <a:br>
                        <a:rPr lang="en-GB" sz="1600" baseline="0" dirty="0" smtClean="0">
                          <a:solidFill>
                            <a:srgbClr val="5A5A5A"/>
                          </a:solidFill>
                        </a:rPr>
                      </a:br>
                      <a:r>
                        <a:rPr lang="en-GB" sz="1600" baseline="0" dirty="0" smtClean="0">
                          <a:solidFill>
                            <a:srgbClr val="5A5A5A"/>
                          </a:solidFill>
                        </a:rPr>
                        <a:t>10 mg </a:t>
                      </a:r>
                      <a:br>
                        <a:rPr lang="en-GB" sz="1600" baseline="0" dirty="0" smtClean="0">
                          <a:solidFill>
                            <a:srgbClr val="5A5A5A"/>
                          </a:solidFill>
                        </a:rPr>
                      </a:br>
                      <a:r>
                        <a:rPr lang="en-GB" sz="1600" baseline="0" dirty="0" smtClean="0">
                          <a:solidFill>
                            <a:srgbClr val="5A5A5A"/>
                          </a:solidFill>
                        </a:rPr>
                        <a:t>(n=2345)</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Empagliflozin </a:t>
                      </a:r>
                      <a:br>
                        <a:rPr lang="en-GB" sz="1600" dirty="0" smtClean="0">
                          <a:solidFill>
                            <a:srgbClr val="5A5A5A"/>
                          </a:solidFill>
                        </a:rPr>
                      </a:br>
                      <a:r>
                        <a:rPr lang="en-GB" sz="1600" dirty="0" smtClean="0">
                          <a:solidFill>
                            <a:srgbClr val="5A5A5A"/>
                          </a:solidFill>
                        </a:rPr>
                        <a:t>25</a:t>
                      </a:r>
                      <a:r>
                        <a:rPr lang="en-GB" sz="1600" baseline="0" dirty="0" smtClean="0">
                          <a:solidFill>
                            <a:srgbClr val="5A5A5A"/>
                          </a:solidFill>
                        </a:rPr>
                        <a:t> mg </a:t>
                      </a:r>
                      <a:br>
                        <a:rPr lang="en-GB" sz="1600" baseline="0" dirty="0" smtClean="0">
                          <a:solidFill>
                            <a:srgbClr val="5A5A5A"/>
                          </a:solidFill>
                        </a:rPr>
                      </a:br>
                      <a:r>
                        <a:rPr lang="en-GB" sz="1600" baseline="0" dirty="0" smtClean="0">
                          <a:solidFill>
                            <a:srgbClr val="5A5A5A"/>
                          </a:solidFill>
                        </a:rPr>
                        <a:t>(n=2342)</a:t>
                      </a:r>
                      <a:endParaRPr lang="en-GB" sz="1600" dirty="0">
                        <a:solidFill>
                          <a:srgbClr val="5A5A5A"/>
                        </a:solidFill>
                      </a:endParaRPr>
                    </a:p>
                  </a:txBody>
                  <a:tcPr marL="72000" marR="72000" marT="36000" marB="36000">
                    <a:lnR w="12700" cap="flat" cmpd="sng" algn="ctr">
                      <a:solidFill>
                        <a:schemeClr val="accent2"/>
                      </a:solidFill>
                      <a:prstDash val="solid"/>
                      <a:round/>
                      <a:headEnd type="none" w="med" len="med"/>
                      <a:tailEnd type="none" w="med" len="med"/>
                    </a:lnR>
                  </a:tcPr>
                </a:tc>
              </a:tr>
              <a:tr h="195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rgbClr val="5A5A5A"/>
                          </a:solidFill>
                        </a:rPr>
                        <a:t>Age</a:t>
                      </a:r>
                      <a:r>
                        <a:rPr lang="en-GB" sz="1600" baseline="0" dirty="0" smtClean="0">
                          <a:solidFill>
                            <a:srgbClr val="5A5A5A"/>
                          </a:solidFill>
                        </a:rPr>
                        <a:t>, </a:t>
                      </a:r>
                      <a:r>
                        <a:rPr lang="en-GB" sz="1600" dirty="0" smtClean="0">
                          <a:solidFill>
                            <a:srgbClr val="5A5A5A"/>
                          </a:solidFill>
                        </a:rPr>
                        <a:t>years</a:t>
                      </a:r>
                    </a:p>
                  </a:txBody>
                  <a:tcPr marL="72000" marR="72000" marT="36000" marB="36000"/>
                </a:tc>
                <a:tc>
                  <a:txBody>
                    <a:bodyPr/>
                    <a:lstStyle/>
                    <a:p>
                      <a:pPr algn="ctr"/>
                      <a:r>
                        <a:rPr lang="en-GB" sz="1600" dirty="0" smtClean="0">
                          <a:solidFill>
                            <a:srgbClr val="5A5A5A"/>
                          </a:solidFill>
                        </a:rPr>
                        <a:t>63.2 (8.8)</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63.0 (8.6)</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63.2 (8.6)</a:t>
                      </a:r>
                      <a:endParaRPr lang="en-GB" sz="1600" dirty="0">
                        <a:solidFill>
                          <a:srgbClr val="5A5A5A"/>
                        </a:solidFill>
                      </a:endParaRPr>
                    </a:p>
                  </a:txBody>
                  <a:tcPr marL="72000" marR="72000" marT="36000" marB="36000">
                    <a:lnR w="12700" cap="flat" cmpd="sng" algn="ctr">
                      <a:solidFill>
                        <a:schemeClr val="accent2"/>
                      </a:solidFill>
                      <a:prstDash val="solid"/>
                      <a:round/>
                      <a:headEnd type="none" w="med" len="med"/>
                      <a:tailEnd type="none" w="med" len="med"/>
                    </a:lnR>
                  </a:tcPr>
                </a:tc>
              </a:tr>
              <a:tr h="195131">
                <a:tc>
                  <a:txBody>
                    <a:bodyPr/>
                    <a:lstStyle/>
                    <a:p>
                      <a:pPr marL="0"/>
                      <a:r>
                        <a:rPr lang="en-GB" sz="1600" dirty="0" smtClean="0">
                          <a:solidFill>
                            <a:srgbClr val="5A5A5A"/>
                          </a:solidFill>
                        </a:rPr>
                        <a:t>Male</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1680 (72.0)</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1653 (70.5)</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1683 (71.9)</a:t>
                      </a:r>
                      <a:endParaRPr lang="en-GB" sz="1600" dirty="0">
                        <a:solidFill>
                          <a:srgbClr val="5A5A5A"/>
                        </a:solidFill>
                      </a:endParaRPr>
                    </a:p>
                  </a:txBody>
                  <a:tcPr marL="72000" marR="72000" marT="36000" marB="36000">
                    <a:lnR w="12700" cap="flat" cmpd="sng" algn="ctr">
                      <a:solidFill>
                        <a:schemeClr val="accent2"/>
                      </a:solidFill>
                      <a:prstDash val="solid"/>
                      <a:round/>
                      <a:headEnd type="none" w="med" len="med"/>
                      <a:tailEnd type="none" w="med" len="med"/>
                    </a:lnR>
                  </a:tcPr>
                </a:tc>
              </a:tr>
              <a:tr h="195131">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rgbClr val="5A5A5A"/>
                          </a:solidFill>
                        </a:rPr>
                        <a:t>Region</a:t>
                      </a:r>
                    </a:p>
                  </a:txBody>
                  <a:tcPr marL="72000" marR="72000" marT="36000" marB="36000">
                    <a:lnR w="12700" cap="flat" cmpd="sng" algn="ctr">
                      <a:solidFill>
                        <a:schemeClr val="accent2"/>
                      </a:solidFill>
                      <a:prstDash val="solid"/>
                      <a:round/>
                      <a:headEnd type="none" w="med" len="med"/>
                      <a:tailEnd type="none" w="med" len="med"/>
                    </a:lnR>
                  </a:tcPr>
                </a:tc>
                <a:tc hMerge="1">
                  <a:txBody>
                    <a:bodyPr/>
                    <a:lstStyle/>
                    <a:p>
                      <a:pPr algn="ctr"/>
                      <a:endParaRPr lang="en-GB" sz="1400" dirty="0"/>
                    </a:p>
                  </a:txBody>
                  <a:tcPr marL="72000" marR="72000" marT="36000" marB="36000"/>
                </a:tc>
                <a:tc hMerge="1">
                  <a:txBody>
                    <a:bodyPr/>
                    <a:lstStyle/>
                    <a:p>
                      <a:pPr algn="ctr"/>
                      <a:endParaRPr lang="en-GB" sz="1400" dirty="0"/>
                    </a:p>
                  </a:txBody>
                  <a:tcPr marL="72000" marR="72000" marT="36000" marB="36000"/>
                </a:tc>
                <a:tc hMerge="1">
                  <a:txBody>
                    <a:bodyPr/>
                    <a:lstStyle/>
                    <a:p>
                      <a:pPr algn="ctr"/>
                      <a:endParaRPr lang="en-GB" sz="1400" dirty="0"/>
                    </a:p>
                  </a:txBody>
                  <a:tcPr marL="72000" marR="72000" marT="36000" marB="36000"/>
                </a:tc>
              </a:tr>
              <a:tr h="195131">
                <a:tc>
                  <a:txBody>
                    <a:bodyPr/>
                    <a:lstStyle/>
                    <a:p>
                      <a:pPr marL="180000"/>
                      <a:r>
                        <a:rPr lang="en-GB" sz="1600" dirty="0" smtClean="0">
                          <a:solidFill>
                            <a:srgbClr val="5A5A5A"/>
                          </a:solidFill>
                        </a:rPr>
                        <a:t>Europe</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959 (41.1)</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966 (41.2)</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960 (41.0)</a:t>
                      </a:r>
                      <a:endParaRPr lang="en-GB" sz="1600" dirty="0">
                        <a:solidFill>
                          <a:srgbClr val="5A5A5A"/>
                        </a:solidFill>
                      </a:endParaRPr>
                    </a:p>
                  </a:txBody>
                  <a:tcPr marL="72000" marR="72000" marT="36000" marB="36000">
                    <a:lnR w="12700" cap="flat" cmpd="sng" algn="ctr">
                      <a:solidFill>
                        <a:schemeClr val="accent2"/>
                      </a:solidFill>
                      <a:prstDash val="solid"/>
                      <a:round/>
                      <a:headEnd type="none" w="med" len="med"/>
                      <a:tailEnd type="none" w="med" len="med"/>
                    </a:lnR>
                  </a:tcPr>
                </a:tc>
              </a:tr>
              <a:tr h="195131">
                <a:tc>
                  <a:txBody>
                    <a:bodyPr/>
                    <a:lstStyle/>
                    <a:p>
                      <a:pPr marL="180000"/>
                      <a:r>
                        <a:rPr lang="en-GB" sz="1600" dirty="0" smtClean="0">
                          <a:solidFill>
                            <a:srgbClr val="5A5A5A"/>
                          </a:solidFill>
                        </a:rPr>
                        <a:t>North America*</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462 (19.8)</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466 (19.9)</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466 (19.9)</a:t>
                      </a:r>
                      <a:endParaRPr lang="en-GB" sz="1600" dirty="0">
                        <a:solidFill>
                          <a:srgbClr val="5A5A5A"/>
                        </a:solidFill>
                      </a:endParaRPr>
                    </a:p>
                  </a:txBody>
                  <a:tcPr marL="72000" marR="72000" marT="36000" marB="36000">
                    <a:lnR w="12700" cap="flat" cmpd="sng" algn="ctr">
                      <a:solidFill>
                        <a:schemeClr val="accent2"/>
                      </a:solidFill>
                      <a:prstDash val="solid"/>
                      <a:round/>
                      <a:headEnd type="none" w="med" len="med"/>
                      <a:tailEnd type="none" w="med" len="med"/>
                    </a:lnR>
                  </a:tcPr>
                </a:tc>
              </a:tr>
              <a:tr h="195131">
                <a:tc>
                  <a:txBody>
                    <a:bodyPr/>
                    <a:lstStyle/>
                    <a:p>
                      <a:pPr marL="180000" lvl="1"/>
                      <a:r>
                        <a:rPr lang="en-GB" sz="1600" dirty="0" smtClean="0">
                          <a:solidFill>
                            <a:srgbClr val="5A5A5A"/>
                          </a:solidFill>
                        </a:rPr>
                        <a:t>Asia</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450 (19.3)</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447 (19.1)</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450 (19.2)</a:t>
                      </a:r>
                      <a:endParaRPr lang="en-GB" sz="1600" dirty="0">
                        <a:solidFill>
                          <a:srgbClr val="5A5A5A"/>
                        </a:solidFill>
                      </a:endParaRPr>
                    </a:p>
                  </a:txBody>
                  <a:tcPr marL="72000" marR="72000" marT="36000" marB="36000">
                    <a:lnR w="12700" cap="flat" cmpd="sng" algn="ctr">
                      <a:solidFill>
                        <a:schemeClr val="accent2"/>
                      </a:solidFill>
                      <a:prstDash val="solid"/>
                      <a:round/>
                      <a:headEnd type="none" w="med" len="med"/>
                      <a:tailEnd type="none" w="med" len="med"/>
                    </a:lnR>
                  </a:tcPr>
                </a:tc>
              </a:tr>
              <a:tr h="195131">
                <a:tc>
                  <a:txBody>
                    <a:bodyPr/>
                    <a:lstStyle/>
                    <a:p>
                      <a:pPr marL="180000"/>
                      <a:r>
                        <a:rPr lang="en-GB" sz="1600" dirty="0" smtClean="0">
                          <a:solidFill>
                            <a:srgbClr val="5A5A5A"/>
                          </a:solidFill>
                        </a:rPr>
                        <a:t>Latin America</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360 (15.4)</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359 (15.3)</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362 (15.5)</a:t>
                      </a:r>
                      <a:endParaRPr lang="en-GB" sz="1600" dirty="0">
                        <a:solidFill>
                          <a:srgbClr val="5A5A5A"/>
                        </a:solidFill>
                      </a:endParaRPr>
                    </a:p>
                  </a:txBody>
                  <a:tcPr marL="72000" marR="72000" marT="36000" marB="36000"/>
                </a:tc>
              </a:tr>
              <a:tr h="195131">
                <a:tc>
                  <a:txBody>
                    <a:bodyPr/>
                    <a:lstStyle/>
                    <a:p>
                      <a:pPr marL="180000" defTabSz="720000"/>
                      <a:r>
                        <a:rPr lang="en-GB" sz="1600" dirty="0" smtClean="0">
                          <a:solidFill>
                            <a:srgbClr val="5A5A5A"/>
                          </a:solidFill>
                        </a:rPr>
                        <a:t>Africa</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102 (4.4)</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107 (4.6)</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104 (4.4)</a:t>
                      </a:r>
                      <a:endParaRPr lang="en-GB" sz="1600" dirty="0">
                        <a:solidFill>
                          <a:srgbClr val="5A5A5A"/>
                        </a:solidFill>
                      </a:endParaRPr>
                    </a:p>
                  </a:txBody>
                  <a:tcPr marL="72000" marR="72000" marT="36000" marB="36000"/>
                </a:tc>
              </a:tr>
            </a:tbl>
          </a:graphicData>
        </a:graphic>
      </p:graphicFrame>
      <p:sp>
        <p:nvSpPr>
          <p:cNvPr id="9" name="Rectangle 8"/>
          <p:cNvSpPr/>
          <p:nvPr/>
        </p:nvSpPr>
        <p:spPr>
          <a:xfrm>
            <a:off x="3392476" y="6303819"/>
            <a:ext cx="6843394" cy="276999"/>
          </a:xfrm>
          <a:prstGeom prst="rect">
            <a:avLst/>
          </a:prstGeom>
        </p:spPr>
        <p:txBody>
          <a:bodyPr wrap="square">
            <a:spAutoFit/>
          </a:bodyPr>
          <a:lstStyle/>
          <a:p>
            <a:r>
              <a:rPr lang="en-US" sz="1200" dirty="0">
                <a:solidFill>
                  <a:srgbClr val="5A5A5A"/>
                </a:solidFill>
              </a:rPr>
              <a:t>Data are n (%) or mean (SD) in patients treated with </a:t>
            </a:r>
            <a:r>
              <a:rPr lang="en-US" sz="1200" dirty="0">
                <a:solidFill>
                  <a:srgbClr val="5A5A5A"/>
                </a:solidFill>
                <a:cs typeface="Times New Roman"/>
              </a:rPr>
              <a:t>≥1 </a:t>
            </a:r>
            <a:r>
              <a:rPr lang="en-US" sz="1200" dirty="0">
                <a:solidFill>
                  <a:srgbClr val="5A5A5A"/>
                </a:solidFill>
              </a:rPr>
              <a:t>dose of study drug </a:t>
            </a:r>
            <a:endParaRPr lang="en-US" sz="1200" dirty="0">
              <a:solidFill>
                <a:prstClr val="black"/>
              </a:solidFill>
            </a:endParaRPr>
          </a:p>
        </p:txBody>
      </p:sp>
      <p:sp>
        <p:nvSpPr>
          <p:cNvPr id="8" name="Slide Number Placeholder 3"/>
          <p:cNvSpPr>
            <a:spLocks noGrp="1"/>
          </p:cNvSpPr>
          <p:nvPr>
            <p:ph type="sldNum" sz="quarter" idx="12"/>
          </p:nvPr>
        </p:nvSpPr>
        <p:spPr>
          <a:xfrm>
            <a:off x="9732624" y="6597352"/>
            <a:ext cx="935376" cy="260648"/>
          </a:xfrm>
        </p:spPr>
        <p:txBody>
          <a:bodyPr/>
          <a:lstStyle/>
          <a:p>
            <a:fld id="{4AD7133C-5F9C-4F7F-9637-3E296898A784}" type="slidenum">
              <a:rPr lang="en-GB" smtClean="0">
                <a:solidFill>
                  <a:prstClr val="black">
                    <a:tint val="75000"/>
                  </a:prstClr>
                </a:solidFill>
              </a:rPr>
              <a:pPr/>
              <a:t>58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GB" dirty="0"/>
              <a:t>*Includes Australia and New </a:t>
            </a:r>
            <a:r>
              <a:rPr lang="en-GB" dirty="0" smtClean="0"/>
              <a:t>Zealand</a:t>
            </a:r>
            <a:endParaRPr lang="en-GB" dirty="0"/>
          </a:p>
        </p:txBody>
      </p:sp>
      <p:sp>
        <p:nvSpPr>
          <p:cNvPr id="7" name="Rectangle 6"/>
          <p:cNvSpPr/>
          <p:nvPr/>
        </p:nvSpPr>
        <p:spPr>
          <a:xfrm>
            <a:off x="1741806" y="2176411"/>
            <a:ext cx="8586216" cy="329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p:cNvSpPr/>
          <p:nvPr/>
        </p:nvSpPr>
        <p:spPr>
          <a:xfrm>
            <a:off x="1741806" y="1847227"/>
            <a:ext cx="8586216" cy="329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05691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 name="Table 166"/>
          <p:cNvGraphicFramePr>
            <a:graphicFrameLocks noGrp="1"/>
          </p:cNvGraphicFramePr>
          <p:nvPr>
            <p:extLst>
              <p:ext uri="{D42A27DB-BD31-4B8C-83A1-F6EECF244321}">
                <p14:modId xmlns:p14="http://schemas.microsoft.com/office/powerpoint/2010/main" val="3616571445"/>
              </p:ext>
            </p:extLst>
          </p:nvPr>
        </p:nvGraphicFramePr>
        <p:xfrm>
          <a:off x="1844040" y="1371600"/>
          <a:ext cx="8595360" cy="4278912"/>
        </p:xfrm>
        <a:graphic>
          <a:graphicData uri="http://schemas.openxmlformats.org/drawingml/2006/table">
            <a:tbl>
              <a:tblPr firstRow="1" bandRow="1">
                <a:tableStyleId>{5DA37D80-6434-44D0-A028-1B22A696006F}</a:tableStyleId>
              </a:tblPr>
              <a:tblGrid>
                <a:gridCol w="3172968"/>
                <a:gridCol w="1807464"/>
                <a:gridCol w="1807464"/>
                <a:gridCol w="1807464"/>
              </a:tblGrid>
              <a:tr h="804672">
                <a:tc>
                  <a:txBody>
                    <a:bodyPr/>
                    <a:lstStyle/>
                    <a:p>
                      <a:endParaRPr lang="en-GB" sz="1600" dirty="0">
                        <a:solidFill>
                          <a:schemeClr val="tx2"/>
                        </a:solidFill>
                      </a:endParaRPr>
                    </a:p>
                  </a:txBody>
                  <a:tcPr marL="72000" marR="72000" marT="36000" marB="36000"/>
                </a:tc>
                <a:tc>
                  <a:txBody>
                    <a:bodyPr/>
                    <a:lstStyle/>
                    <a:p>
                      <a:pPr algn="ctr"/>
                      <a:endParaRPr lang="en-GB" sz="1600" dirty="0">
                        <a:solidFill>
                          <a:schemeClr val="tx2"/>
                        </a:solidFill>
                      </a:endParaRPr>
                    </a:p>
                  </a:txBody>
                  <a:tcPr marL="72000" marR="72000" marT="36000" marB="36000"/>
                </a:tc>
                <a:tc>
                  <a:txBody>
                    <a:bodyPr/>
                    <a:lstStyle/>
                    <a:p>
                      <a:pPr algn="ctr"/>
                      <a:endParaRPr lang="en-GB" sz="1600" dirty="0">
                        <a:solidFill>
                          <a:schemeClr val="tx2"/>
                        </a:solidFill>
                      </a:endParaRPr>
                    </a:p>
                  </a:txBody>
                  <a:tcPr marL="72000" marR="72000" marT="36000" marB="36000"/>
                </a:tc>
                <a:tc>
                  <a:txBody>
                    <a:bodyPr/>
                    <a:lstStyle/>
                    <a:p>
                      <a:pPr algn="ctr"/>
                      <a:endParaRPr lang="en-GB" sz="1600" dirty="0">
                        <a:solidFill>
                          <a:schemeClr val="tx2"/>
                        </a:solidFill>
                      </a:endParaRPr>
                    </a:p>
                  </a:txBody>
                  <a:tcPr marL="72000" marR="72000" marT="36000" marB="36000"/>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solidFill>
                          <a:schemeClr val="tx2"/>
                        </a:solidFill>
                      </a:endParaRPr>
                    </a:p>
                  </a:txBody>
                  <a:tcPr marL="72000" marR="72000" marT="36000" marB="36000">
                    <a:noFill/>
                  </a:tcPr>
                </a:tc>
                <a:tc>
                  <a:txBody>
                    <a:bodyPr/>
                    <a:lstStyle/>
                    <a:p>
                      <a:pPr algn="ctr"/>
                      <a:endParaRPr lang="en-GB" sz="1600" dirty="0">
                        <a:solidFill>
                          <a:schemeClr val="tx2"/>
                        </a:solidFill>
                      </a:endParaRPr>
                    </a:p>
                  </a:txBody>
                  <a:tcPr marL="72000" marR="72000" marT="36000" marB="36000">
                    <a:noFill/>
                  </a:tcPr>
                </a:tc>
                <a:tc>
                  <a:txBody>
                    <a:bodyPr/>
                    <a:lstStyle/>
                    <a:p>
                      <a:pPr algn="ctr"/>
                      <a:endParaRPr lang="en-GB" sz="1600" dirty="0">
                        <a:solidFill>
                          <a:schemeClr val="tx2"/>
                        </a:solidFill>
                      </a:endParaRPr>
                    </a:p>
                  </a:txBody>
                  <a:tcPr marL="72000" marR="72000" marT="36000" marB="36000">
                    <a:noFill/>
                  </a:tcPr>
                </a:tc>
                <a:tc>
                  <a:txBody>
                    <a:bodyPr/>
                    <a:lstStyle/>
                    <a:p>
                      <a:pPr algn="ctr"/>
                      <a:endParaRPr lang="en-GB" sz="1600" dirty="0">
                        <a:solidFill>
                          <a:schemeClr val="tx2"/>
                        </a:solidFill>
                      </a:endParaRPr>
                    </a:p>
                  </a:txBody>
                  <a:tcPr marL="72000" marR="72000" marT="36000" marB="36000">
                    <a:noFill/>
                  </a:tcPr>
                </a:tc>
              </a:tr>
              <a:tr h="182880">
                <a:tc gridSpan="2">
                  <a:txBody>
                    <a:bodyPr/>
                    <a:lstStyle/>
                    <a:p>
                      <a:pPr marL="0" marR="0" lvl="0" indent="0" algn="l" defTabSz="180000" rtl="0" eaLnBrk="1" fontAlgn="auto" latinLnBrk="0" hangingPunct="1">
                        <a:lnSpc>
                          <a:spcPct val="100000"/>
                        </a:lnSpc>
                        <a:spcBef>
                          <a:spcPts val="0"/>
                        </a:spcBef>
                        <a:spcAft>
                          <a:spcPts val="0"/>
                        </a:spcAft>
                        <a:buClrTx/>
                        <a:buSzTx/>
                        <a:buFontTx/>
                        <a:buNone/>
                        <a:tabLst>
                          <a:tab pos="180000" algn="l"/>
                        </a:tabLst>
                        <a:defRPr/>
                      </a:pPr>
                      <a:endParaRPr lang="en-GB" sz="1600" dirty="0" smtClean="0">
                        <a:solidFill>
                          <a:schemeClr val="tx2"/>
                        </a:solidFill>
                      </a:endParaRPr>
                    </a:p>
                  </a:txBody>
                  <a:tcPr marL="72000" marR="72000" marT="36000" marB="36000"/>
                </a:tc>
                <a:tc hMerge="1">
                  <a:txBody>
                    <a:bodyPr/>
                    <a:lstStyle/>
                    <a:p>
                      <a:pPr algn="ctr"/>
                      <a:endParaRPr lang="en-GB" sz="1400" dirty="0">
                        <a:solidFill>
                          <a:schemeClr val="tx1"/>
                        </a:solidFill>
                      </a:endParaRPr>
                    </a:p>
                  </a:txBody>
                  <a:tcPr marL="72000" marR="72000" marT="36000" marB="36000"/>
                </a:tc>
                <a:tc>
                  <a:txBody>
                    <a:bodyPr/>
                    <a:lstStyle/>
                    <a:p>
                      <a:pPr algn="ctr"/>
                      <a:endParaRPr lang="en-GB" sz="1600" dirty="0">
                        <a:solidFill>
                          <a:schemeClr val="tx2"/>
                        </a:solidFill>
                      </a:endParaRPr>
                    </a:p>
                  </a:txBody>
                  <a:tcPr marL="72000" marR="72000" marT="36000" marB="36000"/>
                </a:tc>
                <a:tc>
                  <a:txBody>
                    <a:bodyPr/>
                    <a:lstStyle/>
                    <a:p>
                      <a:pPr algn="ctr"/>
                      <a:endParaRPr lang="en-GB" sz="1600" dirty="0">
                        <a:solidFill>
                          <a:schemeClr val="tx2"/>
                        </a:solidFill>
                      </a:endParaRPr>
                    </a:p>
                  </a:txBody>
                  <a:tcPr marL="72000" marR="72000" marT="36000" marB="36000"/>
                </a:tc>
              </a:tr>
              <a:tr h="182880">
                <a:tc>
                  <a:txBody>
                    <a:bodyPr/>
                    <a:lstStyle/>
                    <a:p>
                      <a:pPr marL="173038" lvl="0" indent="0" defTabSz="180000">
                        <a:tabLst>
                          <a:tab pos="180000" algn="l"/>
                        </a:tabLst>
                      </a:pPr>
                      <a:endParaRPr lang="en-GB" sz="1600" dirty="0">
                        <a:solidFill>
                          <a:schemeClr val="tx2"/>
                        </a:solidFill>
                        <a:latin typeface="+mn-lt"/>
                      </a:endParaRPr>
                    </a:p>
                  </a:txBody>
                  <a:tcPr marL="72000" marR="72000" marT="36000" marB="36000">
                    <a:noFill/>
                  </a:tcPr>
                </a:tc>
                <a:tc>
                  <a:txBody>
                    <a:bodyPr/>
                    <a:lstStyle/>
                    <a:p>
                      <a:pPr algn="ctr"/>
                      <a:endParaRPr lang="en-GB" sz="1600" dirty="0">
                        <a:solidFill>
                          <a:schemeClr val="tx2"/>
                        </a:solidFill>
                      </a:endParaRPr>
                    </a:p>
                  </a:txBody>
                  <a:tcPr marL="72000" marR="72000" marT="36000" marB="36000">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36000" marB="36000">
                    <a:noFill/>
                  </a:tcPr>
                </a:tc>
                <a:tc>
                  <a:txBody>
                    <a:bodyPr/>
                    <a:lstStyle/>
                    <a:p>
                      <a:pPr algn="ctr"/>
                      <a:endParaRPr lang="en-GB" sz="1600" dirty="0">
                        <a:solidFill>
                          <a:schemeClr val="tx2"/>
                        </a:solidFill>
                      </a:endParaRPr>
                    </a:p>
                  </a:txBody>
                  <a:tcPr marL="72000" marR="72000" marT="36000" marB="36000">
                    <a:noFill/>
                  </a:tcPr>
                </a:tc>
              </a:tr>
              <a:tr h="182880">
                <a:tc>
                  <a:txBody>
                    <a:bodyPr/>
                    <a:lstStyle/>
                    <a:p>
                      <a:pPr marL="173038" lvl="0" indent="0" defTabSz="180000">
                        <a:tabLst>
                          <a:tab pos="180000" algn="l"/>
                        </a:tabLst>
                      </a:pPr>
                      <a:endParaRPr lang="en-GB" sz="1600" dirty="0">
                        <a:solidFill>
                          <a:schemeClr val="tx2"/>
                        </a:solidFill>
                        <a:latin typeface="+mn-lt"/>
                      </a:endParaRPr>
                    </a:p>
                  </a:txBody>
                  <a:tcPr marL="72000" marR="72000" marT="36000" marB="36000"/>
                </a:tc>
                <a:tc>
                  <a:txBody>
                    <a:bodyPr/>
                    <a:lstStyle/>
                    <a:p>
                      <a:pPr algn="ctr"/>
                      <a:endParaRPr lang="en-GB" sz="1600" dirty="0">
                        <a:solidFill>
                          <a:schemeClr val="tx2"/>
                        </a:solidFill>
                      </a:endParaRPr>
                    </a:p>
                  </a:txBody>
                  <a:tcPr marL="72000" marR="72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36000" marB="36000"/>
                </a:tc>
              </a:tr>
              <a:tr h="182880">
                <a:tc>
                  <a:txBody>
                    <a:bodyPr/>
                    <a:lstStyle/>
                    <a:p>
                      <a:pPr marL="173038" lvl="0" indent="0" defTabSz="180000">
                        <a:tabLst>
                          <a:tab pos="180000" algn="l"/>
                        </a:tabLst>
                      </a:pPr>
                      <a:endParaRPr lang="en-GB" sz="1600" dirty="0">
                        <a:solidFill>
                          <a:schemeClr val="tx2"/>
                        </a:solidFill>
                        <a:latin typeface="+mn-lt"/>
                      </a:endParaRPr>
                    </a:p>
                  </a:txBody>
                  <a:tcPr marL="72000" marR="72000" marT="36000" marB="36000">
                    <a:noFill/>
                  </a:tcPr>
                </a:tc>
                <a:tc>
                  <a:txBody>
                    <a:bodyPr/>
                    <a:lstStyle/>
                    <a:p>
                      <a:pPr algn="ctr"/>
                      <a:endParaRPr lang="en-GB" sz="1600" dirty="0">
                        <a:solidFill>
                          <a:schemeClr val="tx2"/>
                        </a:solidFill>
                      </a:endParaRPr>
                    </a:p>
                  </a:txBody>
                  <a:tcPr marL="72000" marR="72000" marT="36000" marB="36000">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36000" marB="36000">
                    <a:noFill/>
                  </a:tcPr>
                </a:tc>
                <a:tc>
                  <a:txBody>
                    <a:bodyPr/>
                    <a:lstStyle/>
                    <a:p>
                      <a:pPr algn="ctr"/>
                      <a:endParaRPr lang="en-GB" sz="1600" dirty="0">
                        <a:solidFill>
                          <a:schemeClr val="tx2"/>
                        </a:solidFill>
                      </a:endParaRPr>
                    </a:p>
                  </a:txBody>
                  <a:tcPr marL="72000" marR="72000" marT="36000" marB="36000">
                    <a:noFill/>
                  </a:tcPr>
                </a:tc>
              </a:tr>
              <a:tr h="182880">
                <a:tc>
                  <a:txBody>
                    <a:bodyPr/>
                    <a:lstStyle/>
                    <a:p>
                      <a:pPr marL="0"/>
                      <a:r>
                        <a:rPr lang="en-GB" sz="1600" kern="1200" dirty="0" smtClean="0">
                          <a:solidFill>
                            <a:schemeClr val="tx2"/>
                          </a:solidFill>
                          <a:latin typeface="+mn-lt"/>
                          <a:ea typeface="+mn-ea"/>
                          <a:cs typeface="+mn-cs"/>
                        </a:rPr>
                        <a:t>Glucose-lowering medication*</a:t>
                      </a:r>
                      <a:endParaRPr lang="en-GB" sz="1600" kern="1200" dirty="0">
                        <a:solidFill>
                          <a:schemeClr val="tx2"/>
                        </a:solidFill>
                        <a:latin typeface="+mn-lt"/>
                        <a:ea typeface="+mn-ea"/>
                        <a:cs typeface="+mn-cs"/>
                      </a:endParaRPr>
                    </a:p>
                  </a:txBody>
                  <a:tcPr marL="72000" marR="72000" marT="36000" marB="36000"/>
                </a:tc>
                <a:tc>
                  <a:txBody>
                    <a:bodyPr/>
                    <a:lstStyle/>
                    <a:p>
                      <a:pPr algn="ctr"/>
                      <a:endParaRPr lang="en-GB" sz="1600" dirty="0">
                        <a:solidFill>
                          <a:schemeClr val="tx2"/>
                        </a:solidFill>
                      </a:endParaRPr>
                    </a:p>
                  </a:txBody>
                  <a:tcPr marL="72000" marR="72000" marT="36000" marB="36000"/>
                </a:tc>
                <a:tc>
                  <a:txBody>
                    <a:bodyPr/>
                    <a:lstStyle/>
                    <a:p>
                      <a:pPr algn="ctr"/>
                      <a:endParaRPr lang="en-GB" sz="1600" dirty="0">
                        <a:solidFill>
                          <a:schemeClr val="tx2"/>
                        </a:solidFill>
                      </a:endParaRPr>
                    </a:p>
                  </a:txBody>
                  <a:tcPr marL="72000" marR="72000" marT="36000" marB="36000"/>
                </a:tc>
                <a:tc>
                  <a:txBody>
                    <a:bodyPr/>
                    <a:lstStyle/>
                    <a:p>
                      <a:pPr algn="ctr"/>
                      <a:endParaRPr lang="en-GB" sz="1600" dirty="0">
                        <a:solidFill>
                          <a:schemeClr val="tx2"/>
                        </a:solidFill>
                      </a:endParaRPr>
                    </a:p>
                  </a:txBody>
                  <a:tcPr marL="72000" marR="72000" marT="36000" marB="36000"/>
                </a:tc>
              </a:tr>
              <a:tr h="182880">
                <a:tc>
                  <a:txBody>
                    <a:bodyPr/>
                    <a:lstStyle/>
                    <a:p>
                      <a:pPr marL="401638" indent="-282575"/>
                      <a:r>
                        <a:rPr lang="en-GB" sz="1600" kern="1200" dirty="0" smtClean="0">
                          <a:solidFill>
                            <a:schemeClr val="tx2"/>
                          </a:solidFill>
                          <a:latin typeface="+mn-lt"/>
                          <a:ea typeface="+mn-ea"/>
                          <a:cs typeface="+mn-cs"/>
                        </a:rPr>
                        <a:t>Metformin</a:t>
                      </a:r>
                      <a:endParaRPr lang="en-GB" sz="1600" kern="1200" dirty="0">
                        <a:solidFill>
                          <a:schemeClr val="tx2"/>
                        </a:solidFill>
                        <a:latin typeface="+mn-lt"/>
                        <a:ea typeface="+mn-ea"/>
                        <a:cs typeface="+mn-cs"/>
                      </a:endParaRPr>
                    </a:p>
                  </a:txBody>
                  <a:tcPr marL="72000" marR="72000" marT="36000" marB="36000"/>
                </a:tc>
                <a:tc>
                  <a:txBody>
                    <a:bodyPr/>
                    <a:lstStyle/>
                    <a:p>
                      <a:pPr marL="0" marR="0" algn="ctr">
                        <a:lnSpc>
                          <a:spcPct val="115000"/>
                        </a:lnSpc>
                        <a:spcBef>
                          <a:spcPts val="0"/>
                        </a:spcBef>
                        <a:spcAft>
                          <a:spcPts val="0"/>
                        </a:spcAft>
                      </a:pPr>
                      <a:r>
                        <a:rPr lang="en-US" sz="1600" kern="1200" dirty="0">
                          <a:solidFill>
                            <a:schemeClr val="tx2"/>
                          </a:solidFill>
                          <a:latin typeface="+mn-lt"/>
                          <a:ea typeface="+mn-ea"/>
                          <a:cs typeface="+mn-cs"/>
                        </a:rPr>
                        <a:t>1734 (</a:t>
                      </a:r>
                      <a:r>
                        <a:rPr lang="en-US" sz="1600" kern="1200" dirty="0" smtClean="0">
                          <a:solidFill>
                            <a:schemeClr val="tx2"/>
                          </a:solidFill>
                          <a:latin typeface="+mn-lt"/>
                          <a:ea typeface="+mn-ea"/>
                          <a:cs typeface="+mn-cs"/>
                        </a:rPr>
                        <a:t>74.3)</a:t>
                      </a:r>
                      <a:endParaRPr lang="en-GB" sz="1600" kern="1200" dirty="0">
                        <a:solidFill>
                          <a:schemeClr val="tx2"/>
                        </a:solidFill>
                        <a:latin typeface="+mn-lt"/>
                        <a:ea typeface="+mn-ea"/>
                        <a:cs typeface="+mn-cs"/>
                      </a:endParaRPr>
                    </a:p>
                  </a:txBody>
                  <a:tcPr marL="68580" marR="68580" marT="0" marB="0"/>
                </a:tc>
                <a:tc>
                  <a:txBody>
                    <a:bodyPr/>
                    <a:lstStyle/>
                    <a:p>
                      <a:pPr marL="0" marR="0" algn="ctr">
                        <a:lnSpc>
                          <a:spcPct val="115000"/>
                        </a:lnSpc>
                        <a:spcBef>
                          <a:spcPts val="0"/>
                        </a:spcBef>
                        <a:spcAft>
                          <a:spcPts val="0"/>
                        </a:spcAft>
                      </a:pPr>
                      <a:r>
                        <a:rPr lang="en-US" sz="1600" kern="1200" dirty="0">
                          <a:solidFill>
                            <a:schemeClr val="tx2"/>
                          </a:solidFill>
                          <a:latin typeface="+mn-lt"/>
                          <a:ea typeface="+mn-ea"/>
                          <a:cs typeface="+mn-cs"/>
                        </a:rPr>
                        <a:t>1729 (</a:t>
                      </a:r>
                      <a:r>
                        <a:rPr lang="en-US" sz="1600" kern="1200" dirty="0" smtClean="0">
                          <a:solidFill>
                            <a:schemeClr val="tx2"/>
                          </a:solidFill>
                          <a:latin typeface="+mn-lt"/>
                          <a:ea typeface="+mn-ea"/>
                          <a:cs typeface="+mn-cs"/>
                        </a:rPr>
                        <a:t>73.7)</a:t>
                      </a:r>
                      <a:endParaRPr lang="en-GB" sz="1600" kern="1200" dirty="0">
                        <a:solidFill>
                          <a:schemeClr val="tx2"/>
                        </a:solidFill>
                        <a:latin typeface="+mn-lt"/>
                        <a:ea typeface="+mn-ea"/>
                        <a:cs typeface="+mn-cs"/>
                      </a:endParaRPr>
                    </a:p>
                  </a:txBody>
                  <a:tcPr marL="68580" marR="68580" marT="0" marB="0"/>
                </a:tc>
                <a:tc>
                  <a:txBody>
                    <a:bodyPr/>
                    <a:lstStyle/>
                    <a:p>
                      <a:pPr marL="0" marR="0" algn="ctr">
                        <a:lnSpc>
                          <a:spcPct val="115000"/>
                        </a:lnSpc>
                        <a:spcBef>
                          <a:spcPts val="0"/>
                        </a:spcBef>
                        <a:spcAft>
                          <a:spcPts val="0"/>
                        </a:spcAft>
                      </a:pPr>
                      <a:r>
                        <a:rPr lang="en-US" sz="1600" kern="1200" dirty="0">
                          <a:solidFill>
                            <a:schemeClr val="tx2"/>
                          </a:solidFill>
                          <a:latin typeface="+mn-lt"/>
                          <a:ea typeface="+mn-ea"/>
                          <a:cs typeface="+mn-cs"/>
                        </a:rPr>
                        <a:t>1730 (</a:t>
                      </a:r>
                      <a:r>
                        <a:rPr lang="en-US" sz="1600" kern="1200" dirty="0" smtClean="0">
                          <a:solidFill>
                            <a:schemeClr val="tx2"/>
                          </a:solidFill>
                          <a:latin typeface="+mn-lt"/>
                          <a:ea typeface="+mn-ea"/>
                          <a:cs typeface="+mn-cs"/>
                        </a:rPr>
                        <a:t>73.9)</a:t>
                      </a:r>
                      <a:endParaRPr lang="en-GB" sz="1600" kern="1200" dirty="0">
                        <a:solidFill>
                          <a:schemeClr val="tx2"/>
                        </a:solidFill>
                        <a:latin typeface="+mn-lt"/>
                        <a:ea typeface="+mn-ea"/>
                        <a:cs typeface="+mn-cs"/>
                      </a:endParaRPr>
                    </a:p>
                  </a:txBody>
                  <a:tcPr marL="68580" marR="68580" marT="0" marB="0"/>
                </a:tc>
              </a:tr>
              <a:tr h="182880">
                <a:tc>
                  <a:txBody>
                    <a:bodyPr/>
                    <a:lstStyle/>
                    <a:p>
                      <a:pPr marL="179388" indent="-60325"/>
                      <a:r>
                        <a:rPr lang="en-GB" sz="1600" kern="1200" dirty="0" smtClean="0">
                          <a:solidFill>
                            <a:schemeClr val="tx2"/>
                          </a:solidFill>
                          <a:latin typeface="+mn-lt"/>
                          <a:ea typeface="+mn-ea"/>
                          <a:cs typeface="+mn-cs"/>
                        </a:rPr>
                        <a:t>Sulphonylurea</a:t>
                      </a:r>
                      <a:endParaRPr lang="en-GB" sz="1600" kern="1200" dirty="0">
                        <a:solidFill>
                          <a:schemeClr val="tx2"/>
                        </a:solidFill>
                        <a:latin typeface="+mn-lt"/>
                        <a:ea typeface="+mn-ea"/>
                        <a:cs typeface="+mn-cs"/>
                      </a:endParaRPr>
                    </a:p>
                  </a:txBody>
                  <a:tcPr marL="72000" marR="72000" marT="36000" marB="36000"/>
                </a:tc>
                <a:tc>
                  <a:txBody>
                    <a:bodyPr/>
                    <a:lstStyle/>
                    <a:p>
                      <a:pPr marL="0" marR="0" algn="ctr">
                        <a:lnSpc>
                          <a:spcPct val="115000"/>
                        </a:lnSpc>
                        <a:spcBef>
                          <a:spcPts val="0"/>
                        </a:spcBef>
                        <a:spcAft>
                          <a:spcPts val="0"/>
                        </a:spcAft>
                      </a:pPr>
                      <a:r>
                        <a:rPr lang="en-US" sz="1600" kern="1200" dirty="0">
                          <a:solidFill>
                            <a:schemeClr val="tx2"/>
                          </a:solidFill>
                          <a:latin typeface="+mn-lt"/>
                          <a:ea typeface="+mn-ea"/>
                          <a:cs typeface="+mn-cs"/>
                        </a:rPr>
                        <a:t>992 (</a:t>
                      </a:r>
                      <a:r>
                        <a:rPr lang="en-US" sz="1600" kern="1200" dirty="0" smtClean="0">
                          <a:solidFill>
                            <a:schemeClr val="tx2"/>
                          </a:solidFill>
                          <a:latin typeface="+mn-lt"/>
                          <a:ea typeface="+mn-ea"/>
                          <a:cs typeface="+mn-cs"/>
                        </a:rPr>
                        <a:t>42.5)</a:t>
                      </a:r>
                      <a:endParaRPr lang="en-GB" sz="1600" kern="1200" dirty="0">
                        <a:solidFill>
                          <a:schemeClr val="tx2"/>
                        </a:solidFill>
                        <a:latin typeface="+mn-lt"/>
                        <a:ea typeface="+mn-ea"/>
                        <a:cs typeface="+mn-cs"/>
                      </a:endParaRPr>
                    </a:p>
                  </a:txBody>
                  <a:tcPr marL="68580" marR="68580" marT="0" marB="0"/>
                </a:tc>
                <a:tc>
                  <a:txBody>
                    <a:bodyPr/>
                    <a:lstStyle/>
                    <a:p>
                      <a:pPr marL="0" marR="0" algn="ctr">
                        <a:lnSpc>
                          <a:spcPct val="115000"/>
                        </a:lnSpc>
                        <a:spcBef>
                          <a:spcPts val="0"/>
                        </a:spcBef>
                        <a:spcAft>
                          <a:spcPts val="0"/>
                        </a:spcAft>
                      </a:pPr>
                      <a:r>
                        <a:rPr lang="en-US" sz="1600" kern="1200" dirty="0">
                          <a:solidFill>
                            <a:schemeClr val="tx2"/>
                          </a:solidFill>
                          <a:latin typeface="+mn-lt"/>
                          <a:ea typeface="+mn-ea"/>
                          <a:cs typeface="+mn-cs"/>
                        </a:rPr>
                        <a:t>985 (</a:t>
                      </a:r>
                      <a:r>
                        <a:rPr lang="en-US" sz="1600" kern="1200" dirty="0" smtClean="0">
                          <a:solidFill>
                            <a:schemeClr val="tx2"/>
                          </a:solidFill>
                          <a:latin typeface="+mn-lt"/>
                          <a:ea typeface="+mn-ea"/>
                          <a:cs typeface="+mn-cs"/>
                        </a:rPr>
                        <a:t>42.0)</a:t>
                      </a:r>
                      <a:endParaRPr lang="en-GB" sz="1600" kern="1200" dirty="0">
                        <a:solidFill>
                          <a:schemeClr val="tx2"/>
                        </a:solidFill>
                        <a:latin typeface="+mn-lt"/>
                        <a:ea typeface="+mn-ea"/>
                        <a:cs typeface="+mn-cs"/>
                      </a:endParaRPr>
                    </a:p>
                  </a:txBody>
                  <a:tcPr marL="68580" marR="68580" marT="0" marB="0"/>
                </a:tc>
                <a:tc>
                  <a:txBody>
                    <a:bodyPr/>
                    <a:lstStyle/>
                    <a:p>
                      <a:pPr marL="0" marR="0" algn="ctr">
                        <a:lnSpc>
                          <a:spcPct val="115000"/>
                        </a:lnSpc>
                        <a:spcBef>
                          <a:spcPts val="0"/>
                        </a:spcBef>
                        <a:spcAft>
                          <a:spcPts val="0"/>
                        </a:spcAft>
                      </a:pPr>
                      <a:r>
                        <a:rPr lang="en-US" sz="1600" kern="1200" dirty="0">
                          <a:solidFill>
                            <a:schemeClr val="tx2"/>
                          </a:solidFill>
                          <a:latin typeface="+mn-lt"/>
                          <a:ea typeface="+mn-ea"/>
                          <a:cs typeface="+mn-cs"/>
                        </a:rPr>
                        <a:t>1029 (</a:t>
                      </a:r>
                      <a:r>
                        <a:rPr lang="en-US" sz="1600" kern="1200" dirty="0" smtClean="0">
                          <a:solidFill>
                            <a:schemeClr val="tx2"/>
                          </a:solidFill>
                          <a:latin typeface="+mn-lt"/>
                          <a:ea typeface="+mn-ea"/>
                          <a:cs typeface="+mn-cs"/>
                        </a:rPr>
                        <a:t>43.9)</a:t>
                      </a:r>
                      <a:endParaRPr lang="en-GB" sz="1600" kern="1200" dirty="0">
                        <a:solidFill>
                          <a:schemeClr val="tx2"/>
                        </a:solidFill>
                        <a:latin typeface="+mn-lt"/>
                        <a:ea typeface="+mn-ea"/>
                        <a:cs typeface="+mn-cs"/>
                      </a:endParaRPr>
                    </a:p>
                  </a:txBody>
                  <a:tcPr marL="68580" marR="68580" marT="0" marB="0"/>
                </a:tc>
              </a:tr>
              <a:tr h="182880">
                <a:tc>
                  <a:txBody>
                    <a:bodyPr/>
                    <a:lstStyle/>
                    <a:p>
                      <a:pPr marL="119063" indent="0"/>
                      <a:r>
                        <a:rPr lang="en-GB" sz="1600" kern="1200" dirty="0" smtClean="0">
                          <a:solidFill>
                            <a:schemeClr val="tx2"/>
                          </a:solidFill>
                          <a:latin typeface="+mn-lt"/>
                          <a:ea typeface="+mn-ea"/>
                          <a:cs typeface="+mn-cs"/>
                        </a:rPr>
                        <a:t>Thiazolidinedione</a:t>
                      </a:r>
                      <a:endParaRPr lang="en-GB" sz="1600" kern="1200" dirty="0">
                        <a:solidFill>
                          <a:schemeClr val="tx2"/>
                        </a:solidFill>
                        <a:latin typeface="+mn-lt"/>
                        <a:ea typeface="+mn-ea"/>
                        <a:cs typeface="+mn-cs"/>
                      </a:endParaRPr>
                    </a:p>
                  </a:txBody>
                  <a:tcPr marL="72000" marR="72000" marT="36000" marB="36000"/>
                </a:tc>
                <a:tc>
                  <a:txBody>
                    <a:bodyPr/>
                    <a:lstStyle/>
                    <a:p>
                      <a:pPr marL="0" marR="0" algn="ctr">
                        <a:lnSpc>
                          <a:spcPct val="115000"/>
                        </a:lnSpc>
                        <a:spcBef>
                          <a:spcPts val="0"/>
                        </a:spcBef>
                        <a:spcAft>
                          <a:spcPts val="0"/>
                        </a:spcAft>
                      </a:pPr>
                      <a:r>
                        <a:rPr lang="en-US" sz="1600" kern="1200" dirty="0">
                          <a:solidFill>
                            <a:schemeClr val="tx2"/>
                          </a:solidFill>
                          <a:latin typeface="+mn-lt"/>
                          <a:ea typeface="+mn-ea"/>
                          <a:cs typeface="+mn-cs"/>
                        </a:rPr>
                        <a:t>101 (</a:t>
                      </a:r>
                      <a:r>
                        <a:rPr lang="en-US" sz="1600" kern="1200" dirty="0" smtClean="0">
                          <a:solidFill>
                            <a:schemeClr val="tx2"/>
                          </a:solidFill>
                          <a:latin typeface="+mn-lt"/>
                          <a:ea typeface="+mn-ea"/>
                          <a:cs typeface="+mn-cs"/>
                        </a:rPr>
                        <a:t>4.3)</a:t>
                      </a:r>
                      <a:endParaRPr lang="en-GB" sz="1600" kern="1200" dirty="0">
                        <a:solidFill>
                          <a:schemeClr val="tx2"/>
                        </a:solidFill>
                        <a:latin typeface="+mn-lt"/>
                        <a:ea typeface="+mn-ea"/>
                        <a:cs typeface="+mn-cs"/>
                      </a:endParaRPr>
                    </a:p>
                  </a:txBody>
                  <a:tcPr marL="68580" marR="68580" marT="0" marB="0"/>
                </a:tc>
                <a:tc>
                  <a:txBody>
                    <a:bodyPr/>
                    <a:lstStyle/>
                    <a:p>
                      <a:pPr marL="0" marR="0" algn="ctr">
                        <a:lnSpc>
                          <a:spcPct val="115000"/>
                        </a:lnSpc>
                        <a:spcBef>
                          <a:spcPts val="0"/>
                        </a:spcBef>
                        <a:spcAft>
                          <a:spcPts val="0"/>
                        </a:spcAft>
                      </a:pPr>
                      <a:r>
                        <a:rPr lang="en-US" sz="1600" kern="1200" dirty="0">
                          <a:solidFill>
                            <a:schemeClr val="tx2"/>
                          </a:solidFill>
                          <a:latin typeface="+mn-lt"/>
                          <a:ea typeface="+mn-ea"/>
                          <a:cs typeface="+mn-cs"/>
                        </a:rPr>
                        <a:t>96 (</a:t>
                      </a:r>
                      <a:r>
                        <a:rPr lang="en-US" sz="1600" kern="1200" dirty="0" smtClean="0">
                          <a:solidFill>
                            <a:schemeClr val="tx2"/>
                          </a:solidFill>
                          <a:latin typeface="+mn-lt"/>
                          <a:ea typeface="+mn-ea"/>
                          <a:cs typeface="+mn-cs"/>
                        </a:rPr>
                        <a:t>4.1)</a:t>
                      </a:r>
                      <a:endParaRPr lang="en-GB" sz="1600" kern="1200" dirty="0">
                        <a:solidFill>
                          <a:schemeClr val="tx2"/>
                        </a:solidFill>
                        <a:latin typeface="+mn-lt"/>
                        <a:ea typeface="+mn-ea"/>
                        <a:cs typeface="+mn-cs"/>
                      </a:endParaRPr>
                    </a:p>
                  </a:txBody>
                  <a:tcPr marL="68580" marR="68580" marT="0" marB="0"/>
                </a:tc>
                <a:tc>
                  <a:txBody>
                    <a:bodyPr/>
                    <a:lstStyle/>
                    <a:p>
                      <a:pPr marL="0" marR="0" algn="ctr">
                        <a:lnSpc>
                          <a:spcPct val="115000"/>
                        </a:lnSpc>
                        <a:spcBef>
                          <a:spcPts val="0"/>
                        </a:spcBef>
                        <a:spcAft>
                          <a:spcPts val="0"/>
                        </a:spcAft>
                      </a:pPr>
                      <a:r>
                        <a:rPr lang="en-US" sz="1600" kern="1200" dirty="0">
                          <a:solidFill>
                            <a:schemeClr val="tx2"/>
                          </a:solidFill>
                          <a:latin typeface="+mn-lt"/>
                          <a:ea typeface="+mn-ea"/>
                          <a:cs typeface="+mn-cs"/>
                        </a:rPr>
                        <a:t>102 (</a:t>
                      </a:r>
                      <a:r>
                        <a:rPr lang="en-US" sz="1600" kern="1200" dirty="0" smtClean="0">
                          <a:solidFill>
                            <a:schemeClr val="tx2"/>
                          </a:solidFill>
                          <a:latin typeface="+mn-lt"/>
                          <a:ea typeface="+mn-ea"/>
                          <a:cs typeface="+mn-cs"/>
                        </a:rPr>
                        <a:t>4.4)</a:t>
                      </a:r>
                      <a:endParaRPr lang="en-GB" sz="1600" kern="1200" dirty="0">
                        <a:solidFill>
                          <a:schemeClr val="tx2"/>
                        </a:solidFill>
                        <a:latin typeface="+mn-lt"/>
                        <a:ea typeface="+mn-ea"/>
                        <a:cs typeface="+mn-cs"/>
                      </a:endParaRPr>
                    </a:p>
                  </a:txBody>
                  <a:tcPr marL="68580" marR="68580" marT="0" marB="0"/>
                </a:tc>
              </a:tr>
              <a:tr h="182880">
                <a:tc>
                  <a:txBody>
                    <a:bodyPr/>
                    <a:lstStyle/>
                    <a:p>
                      <a:pPr marL="179388" indent="-60325"/>
                      <a:r>
                        <a:rPr lang="en-GB" sz="1600" kern="1200" dirty="0" smtClean="0">
                          <a:solidFill>
                            <a:schemeClr val="tx2"/>
                          </a:solidFill>
                          <a:latin typeface="+mn-lt"/>
                          <a:ea typeface="+mn-ea"/>
                          <a:cs typeface="+mn-cs"/>
                        </a:rPr>
                        <a:t>Insulin</a:t>
                      </a:r>
                      <a:endParaRPr lang="en-GB" sz="1600" kern="1200" dirty="0">
                        <a:solidFill>
                          <a:schemeClr val="tx2"/>
                        </a:solidFill>
                        <a:latin typeface="+mn-lt"/>
                        <a:ea typeface="+mn-ea"/>
                        <a:cs typeface="+mn-cs"/>
                      </a:endParaRPr>
                    </a:p>
                  </a:txBody>
                  <a:tcPr marL="72000" marR="72000" marT="36000" marB="36000"/>
                </a:tc>
                <a:tc>
                  <a:txBody>
                    <a:bodyPr/>
                    <a:lstStyle/>
                    <a:p>
                      <a:pPr marL="0" marR="0" algn="ctr">
                        <a:lnSpc>
                          <a:spcPct val="115000"/>
                        </a:lnSpc>
                        <a:spcBef>
                          <a:spcPts val="0"/>
                        </a:spcBef>
                        <a:spcAft>
                          <a:spcPts val="0"/>
                        </a:spcAft>
                      </a:pPr>
                      <a:r>
                        <a:rPr lang="en-US" sz="1600" kern="1200" dirty="0">
                          <a:solidFill>
                            <a:schemeClr val="tx2"/>
                          </a:solidFill>
                          <a:latin typeface="+mn-lt"/>
                          <a:ea typeface="+mn-ea"/>
                          <a:cs typeface="+mn-cs"/>
                        </a:rPr>
                        <a:t>1135 (</a:t>
                      </a:r>
                      <a:r>
                        <a:rPr lang="en-US" sz="1600" kern="1200" dirty="0" smtClean="0">
                          <a:solidFill>
                            <a:schemeClr val="tx2"/>
                          </a:solidFill>
                          <a:latin typeface="+mn-lt"/>
                          <a:ea typeface="+mn-ea"/>
                          <a:cs typeface="+mn-cs"/>
                        </a:rPr>
                        <a:t>48.6)</a:t>
                      </a:r>
                      <a:endParaRPr lang="en-GB" sz="1600" kern="1200" dirty="0">
                        <a:solidFill>
                          <a:schemeClr val="tx2"/>
                        </a:solidFill>
                        <a:latin typeface="+mn-lt"/>
                        <a:ea typeface="+mn-ea"/>
                        <a:cs typeface="+mn-cs"/>
                      </a:endParaRPr>
                    </a:p>
                  </a:txBody>
                  <a:tcPr marL="68580" marR="68580" marT="0" marB="0"/>
                </a:tc>
                <a:tc>
                  <a:txBody>
                    <a:bodyPr/>
                    <a:lstStyle/>
                    <a:p>
                      <a:pPr marL="0" marR="0" algn="ctr">
                        <a:lnSpc>
                          <a:spcPct val="115000"/>
                        </a:lnSpc>
                        <a:spcBef>
                          <a:spcPts val="0"/>
                        </a:spcBef>
                        <a:spcAft>
                          <a:spcPts val="0"/>
                        </a:spcAft>
                      </a:pPr>
                      <a:r>
                        <a:rPr lang="en-US" sz="1600" kern="1200" dirty="0">
                          <a:solidFill>
                            <a:schemeClr val="tx2"/>
                          </a:solidFill>
                          <a:latin typeface="+mn-lt"/>
                          <a:ea typeface="+mn-ea"/>
                          <a:cs typeface="+mn-cs"/>
                        </a:rPr>
                        <a:t>1132 (</a:t>
                      </a:r>
                      <a:r>
                        <a:rPr lang="en-US" sz="1600" kern="1200" dirty="0" smtClean="0">
                          <a:solidFill>
                            <a:schemeClr val="tx2"/>
                          </a:solidFill>
                          <a:latin typeface="+mn-lt"/>
                          <a:ea typeface="+mn-ea"/>
                          <a:cs typeface="+mn-cs"/>
                        </a:rPr>
                        <a:t>48.3)</a:t>
                      </a:r>
                      <a:endParaRPr lang="en-GB" sz="1600" kern="1200" dirty="0">
                        <a:solidFill>
                          <a:schemeClr val="tx2"/>
                        </a:solidFill>
                        <a:latin typeface="+mn-lt"/>
                        <a:ea typeface="+mn-ea"/>
                        <a:cs typeface="+mn-cs"/>
                      </a:endParaRPr>
                    </a:p>
                  </a:txBody>
                  <a:tcPr marL="68580" marR="68580" marT="0" marB="0"/>
                </a:tc>
                <a:tc>
                  <a:txBody>
                    <a:bodyPr/>
                    <a:lstStyle/>
                    <a:p>
                      <a:pPr marL="0" marR="0" algn="ctr">
                        <a:lnSpc>
                          <a:spcPct val="115000"/>
                        </a:lnSpc>
                        <a:spcBef>
                          <a:spcPts val="0"/>
                        </a:spcBef>
                        <a:spcAft>
                          <a:spcPts val="0"/>
                        </a:spcAft>
                      </a:pPr>
                      <a:r>
                        <a:rPr lang="en-US" sz="1600" kern="1200" dirty="0">
                          <a:solidFill>
                            <a:schemeClr val="tx2"/>
                          </a:solidFill>
                          <a:latin typeface="+mn-lt"/>
                          <a:ea typeface="+mn-ea"/>
                          <a:cs typeface="+mn-cs"/>
                        </a:rPr>
                        <a:t>1120 (</a:t>
                      </a:r>
                      <a:r>
                        <a:rPr lang="en-US" sz="1600" kern="1200" dirty="0" smtClean="0">
                          <a:solidFill>
                            <a:schemeClr val="tx2"/>
                          </a:solidFill>
                          <a:latin typeface="+mn-lt"/>
                          <a:ea typeface="+mn-ea"/>
                          <a:cs typeface="+mn-cs"/>
                        </a:rPr>
                        <a:t>47.8)</a:t>
                      </a:r>
                      <a:endParaRPr lang="en-GB" sz="1600" kern="1200" dirty="0">
                        <a:solidFill>
                          <a:schemeClr val="tx2"/>
                        </a:solidFill>
                        <a:latin typeface="+mn-lt"/>
                        <a:ea typeface="+mn-ea"/>
                        <a:cs typeface="+mn-cs"/>
                      </a:endParaRPr>
                    </a:p>
                  </a:txBody>
                  <a:tcPr marL="68580" marR="68580" marT="0" marB="0"/>
                </a:tc>
              </a:tr>
              <a:tr h="182880">
                <a:tc>
                  <a:txBody>
                    <a:bodyPr/>
                    <a:lstStyle/>
                    <a:p>
                      <a:pPr marL="358775" indent="-11113"/>
                      <a:r>
                        <a:rPr lang="en-GB" sz="1600" kern="1200" dirty="0" smtClean="0">
                          <a:solidFill>
                            <a:schemeClr val="tx2"/>
                          </a:solidFill>
                          <a:latin typeface="+mn-lt"/>
                          <a:ea typeface="+mn-ea"/>
                          <a:cs typeface="+mn-cs"/>
                        </a:rPr>
                        <a:t>Mean daily dose,</a:t>
                      </a:r>
                      <a:r>
                        <a:rPr lang="en-GB" sz="1600" kern="1200" baseline="0" dirty="0" smtClean="0">
                          <a:solidFill>
                            <a:schemeClr val="tx2"/>
                          </a:solidFill>
                          <a:latin typeface="+mn-lt"/>
                          <a:ea typeface="+mn-ea"/>
                          <a:cs typeface="+mn-cs"/>
                        </a:rPr>
                        <a:t> </a:t>
                      </a:r>
                      <a:r>
                        <a:rPr lang="en-GB" sz="1600" kern="1200" dirty="0" smtClean="0">
                          <a:solidFill>
                            <a:schemeClr val="tx2"/>
                          </a:solidFill>
                          <a:latin typeface="+mn-lt"/>
                          <a:ea typeface="+mn-ea"/>
                          <a:cs typeface="+mn-cs"/>
                        </a:rPr>
                        <a:t>U**</a:t>
                      </a:r>
                    </a:p>
                  </a:txBody>
                  <a:tcPr marL="72000" marR="72000" marT="36000" marB="36000"/>
                </a:tc>
                <a:tc>
                  <a:txBody>
                    <a:bodyPr/>
                    <a:lstStyle/>
                    <a:p>
                      <a:pPr algn="ctr"/>
                      <a:r>
                        <a:rPr lang="en-GB" sz="1600" dirty="0" smtClean="0">
                          <a:solidFill>
                            <a:schemeClr val="tx2"/>
                          </a:solidFill>
                        </a:rPr>
                        <a:t>65 (50.6)</a:t>
                      </a:r>
                      <a:endParaRPr lang="en-GB" sz="1600" dirty="0">
                        <a:solidFill>
                          <a:schemeClr val="tx2"/>
                        </a:solidFill>
                      </a:endParaRPr>
                    </a:p>
                  </a:txBody>
                  <a:tcPr marL="72000" marR="72000" marT="36000" marB="36000"/>
                </a:tc>
                <a:tc>
                  <a:txBody>
                    <a:bodyPr/>
                    <a:lstStyle/>
                    <a:p>
                      <a:pPr algn="ctr"/>
                      <a:r>
                        <a:rPr lang="en-GB" sz="1600" dirty="0" smtClean="0">
                          <a:solidFill>
                            <a:schemeClr val="tx2"/>
                          </a:solidFill>
                        </a:rPr>
                        <a:t>65 (47.9)</a:t>
                      </a:r>
                      <a:endParaRPr lang="en-GB" sz="1600" dirty="0">
                        <a:solidFill>
                          <a:schemeClr val="tx2"/>
                        </a:solidFill>
                      </a:endParaRPr>
                    </a:p>
                  </a:txBody>
                  <a:tcPr marL="72000" marR="72000" marT="36000" marB="36000"/>
                </a:tc>
                <a:tc>
                  <a:txBody>
                    <a:bodyPr/>
                    <a:lstStyle/>
                    <a:p>
                      <a:pPr algn="ctr"/>
                      <a:r>
                        <a:rPr lang="en-GB" sz="1600" dirty="0" smtClean="0">
                          <a:solidFill>
                            <a:schemeClr val="tx2"/>
                          </a:solidFill>
                        </a:rPr>
                        <a:t>66 (48.9)</a:t>
                      </a:r>
                      <a:endParaRPr lang="en-GB" sz="1600" dirty="0">
                        <a:solidFill>
                          <a:schemeClr val="tx2"/>
                        </a:solidFill>
                      </a:endParaRPr>
                    </a:p>
                  </a:txBody>
                  <a:tcPr marL="72000" marR="72000" marT="36000" marB="3600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06502548"/>
              </p:ext>
            </p:extLst>
          </p:nvPr>
        </p:nvGraphicFramePr>
        <p:xfrm>
          <a:off x="1844040" y="1371600"/>
          <a:ext cx="8595360" cy="2382720"/>
        </p:xfrm>
        <a:graphic>
          <a:graphicData uri="http://schemas.openxmlformats.org/drawingml/2006/table">
            <a:tbl>
              <a:tblPr firstRow="1" bandRow="1">
                <a:tableStyleId>{5DA37D80-6434-44D0-A028-1B22A696006F}</a:tableStyleId>
              </a:tblPr>
              <a:tblGrid>
                <a:gridCol w="3172968"/>
                <a:gridCol w="1807464"/>
                <a:gridCol w="1807464"/>
                <a:gridCol w="1807464"/>
              </a:tblGrid>
              <a:tr h="162018">
                <a:tc>
                  <a:txBody>
                    <a:bodyPr/>
                    <a:lstStyle/>
                    <a:p>
                      <a:endParaRPr lang="en-GB" sz="1600" dirty="0">
                        <a:solidFill>
                          <a:schemeClr val="tx1"/>
                        </a:solidFill>
                      </a:endParaRPr>
                    </a:p>
                  </a:txBody>
                  <a:tcPr marL="72000" marR="72000" marT="36000" marB="36000"/>
                </a:tc>
                <a:tc>
                  <a:txBody>
                    <a:bodyPr/>
                    <a:lstStyle/>
                    <a:p>
                      <a:pPr algn="ctr"/>
                      <a:r>
                        <a:rPr lang="en-GB" sz="1600" dirty="0" smtClean="0">
                          <a:solidFill>
                            <a:schemeClr val="tx2"/>
                          </a:solidFill>
                        </a:rPr>
                        <a:t>Placebo </a:t>
                      </a:r>
                    </a:p>
                    <a:p>
                      <a:pPr algn="ctr"/>
                      <a:r>
                        <a:rPr lang="en-GB" sz="1600" dirty="0" smtClean="0">
                          <a:solidFill>
                            <a:schemeClr val="tx2"/>
                          </a:solidFill>
                        </a:rPr>
                        <a:t>(n=2333)</a:t>
                      </a:r>
                      <a:endParaRPr lang="en-GB" sz="1600" dirty="0">
                        <a:solidFill>
                          <a:schemeClr val="tx2"/>
                        </a:solidFill>
                      </a:endParaRPr>
                    </a:p>
                  </a:txBody>
                  <a:tcPr marL="72000" marR="72000" marT="36000" marB="36000"/>
                </a:tc>
                <a:tc>
                  <a:txBody>
                    <a:bodyPr/>
                    <a:lstStyle/>
                    <a:p>
                      <a:pPr algn="ctr"/>
                      <a:r>
                        <a:rPr lang="en-GB" sz="1600" dirty="0" smtClean="0">
                          <a:solidFill>
                            <a:schemeClr val="tx2"/>
                          </a:solidFill>
                        </a:rPr>
                        <a:t>Empagliflozin</a:t>
                      </a:r>
                      <a:endParaRPr lang="en-GB" sz="1600" baseline="0" dirty="0" smtClean="0">
                        <a:solidFill>
                          <a:schemeClr val="tx2"/>
                        </a:solidFill>
                      </a:endParaRPr>
                    </a:p>
                    <a:p>
                      <a:pPr algn="ctr"/>
                      <a:r>
                        <a:rPr lang="en-GB" sz="1600" baseline="0" dirty="0" smtClean="0">
                          <a:solidFill>
                            <a:schemeClr val="tx2"/>
                          </a:solidFill>
                        </a:rPr>
                        <a:t>10 mg </a:t>
                      </a:r>
                    </a:p>
                    <a:p>
                      <a:pPr algn="ctr"/>
                      <a:r>
                        <a:rPr lang="en-GB" sz="1600" baseline="0" dirty="0" smtClean="0">
                          <a:solidFill>
                            <a:schemeClr val="tx2"/>
                          </a:solidFill>
                        </a:rPr>
                        <a:t>(n=2345)</a:t>
                      </a:r>
                      <a:endParaRPr lang="en-GB" sz="1600" dirty="0">
                        <a:solidFill>
                          <a:schemeClr val="tx2"/>
                        </a:solidFill>
                      </a:endParaRPr>
                    </a:p>
                  </a:txBody>
                  <a:tcPr marL="72000" marR="72000" marT="36000" marB="36000"/>
                </a:tc>
                <a:tc>
                  <a:txBody>
                    <a:bodyPr/>
                    <a:lstStyle/>
                    <a:p>
                      <a:pPr algn="ctr"/>
                      <a:r>
                        <a:rPr lang="en-GB" sz="1600" dirty="0" smtClean="0">
                          <a:solidFill>
                            <a:schemeClr val="tx2"/>
                          </a:solidFill>
                        </a:rPr>
                        <a:t>Empagliflozin</a:t>
                      </a:r>
                    </a:p>
                    <a:p>
                      <a:pPr algn="ctr"/>
                      <a:r>
                        <a:rPr lang="en-GB" sz="1600" dirty="0" smtClean="0">
                          <a:solidFill>
                            <a:schemeClr val="tx2"/>
                          </a:solidFill>
                        </a:rPr>
                        <a:t>25</a:t>
                      </a:r>
                      <a:r>
                        <a:rPr lang="en-GB" sz="1600" baseline="0" dirty="0" smtClean="0">
                          <a:solidFill>
                            <a:schemeClr val="tx2"/>
                          </a:solidFill>
                        </a:rPr>
                        <a:t> mg </a:t>
                      </a:r>
                    </a:p>
                    <a:p>
                      <a:pPr algn="ctr"/>
                      <a:r>
                        <a:rPr lang="en-GB" sz="1600" baseline="0" dirty="0" smtClean="0">
                          <a:solidFill>
                            <a:schemeClr val="tx2"/>
                          </a:solidFill>
                        </a:rPr>
                        <a:t>(n=2342)</a:t>
                      </a:r>
                      <a:endParaRPr lang="en-GB" sz="1600" dirty="0">
                        <a:solidFill>
                          <a:schemeClr val="tx2"/>
                        </a:solidFill>
                      </a:endParaRPr>
                    </a:p>
                  </a:txBody>
                  <a:tcPr marL="72000" marR="72000" marT="36000" marB="36000"/>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2"/>
                          </a:solidFill>
                        </a:rPr>
                        <a:t>HbA</a:t>
                      </a:r>
                      <a:r>
                        <a:rPr lang="en-GB" sz="1600" baseline="0" dirty="0" smtClean="0">
                          <a:solidFill>
                            <a:schemeClr val="tx2"/>
                          </a:solidFill>
                        </a:rPr>
                        <a:t>1c</a:t>
                      </a:r>
                      <a:r>
                        <a:rPr lang="en-GB" sz="1600" dirty="0" smtClean="0">
                          <a:solidFill>
                            <a:schemeClr val="tx2"/>
                          </a:solidFill>
                        </a:rPr>
                        <a:t>,</a:t>
                      </a:r>
                      <a:r>
                        <a:rPr lang="en-GB" sz="1600" baseline="0" dirty="0" smtClean="0">
                          <a:solidFill>
                            <a:schemeClr val="tx2"/>
                          </a:solidFill>
                        </a:rPr>
                        <a:t> </a:t>
                      </a:r>
                      <a:r>
                        <a:rPr lang="en-GB" sz="1600" dirty="0" smtClean="0">
                          <a:solidFill>
                            <a:schemeClr val="tx2"/>
                          </a:solidFill>
                        </a:rPr>
                        <a:t>%</a:t>
                      </a:r>
                    </a:p>
                  </a:txBody>
                  <a:tcPr marL="72000" marR="72000" marT="36000" marB="36000"/>
                </a:tc>
                <a:tc>
                  <a:txBody>
                    <a:bodyPr/>
                    <a:lstStyle/>
                    <a:p>
                      <a:pPr algn="ctr"/>
                      <a:r>
                        <a:rPr lang="en-GB" sz="1600" dirty="0" smtClean="0">
                          <a:solidFill>
                            <a:schemeClr val="tx2"/>
                          </a:solidFill>
                        </a:rPr>
                        <a:t>8.08 (0.84)</a:t>
                      </a:r>
                      <a:endParaRPr lang="en-GB" sz="1600" dirty="0">
                        <a:solidFill>
                          <a:schemeClr val="tx2"/>
                        </a:solidFill>
                      </a:endParaRPr>
                    </a:p>
                  </a:txBody>
                  <a:tcPr marL="72000" marR="72000" marT="36000" marB="36000"/>
                </a:tc>
                <a:tc>
                  <a:txBody>
                    <a:bodyPr/>
                    <a:lstStyle/>
                    <a:p>
                      <a:pPr algn="ctr"/>
                      <a:r>
                        <a:rPr lang="en-GB" sz="1600" dirty="0" smtClean="0">
                          <a:solidFill>
                            <a:schemeClr val="tx2"/>
                          </a:solidFill>
                        </a:rPr>
                        <a:t>8.07 (0.86)</a:t>
                      </a:r>
                      <a:endParaRPr lang="en-GB" sz="1600" dirty="0">
                        <a:solidFill>
                          <a:schemeClr val="tx2"/>
                        </a:solidFill>
                      </a:endParaRPr>
                    </a:p>
                  </a:txBody>
                  <a:tcPr marL="72000" marR="72000" marT="36000" marB="36000"/>
                </a:tc>
                <a:tc>
                  <a:txBody>
                    <a:bodyPr/>
                    <a:lstStyle/>
                    <a:p>
                      <a:pPr algn="ctr"/>
                      <a:r>
                        <a:rPr lang="en-GB" sz="1600" dirty="0" smtClean="0">
                          <a:solidFill>
                            <a:schemeClr val="tx2"/>
                          </a:solidFill>
                        </a:rPr>
                        <a:t>8.06 (0.84)</a:t>
                      </a:r>
                      <a:endParaRPr lang="en-GB" sz="1600" dirty="0">
                        <a:solidFill>
                          <a:schemeClr val="tx2"/>
                        </a:solidFill>
                      </a:endParaRPr>
                    </a:p>
                  </a:txBody>
                  <a:tcPr marL="72000" marR="72000" marT="36000" marB="36000"/>
                </a:tc>
              </a:tr>
              <a:tr h="182880">
                <a:tc gridSpan="2">
                  <a:txBody>
                    <a:bodyPr/>
                    <a:lstStyle/>
                    <a:p>
                      <a:pPr marL="0" marR="0" lvl="0" indent="0" algn="l" defTabSz="180000" rtl="0" eaLnBrk="1" fontAlgn="auto" latinLnBrk="0" hangingPunct="1">
                        <a:lnSpc>
                          <a:spcPct val="100000"/>
                        </a:lnSpc>
                        <a:spcBef>
                          <a:spcPts val="0"/>
                        </a:spcBef>
                        <a:spcAft>
                          <a:spcPts val="0"/>
                        </a:spcAft>
                        <a:buClrTx/>
                        <a:buSzTx/>
                        <a:buFontTx/>
                        <a:buNone/>
                        <a:tabLst>
                          <a:tab pos="180000" algn="l"/>
                        </a:tabLst>
                        <a:defRPr/>
                      </a:pPr>
                      <a:r>
                        <a:rPr lang="en-GB" sz="1600" dirty="0" smtClean="0">
                          <a:solidFill>
                            <a:schemeClr val="tx2"/>
                          </a:solidFill>
                        </a:rPr>
                        <a:t>Time since diagnosis of type 2</a:t>
                      </a:r>
                      <a:r>
                        <a:rPr lang="en-GB" sz="1600" baseline="0" dirty="0" smtClean="0">
                          <a:solidFill>
                            <a:schemeClr val="tx2"/>
                          </a:solidFill>
                        </a:rPr>
                        <a:t> </a:t>
                      </a:r>
                      <a:r>
                        <a:rPr lang="en-GB" sz="1600" dirty="0" smtClean="0">
                          <a:solidFill>
                            <a:schemeClr val="tx2"/>
                          </a:solidFill>
                        </a:rPr>
                        <a:t>diabetes, years</a:t>
                      </a:r>
                    </a:p>
                  </a:txBody>
                  <a:tcPr marL="72000" marR="72000" marT="36000" marB="36000"/>
                </a:tc>
                <a:tc hMerge="1">
                  <a:txBody>
                    <a:bodyPr/>
                    <a:lstStyle/>
                    <a:p>
                      <a:pPr algn="ctr"/>
                      <a:endParaRPr lang="en-GB" sz="1400" dirty="0">
                        <a:solidFill>
                          <a:schemeClr val="tx1"/>
                        </a:solidFill>
                      </a:endParaRPr>
                    </a:p>
                  </a:txBody>
                  <a:tcPr marL="72000" marR="72000" marT="36000" marB="36000"/>
                </a:tc>
                <a:tc>
                  <a:txBody>
                    <a:bodyPr/>
                    <a:lstStyle/>
                    <a:p>
                      <a:pPr algn="ctr"/>
                      <a:endParaRPr lang="en-GB" sz="1600" dirty="0">
                        <a:solidFill>
                          <a:schemeClr val="tx2"/>
                        </a:solidFill>
                      </a:endParaRPr>
                    </a:p>
                  </a:txBody>
                  <a:tcPr marL="72000" marR="72000" marT="36000" marB="36000"/>
                </a:tc>
                <a:tc>
                  <a:txBody>
                    <a:bodyPr/>
                    <a:lstStyle/>
                    <a:p>
                      <a:pPr algn="ctr"/>
                      <a:endParaRPr lang="en-GB" sz="1600" dirty="0">
                        <a:solidFill>
                          <a:schemeClr val="tx2"/>
                        </a:solidFill>
                      </a:endParaRPr>
                    </a:p>
                  </a:txBody>
                  <a:tcPr marL="72000" marR="72000" marT="36000" marB="36000"/>
                </a:tc>
              </a:tr>
              <a:tr h="182880">
                <a:tc>
                  <a:txBody>
                    <a:bodyPr/>
                    <a:lstStyle/>
                    <a:p>
                      <a:pPr marL="173038" lvl="0" indent="0" defTabSz="180000">
                        <a:tabLst>
                          <a:tab pos="180000" algn="l"/>
                        </a:tabLst>
                      </a:pPr>
                      <a:r>
                        <a:rPr lang="en-GB" sz="1600" baseline="0" dirty="0" smtClean="0">
                          <a:solidFill>
                            <a:schemeClr val="tx2"/>
                          </a:solidFill>
                          <a:latin typeface="Times New Roman"/>
                          <a:cs typeface="Times New Roman"/>
                        </a:rPr>
                        <a:t>≤</a:t>
                      </a:r>
                      <a:r>
                        <a:rPr lang="en-GB" sz="1600" baseline="0" dirty="0" smtClean="0">
                          <a:solidFill>
                            <a:schemeClr val="tx2"/>
                          </a:solidFill>
                          <a:latin typeface="+mn-lt"/>
                        </a:rPr>
                        <a:t>5</a:t>
                      </a:r>
                      <a:endParaRPr lang="en-GB" sz="1600" dirty="0">
                        <a:solidFill>
                          <a:schemeClr val="tx2"/>
                        </a:solidFill>
                        <a:latin typeface="+mn-lt"/>
                      </a:endParaRPr>
                    </a:p>
                  </a:txBody>
                  <a:tcPr marL="72000" marR="72000" marT="36000" marB="36000"/>
                </a:tc>
                <a:tc>
                  <a:txBody>
                    <a:bodyPr/>
                    <a:lstStyle/>
                    <a:p>
                      <a:pPr algn="ctr"/>
                      <a:r>
                        <a:rPr lang="en-GB" sz="1600" dirty="0" smtClean="0">
                          <a:solidFill>
                            <a:schemeClr val="tx2"/>
                          </a:solidFill>
                        </a:rPr>
                        <a:t>423 (18.1)</a:t>
                      </a:r>
                      <a:endParaRPr lang="en-GB" sz="1600" dirty="0">
                        <a:solidFill>
                          <a:schemeClr val="tx2"/>
                        </a:solidFill>
                      </a:endParaRPr>
                    </a:p>
                  </a:txBody>
                  <a:tcPr marL="72000" marR="72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2"/>
                          </a:solidFill>
                        </a:rPr>
                        <a:t>406 (17.3)</a:t>
                      </a:r>
                      <a:endParaRPr lang="en-GB" sz="1600" dirty="0">
                        <a:solidFill>
                          <a:schemeClr val="tx2"/>
                        </a:solidFill>
                      </a:endParaRPr>
                    </a:p>
                  </a:txBody>
                  <a:tcPr marL="72000" marR="72000" marT="36000" marB="36000"/>
                </a:tc>
                <a:tc>
                  <a:txBody>
                    <a:bodyPr/>
                    <a:lstStyle/>
                    <a:p>
                      <a:pPr algn="ctr"/>
                      <a:r>
                        <a:rPr lang="en-GB" sz="1600" dirty="0" smtClean="0">
                          <a:solidFill>
                            <a:schemeClr val="tx2"/>
                          </a:solidFill>
                        </a:rPr>
                        <a:t>434 (18.6)</a:t>
                      </a:r>
                      <a:endParaRPr lang="en-GB" sz="1600" dirty="0">
                        <a:solidFill>
                          <a:schemeClr val="tx2"/>
                        </a:solidFill>
                      </a:endParaRPr>
                    </a:p>
                  </a:txBody>
                  <a:tcPr marL="72000" marR="72000" marT="36000" marB="36000"/>
                </a:tc>
              </a:tr>
              <a:tr h="182880">
                <a:tc>
                  <a:txBody>
                    <a:bodyPr/>
                    <a:lstStyle/>
                    <a:p>
                      <a:pPr marL="173038" lvl="0" indent="0" defTabSz="180000">
                        <a:tabLst>
                          <a:tab pos="180000" algn="l"/>
                        </a:tabLst>
                      </a:pPr>
                      <a:r>
                        <a:rPr lang="en-GB" sz="1600" dirty="0" smtClean="0">
                          <a:solidFill>
                            <a:schemeClr val="tx2"/>
                          </a:solidFill>
                          <a:latin typeface="+mn-lt"/>
                        </a:rPr>
                        <a:t>&gt;5 to</a:t>
                      </a:r>
                      <a:r>
                        <a:rPr lang="en-GB" sz="1600" baseline="0" dirty="0" smtClean="0">
                          <a:solidFill>
                            <a:schemeClr val="tx2"/>
                          </a:solidFill>
                          <a:latin typeface="+mn-lt"/>
                        </a:rPr>
                        <a:t> 10</a:t>
                      </a:r>
                      <a:endParaRPr lang="en-GB" sz="1600" dirty="0">
                        <a:solidFill>
                          <a:schemeClr val="tx2"/>
                        </a:solidFill>
                        <a:latin typeface="+mn-lt"/>
                      </a:endParaRPr>
                    </a:p>
                  </a:txBody>
                  <a:tcPr marL="72000" marR="72000" marT="36000" marB="36000"/>
                </a:tc>
                <a:tc>
                  <a:txBody>
                    <a:bodyPr/>
                    <a:lstStyle/>
                    <a:p>
                      <a:pPr algn="ctr"/>
                      <a:r>
                        <a:rPr lang="en-GB" sz="1600" dirty="0" smtClean="0">
                          <a:solidFill>
                            <a:schemeClr val="tx2"/>
                          </a:solidFill>
                        </a:rPr>
                        <a:t>571 (24.5)</a:t>
                      </a:r>
                      <a:endParaRPr lang="en-GB" sz="1600" dirty="0">
                        <a:solidFill>
                          <a:schemeClr val="tx2"/>
                        </a:solidFill>
                      </a:endParaRPr>
                    </a:p>
                  </a:txBody>
                  <a:tcPr marL="72000" marR="72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2"/>
                          </a:solidFill>
                        </a:rPr>
                        <a:t>585 (24.9)</a:t>
                      </a:r>
                      <a:endParaRPr lang="en-GB" sz="1600" dirty="0">
                        <a:solidFill>
                          <a:schemeClr val="tx2"/>
                        </a:solidFill>
                      </a:endParaRPr>
                    </a:p>
                  </a:txBody>
                  <a:tcPr marL="72000" marR="72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2"/>
                          </a:solidFill>
                        </a:rPr>
                        <a:t>590 (25.2)</a:t>
                      </a:r>
                      <a:endParaRPr lang="en-GB" sz="1600" dirty="0">
                        <a:solidFill>
                          <a:schemeClr val="tx2"/>
                        </a:solidFill>
                      </a:endParaRPr>
                    </a:p>
                  </a:txBody>
                  <a:tcPr marL="72000" marR="72000" marT="36000" marB="36000"/>
                </a:tc>
              </a:tr>
              <a:tr h="182880">
                <a:tc>
                  <a:txBody>
                    <a:bodyPr/>
                    <a:lstStyle/>
                    <a:p>
                      <a:pPr marL="173038" lvl="0" indent="0" defTabSz="180000">
                        <a:tabLst>
                          <a:tab pos="180000" algn="l"/>
                        </a:tabLst>
                      </a:pPr>
                      <a:r>
                        <a:rPr lang="en-GB" sz="1600" dirty="0" smtClean="0">
                          <a:solidFill>
                            <a:schemeClr val="tx2"/>
                          </a:solidFill>
                          <a:latin typeface="+mn-lt"/>
                        </a:rPr>
                        <a:t>&gt;10</a:t>
                      </a:r>
                      <a:endParaRPr lang="en-GB" sz="1600" dirty="0">
                        <a:solidFill>
                          <a:schemeClr val="tx2"/>
                        </a:solidFill>
                        <a:latin typeface="+mn-lt"/>
                      </a:endParaRPr>
                    </a:p>
                  </a:txBody>
                  <a:tcPr marL="72000" marR="72000" marT="36000" marB="36000"/>
                </a:tc>
                <a:tc>
                  <a:txBody>
                    <a:bodyPr/>
                    <a:lstStyle/>
                    <a:p>
                      <a:pPr algn="ctr"/>
                      <a:r>
                        <a:rPr lang="en-GB" sz="1600" dirty="0" smtClean="0">
                          <a:solidFill>
                            <a:schemeClr val="tx2"/>
                          </a:solidFill>
                        </a:rPr>
                        <a:t>1339 (57.4)</a:t>
                      </a:r>
                      <a:endParaRPr lang="en-GB" sz="1600" dirty="0">
                        <a:solidFill>
                          <a:schemeClr val="tx2"/>
                        </a:solidFill>
                      </a:endParaRPr>
                    </a:p>
                  </a:txBody>
                  <a:tcPr marL="72000" marR="72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2"/>
                          </a:solidFill>
                        </a:rPr>
                        <a:t>1354 (57.7)</a:t>
                      </a:r>
                      <a:endParaRPr lang="en-GB" sz="1600" dirty="0">
                        <a:solidFill>
                          <a:schemeClr val="tx2"/>
                        </a:solidFill>
                      </a:endParaRPr>
                    </a:p>
                  </a:txBody>
                  <a:tcPr marL="72000" marR="72000" marT="36000" marB="36000"/>
                </a:tc>
                <a:tc>
                  <a:txBody>
                    <a:bodyPr/>
                    <a:lstStyle/>
                    <a:p>
                      <a:pPr algn="ctr"/>
                      <a:r>
                        <a:rPr lang="en-GB" sz="1600" dirty="0" smtClean="0">
                          <a:solidFill>
                            <a:schemeClr val="tx2"/>
                          </a:solidFill>
                        </a:rPr>
                        <a:t>1318 (56.3)</a:t>
                      </a:r>
                      <a:endParaRPr lang="en-GB" sz="1600" dirty="0">
                        <a:solidFill>
                          <a:schemeClr val="tx2"/>
                        </a:solidFill>
                      </a:endParaRPr>
                    </a:p>
                  </a:txBody>
                  <a:tcPr marL="72000" marR="72000" marT="36000" marB="36000"/>
                </a:tc>
              </a:tr>
            </a:tbl>
          </a:graphicData>
        </a:graphic>
      </p:graphicFrame>
      <p:sp>
        <p:nvSpPr>
          <p:cNvPr id="2" name="Title 1"/>
          <p:cNvSpPr>
            <a:spLocks noGrp="1"/>
          </p:cNvSpPr>
          <p:nvPr>
            <p:ph type="title"/>
          </p:nvPr>
        </p:nvSpPr>
        <p:spPr>
          <a:xfrm>
            <a:off x="854637" y="280933"/>
            <a:ext cx="10571998" cy="970450"/>
          </a:xfrm>
          <a:ln>
            <a:solidFill>
              <a:srgbClr val="C00000"/>
            </a:solidFill>
          </a:ln>
        </p:spPr>
        <p:txBody>
          <a:bodyPr>
            <a:noAutofit/>
          </a:bodyPr>
          <a:lstStyle/>
          <a:p>
            <a:r>
              <a:rPr lang="en-GB" dirty="0" smtClean="0"/>
              <a:t>Baseline characteristics: type 2 diabetes</a:t>
            </a:r>
            <a:endParaRPr lang="en-GB" dirty="0"/>
          </a:p>
        </p:txBody>
      </p:sp>
      <p:sp>
        <p:nvSpPr>
          <p:cNvPr id="9" name="Rectangle 8"/>
          <p:cNvSpPr/>
          <p:nvPr/>
        </p:nvSpPr>
        <p:spPr>
          <a:xfrm>
            <a:off x="1730920" y="5659121"/>
            <a:ext cx="6843394" cy="276999"/>
          </a:xfrm>
          <a:prstGeom prst="rect">
            <a:avLst/>
          </a:prstGeom>
        </p:spPr>
        <p:txBody>
          <a:bodyPr wrap="square">
            <a:spAutoFit/>
          </a:bodyPr>
          <a:lstStyle/>
          <a:p>
            <a:r>
              <a:rPr lang="en-US" sz="1200" dirty="0">
                <a:solidFill>
                  <a:srgbClr val="5A5A5A"/>
                </a:solidFill>
              </a:rPr>
              <a:t>Data are n (%) or mean (SD) in patients treated with </a:t>
            </a:r>
            <a:r>
              <a:rPr lang="en-US" sz="1200" dirty="0">
                <a:solidFill>
                  <a:srgbClr val="5A5A5A"/>
                </a:solidFill>
                <a:cs typeface="Times New Roman"/>
              </a:rPr>
              <a:t>≥1 </a:t>
            </a:r>
            <a:r>
              <a:rPr lang="en-US" sz="1200" dirty="0">
                <a:solidFill>
                  <a:srgbClr val="5A5A5A"/>
                </a:solidFill>
              </a:rPr>
              <a:t>dose of study drug </a:t>
            </a:r>
            <a:endParaRPr lang="en-US" sz="1200" dirty="0">
              <a:solidFill>
                <a:prstClr val="black"/>
              </a:solidFill>
            </a:endParaRPr>
          </a:p>
        </p:txBody>
      </p:sp>
      <p:sp>
        <p:nvSpPr>
          <p:cNvPr id="8" name="Slide Number Placeholder 3"/>
          <p:cNvSpPr>
            <a:spLocks noGrp="1"/>
          </p:cNvSpPr>
          <p:nvPr>
            <p:ph type="sldNum" sz="quarter" idx="12"/>
          </p:nvPr>
        </p:nvSpPr>
        <p:spPr>
          <a:xfrm>
            <a:off x="9732624" y="6597352"/>
            <a:ext cx="935376" cy="260648"/>
          </a:xfrm>
        </p:spPr>
        <p:txBody>
          <a:bodyPr/>
          <a:lstStyle/>
          <a:p>
            <a:fld id="{4AD7133C-5F9C-4F7F-9637-3E296898A784}" type="slidenum">
              <a:rPr lang="en-GB" smtClean="0">
                <a:solidFill>
                  <a:prstClr val="black">
                    <a:tint val="75000"/>
                  </a:prstClr>
                </a:solidFill>
              </a:rPr>
              <a:pPr/>
              <a:t>59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schemeClr val="tx1">
                    <a:lumMod val="65000"/>
                    <a:lumOff val="35000"/>
                  </a:schemeClr>
                </a:solidFill>
              </a:rPr>
              <a:t>*</a:t>
            </a:r>
            <a:r>
              <a:rPr lang="en-GB" dirty="0">
                <a:solidFill>
                  <a:schemeClr val="tx1">
                    <a:lumMod val="65000"/>
                    <a:lumOff val="35000"/>
                  </a:schemeClr>
                </a:solidFill>
              </a:rPr>
              <a:t>Medication taken alone or in combination</a:t>
            </a:r>
            <a:br>
              <a:rPr lang="en-GB" dirty="0">
                <a:solidFill>
                  <a:schemeClr val="tx1">
                    <a:lumMod val="65000"/>
                    <a:lumOff val="35000"/>
                  </a:schemeClr>
                </a:solidFill>
              </a:rPr>
            </a:br>
            <a:r>
              <a:rPr lang="en-US" dirty="0">
                <a:solidFill>
                  <a:schemeClr val="tx1">
                    <a:lumMod val="65000"/>
                    <a:lumOff val="35000"/>
                  </a:schemeClr>
                </a:solidFill>
              </a:rPr>
              <a:t>**</a:t>
            </a:r>
            <a:r>
              <a:rPr lang="en-GB" dirty="0">
                <a:solidFill>
                  <a:schemeClr val="tx1">
                    <a:lumMod val="65000"/>
                    <a:lumOff val="35000"/>
                  </a:schemeClr>
                </a:solidFill>
              </a:rPr>
              <a:t>Placebo, n=1135; empagliflozin 10 mg, n=1132; empagliflozin 25 mg, </a:t>
            </a:r>
            <a:r>
              <a:rPr lang="en-GB" dirty="0" smtClean="0">
                <a:solidFill>
                  <a:schemeClr val="tx1">
                    <a:lumMod val="65000"/>
                    <a:lumOff val="35000"/>
                  </a:schemeClr>
                </a:solidFill>
              </a:rPr>
              <a:t>n=1120</a:t>
            </a:r>
            <a:endParaRPr lang="en-GB" dirty="0">
              <a:solidFill>
                <a:schemeClr val="tx1">
                  <a:lumMod val="65000"/>
                  <a:lumOff val="35000"/>
                </a:schemeClr>
              </a:solidFill>
            </a:endParaRPr>
          </a:p>
        </p:txBody>
      </p:sp>
      <p:sp>
        <p:nvSpPr>
          <p:cNvPr id="13" name="Rectangle 12"/>
          <p:cNvSpPr/>
          <p:nvPr/>
        </p:nvSpPr>
        <p:spPr>
          <a:xfrm>
            <a:off x="1847528" y="2168860"/>
            <a:ext cx="8586216" cy="329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p:cNvSpPr/>
          <p:nvPr/>
        </p:nvSpPr>
        <p:spPr>
          <a:xfrm>
            <a:off x="1847528" y="3429000"/>
            <a:ext cx="8586216" cy="329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p:cNvSpPr/>
          <p:nvPr/>
        </p:nvSpPr>
        <p:spPr>
          <a:xfrm>
            <a:off x="1847528" y="5013176"/>
            <a:ext cx="8586216" cy="329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91792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981200" y="381000"/>
          <a:ext cx="8077200" cy="6019800"/>
        </p:xfrm>
        <a:graphic>
          <a:graphicData uri="http://schemas.openxmlformats.org/presentationml/2006/ole">
            <mc:AlternateContent xmlns:mc="http://schemas.openxmlformats.org/markup-compatibility/2006">
              <mc:Choice xmlns:v="urn:schemas-microsoft-com:vml" Requires="v">
                <p:oleObj spid="_x0000_s1033" name="Slide" r:id="rId3" imgW="4572000" imgH="3429000" progId="PowerPoint.Slide.8">
                  <p:embed/>
                </p:oleObj>
              </mc:Choice>
              <mc:Fallback>
                <p:oleObj name="Slide" r:id="rId3" imgW="4572000" imgH="342900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81000"/>
                        <a:ext cx="80772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rgbClr val="C00000"/>
            </a:solidFill>
          </a:ln>
        </p:spPr>
        <p:txBody>
          <a:bodyPr/>
          <a:lstStyle/>
          <a:p>
            <a:r>
              <a:rPr lang="en-GB" dirty="0"/>
              <a:t>HbA1c </a:t>
            </a:r>
            <a:r>
              <a:rPr lang="en-GB" dirty="0" smtClean="0"/>
              <a:t> </a:t>
            </a:r>
            <a:endParaRPr lang="en-GB" dirty="0"/>
          </a:p>
        </p:txBody>
      </p:sp>
      <p:graphicFrame>
        <p:nvGraphicFramePr>
          <p:cNvPr id="6" name="Chart 5"/>
          <p:cNvGraphicFramePr/>
          <p:nvPr>
            <p:extLst>
              <p:ext uri="{D42A27DB-BD31-4B8C-83A1-F6EECF244321}">
                <p14:modId xmlns:p14="http://schemas.microsoft.com/office/powerpoint/2010/main" val="885221246"/>
              </p:ext>
            </p:extLst>
          </p:nvPr>
        </p:nvGraphicFramePr>
        <p:xfrm>
          <a:off x="2385054" y="1219200"/>
          <a:ext cx="8206746" cy="436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38399" y="5499823"/>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2294</a:t>
            </a:r>
          </a:p>
        </p:txBody>
      </p:sp>
      <p:sp>
        <p:nvSpPr>
          <p:cNvPr id="9" name="TextBox 8"/>
          <p:cNvSpPr txBox="1"/>
          <p:nvPr/>
        </p:nvSpPr>
        <p:spPr>
          <a:xfrm>
            <a:off x="3038399" y="5692329"/>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2296</a:t>
            </a:r>
          </a:p>
        </p:txBody>
      </p:sp>
      <p:sp>
        <p:nvSpPr>
          <p:cNvPr id="10" name="TextBox 9"/>
          <p:cNvSpPr txBox="1"/>
          <p:nvPr/>
        </p:nvSpPr>
        <p:spPr>
          <a:xfrm>
            <a:off x="3038399" y="5884835"/>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2296</a:t>
            </a:r>
          </a:p>
        </p:txBody>
      </p:sp>
      <p:sp>
        <p:nvSpPr>
          <p:cNvPr id="23" name="TextBox 22"/>
          <p:cNvSpPr txBox="1"/>
          <p:nvPr/>
        </p:nvSpPr>
        <p:spPr>
          <a:xfrm>
            <a:off x="2307971" y="5494742"/>
            <a:ext cx="737702" cy="253916"/>
          </a:xfrm>
          <a:prstGeom prst="rect">
            <a:avLst/>
          </a:prstGeom>
          <a:noFill/>
        </p:spPr>
        <p:txBody>
          <a:bodyPr wrap="none" rtlCol="0">
            <a:spAutoFit/>
          </a:bodyPr>
          <a:lstStyle/>
          <a:p>
            <a:pPr algn="r">
              <a:buClr>
                <a:srgbClr val="003366"/>
              </a:buClr>
            </a:pPr>
            <a:r>
              <a:rPr lang="en-GB" sz="1000" dirty="0">
                <a:solidFill>
                  <a:srgbClr val="5A5A5A"/>
                </a:solidFill>
                <a:cs typeface="Arial" panose="020B0604020202020204" pitchFamily="34" charset="0"/>
              </a:rPr>
              <a:t>Placebo</a:t>
            </a:r>
          </a:p>
        </p:txBody>
      </p:sp>
      <p:sp>
        <p:nvSpPr>
          <p:cNvPr id="24" name="TextBox 23"/>
          <p:cNvSpPr txBox="1"/>
          <p:nvPr/>
        </p:nvSpPr>
        <p:spPr>
          <a:xfrm>
            <a:off x="1631505" y="5687249"/>
            <a:ext cx="1414169" cy="246221"/>
          </a:xfrm>
          <a:prstGeom prst="rect">
            <a:avLst/>
          </a:prstGeom>
          <a:noFill/>
        </p:spPr>
        <p:txBody>
          <a:bodyPr wrap="none" rtlCol="0">
            <a:spAutoFit/>
          </a:bodyPr>
          <a:lstStyle/>
          <a:p>
            <a:pPr algn="r">
              <a:buClr>
                <a:srgbClr val="003366"/>
              </a:buClr>
            </a:pPr>
            <a:r>
              <a:rPr lang="en-GB" sz="1000" dirty="0">
                <a:solidFill>
                  <a:srgbClr val="5A5A5A"/>
                </a:solidFill>
                <a:cs typeface="Arial" panose="020B0604020202020204" pitchFamily="34" charset="0"/>
              </a:rPr>
              <a:t>Empagliflozin 10 mg</a:t>
            </a:r>
          </a:p>
        </p:txBody>
      </p:sp>
      <p:sp>
        <p:nvSpPr>
          <p:cNvPr id="25" name="TextBox 24"/>
          <p:cNvSpPr txBox="1"/>
          <p:nvPr/>
        </p:nvSpPr>
        <p:spPr>
          <a:xfrm>
            <a:off x="1631505" y="5879755"/>
            <a:ext cx="1414169" cy="246221"/>
          </a:xfrm>
          <a:prstGeom prst="rect">
            <a:avLst/>
          </a:prstGeom>
          <a:noFill/>
        </p:spPr>
        <p:txBody>
          <a:bodyPr wrap="none" rtlCol="0">
            <a:spAutoFit/>
          </a:bodyPr>
          <a:lstStyle/>
          <a:p>
            <a:pPr algn="r">
              <a:buClr>
                <a:srgbClr val="003366"/>
              </a:buClr>
            </a:pPr>
            <a:r>
              <a:rPr lang="en-GB" sz="1000" dirty="0">
                <a:solidFill>
                  <a:srgbClr val="5A5A5A"/>
                </a:solidFill>
                <a:cs typeface="Arial" panose="020B0604020202020204" pitchFamily="34" charset="0"/>
              </a:rPr>
              <a:t>Empagliflozin 25 mg</a:t>
            </a:r>
          </a:p>
        </p:txBody>
      </p:sp>
      <p:sp>
        <p:nvSpPr>
          <p:cNvPr id="26" name="TextBox 25"/>
          <p:cNvSpPr txBox="1"/>
          <p:nvPr/>
        </p:nvSpPr>
        <p:spPr>
          <a:xfrm>
            <a:off x="3390798" y="5502250"/>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2272</a:t>
            </a:r>
          </a:p>
        </p:txBody>
      </p:sp>
      <p:sp>
        <p:nvSpPr>
          <p:cNvPr id="27" name="TextBox 26"/>
          <p:cNvSpPr txBox="1"/>
          <p:nvPr/>
        </p:nvSpPr>
        <p:spPr>
          <a:xfrm>
            <a:off x="3390798" y="5694756"/>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2272</a:t>
            </a:r>
          </a:p>
        </p:txBody>
      </p:sp>
      <p:sp>
        <p:nvSpPr>
          <p:cNvPr id="28" name="TextBox 27"/>
          <p:cNvSpPr txBox="1"/>
          <p:nvPr/>
        </p:nvSpPr>
        <p:spPr>
          <a:xfrm>
            <a:off x="3390798" y="5887262"/>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2280</a:t>
            </a:r>
          </a:p>
        </p:txBody>
      </p:sp>
      <p:sp>
        <p:nvSpPr>
          <p:cNvPr id="29" name="TextBox 28"/>
          <p:cNvSpPr txBox="1"/>
          <p:nvPr/>
        </p:nvSpPr>
        <p:spPr>
          <a:xfrm>
            <a:off x="3810643" y="5500441"/>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2188</a:t>
            </a:r>
          </a:p>
        </p:txBody>
      </p:sp>
      <p:sp>
        <p:nvSpPr>
          <p:cNvPr id="30" name="TextBox 29"/>
          <p:cNvSpPr txBox="1"/>
          <p:nvPr/>
        </p:nvSpPr>
        <p:spPr>
          <a:xfrm>
            <a:off x="3810643" y="5692947"/>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2218</a:t>
            </a:r>
          </a:p>
        </p:txBody>
      </p:sp>
      <p:sp>
        <p:nvSpPr>
          <p:cNvPr id="31" name="TextBox 30"/>
          <p:cNvSpPr txBox="1"/>
          <p:nvPr/>
        </p:nvSpPr>
        <p:spPr>
          <a:xfrm>
            <a:off x="3810643" y="588545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2212</a:t>
            </a:r>
          </a:p>
        </p:txBody>
      </p:sp>
      <p:sp>
        <p:nvSpPr>
          <p:cNvPr id="32" name="TextBox 31"/>
          <p:cNvSpPr txBox="1"/>
          <p:nvPr/>
        </p:nvSpPr>
        <p:spPr>
          <a:xfrm>
            <a:off x="4150583" y="5502868"/>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2133</a:t>
            </a:r>
          </a:p>
        </p:txBody>
      </p:sp>
      <p:sp>
        <p:nvSpPr>
          <p:cNvPr id="33" name="TextBox 32"/>
          <p:cNvSpPr txBox="1"/>
          <p:nvPr/>
        </p:nvSpPr>
        <p:spPr>
          <a:xfrm>
            <a:off x="4150583" y="5695374"/>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2150</a:t>
            </a:r>
          </a:p>
        </p:txBody>
      </p:sp>
      <p:sp>
        <p:nvSpPr>
          <p:cNvPr id="34" name="TextBox 33"/>
          <p:cNvSpPr txBox="1"/>
          <p:nvPr/>
        </p:nvSpPr>
        <p:spPr>
          <a:xfrm>
            <a:off x="4150583" y="5887880"/>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2152</a:t>
            </a:r>
          </a:p>
        </p:txBody>
      </p:sp>
      <p:sp>
        <p:nvSpPr>
          <p:cNvPr id="41" name="TextBox 40"/>
          <p:cNvSpPr txBox="1"/>
          <p:nvPr/>
        </p:nvSpPr>
        <p:spPr>
          <a:xfrm>
            <a:off x="4487686" y="5500441"/>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2113</a:t>
            </a:r>
          </a:p>
        </p:txBody>
      </p:sp>
      <p:sp>
        <p:nvSpPr>
          <p:cNvPr id="42" name="TextBox 41"/>
          <p:cNvSpPr txBox="1"/>
          <p:nvPr/>
        </p:nvSpPr>
        <p:spPr>
          <a:xfrm>
            <a:off x="4487686" y="5692947"/>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2155</a:t>
            </a:r>
          </a:p>
        </p:txBody>
      </p:sp>
      <p:sp>
        <p:nvSpPr>
          <p:cNvPr id="43" name="TextBox 42"/>
          <p:cNvSpPr txBox="1"/>
          <p:nvPr/>
        </p:nvSpPr>
        <p:spPr>
          <a:xfrm>
            <a:off x="4487686" y="588545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2150</a:t>
            </a:r>
          </a:p>
        </p:txBody>
      </p:sp>
      <p:sp>
        <p:nvSpPr>
          <p:cNvPr id="44" name="TextBox 43"/>
          <p:cNvSpPr txBox="1"/>
          <p:nvPr/>
        </p:nvSpPr>
        <p:spPr>
          <a:xfrm>
            <a:off x="4869394" y="5502868"/>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2063</a:t>
            </a:r>
          </a:p>
        </p:txBody>
      </p:sp>
      <p:sp>
        <p:nvSpPr>
          <p:cNvPr id="45" name="TextBox 44"/>
          <p:cNvSpPr txBox="1"/>
          <p:nvPr/>
        </p:nvSpPr>
        <p:spPr>
          <a:xfrm>
            <a:off x="4869394" y="5695374"/>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2108</a:t>
            </a:r>
          </a:p>
        </p:txBody>
      </p:sp>
      <p:sp>
        <p:nvSpPr>
          <p:cNvPr id="46" name="TextBox 45"/>
          <p:cNvSpPr txBox="1"/>
          <p:nvPr/>
        </p:nvSpPr>
        <p:spPr>
          <a:xfrm>
            <a:off x="4869394" y="5887880"/>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2115</a:t>
            </a:r>
          </a:p>
        </p:txBody>
      </p:sp>
      <p:sp>
        <p:nvSpPr>
          <p:cNvPr id="47" name="TextBox 46"/>
          <p:cNvSpPr txBox="1"/>
          <p:nvPr/>
        </p:nvSpPr>
        <p:spPr>
          <a:xfrm>
            <a:off x="5271191" y="549982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2008</a:t>
            </a:r>
          </a:p>
        </p:txBody>
      </p:sp>
      <p:sp>
        <p:nvSpPr>
          <p:cNvPr id="48" name="TextBox 47"/>
          <p:cNvSpPr txBox="1"/>
          <p:nvPr/>
        </p:nvSpPr>
        <p:spPr>
          <a:xfrm>
            <a:off x="5271191" y="5692329"/>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2072</a:t>
            </a:r>
          </a:p>
        </p:txBody>
      </p:sp>
      <p:sp>
        <p:nvSpPr>
          <p:cNvPr id="49" name="TextBox 48"/>
          <p:cNvSpPr txBox="1"/>
          <p:nvPr/>
        </p:nvSpPr>
        <p:spPr>
          <a:xfrm>
            <a:off x="5271191" y="5884835"/>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2080</a:t>
            </a:r>
          </a:p>
        </p:txBody>
      </p:sp>
      <p:sp>
        <p:nvSpPr>
          <p:cNvPr id="50" name="TextBox 49"/>
          <p:cNvSpPr txBox="1"/>
          <p:nvPr/>
        </p:nvSpPr>
        <p:spPr>
          <a:xfrm>
            <a:off x="5650699" y="5502250"/>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1967</a:t>
            </a:r>
          </a:p>
        </p:txBody>
      </p:sp>
      <p:sp>
        <p:nvSpPr>
          <p:cNvPr id="51" name="TextBox 50"/>
          <p:cNvSpPr txBox="1"/>
          <p:nvPr/>
        </p:nvSpPr>
        <p:spPr>
          <a:xfrm>
            <a:off x="5650699" y="5694756"/>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2058</a:t>
            </a:r>
          </a:p>
        </p:txBody>
      </p:sp>
      <p:sp>
        <p:nvSpPr>
          <p:cNvPr id="52" name="TextBox 51"/>
          <p:cNvSpPr txBox="1"/>
          <p:nvPr/>
        </p:nvSpPr>
        <p:spPr>
          <a:xfrm>
            <a:off x="5650699" y="5887262"/>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2044</a:t>
            </a:r>
          </a:p>
        </p:txBody>
      </p:sp>
      <p:sp>
        <p:nvSpPr>
          <p:cNvPr id="53" name="TextBox 52"/>
          <p:cNvSpPr txBox="1"/>
          <p:nvPr/>
        </p:nvSpPr>
        <p:spPr>
          <a:xfrm>
            <a:off x="6038362" y="549982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1741</a:t>
            </a:r>
          </a:p>
        </p:txBody>
      </p:sp>
      <p:sp>
        <p:nvSpPr>
          <p:cNvPr id="54" name="TextBox 53"/>
          <p:cNvSpPr txBox="1"/>
          <p:nvPr/>
        </p:nvSpPr>
        <p:spPr>
          <a:xfrm>
            <a:off x="6038362" y="5692329"/>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1805</a:t>
            </a:r>
          </a:p>
        </p:txBody>
      </p:sp>
      <p:sp>
        <p:nvSpPr>
          <p:cNvPr id="55" name="TextBox 54"/>
          <p:cNvSpPr txBox="1"/>
          <p:nvPr/>
        </p:nvSpPr>
        <p:spPr>
          <a:xfrm>
            <a:off x="6038362" y="5884835"/>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1842</a:t>
            </a:r>
          </a:p>
        </p:txBody>
      </p:sp>
      <p:sp>
        <p:nvSpPr>
          <p:cNvPr id="56" name="TextBox 55"/>
          <p:cNvSpPr txBox="1"/>
          <p:nvPr/>
        </p:nvSpPr>
        <p:spPr>
          <a:xfrm>
            <a:off x="6424099" y="5502250"/>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1456</a:t>
            </a:r>
          </a:p>
        </p:txBody>
      </p:sp>
      <p:sp>
        <p:nvSpPr>
          <p:cNvPr id="57" name="TextBox 56"/>
          <p:cNvSpPr txBox="1"/>
          <p:nvPr/>
        </p:nvSpPr>
        <p:spPr>
          <a:xfrm>
            <a:off x="6424099" y="5694756"/>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1520</a:t>
            </a:r>
          </a:p>
        </p:txBody>
      </p:sp>
      <p:sp>
        <p:nvSpPr>
          <p:cNvPr id="58" name="TextBox 57"/>
          <p:cNvSpPr txBox="1"/>
          <p:nvPr/>
        </p:nvSpPr>
        <p:spPr>
          <a:xfrm>
            <a:off x="6424099" y="5887262"/>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1540</a:t>
            </a:r>
          </a:p>
        </p:txBody>
      </p:sp>
      <p:sp>
        <p:nvSpPr>
          <p:cNvPr id="59" name="TextBox 58"/>
          <p:cNvSpPr txBox="1"/>
          <p:nvPr/>
        </p:nvSpPr>
        <p:spPr>
          <a:xfrm>
            <a:off x="6807719" y="5502250"/>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1241</a:t>
            </a:r>
          </a:p>
        </p:txBody>
      </p:sp>
      <p:sp>
        <p:nvSpPr>
          <p:cNvPr id="60" name="TextBox 59"/>
          <p:cNvSpPr txBox="1"/>
          <p:nvPr/>
        </p:nvSpPr>
        <p:spPr>
          <a:xfrm>
            <a:off x="6807719" y="5694756"/>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1297</a:t>
            </a:r>
          </a:p>
        </p:txBody>
      </p:sp>
      <p:sp>
        <p:nvSpPr>
          <p:cNvPr id="61" name="TextBox 60"/>
          <p:cNvSpPr txBox="1"/>
          <p:nvPr/>
        </p:nvSpPr>
        <p:spPr>
          <a:xfrm>
            <a:off x="6807719" y="5887262"/>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1327</a:t>
            </a:r>
          </a:p>
        </p:txBody>
      </p:sp>
      <p:sp>
        <p:nvSpPr>
          <p:cNvPr id="62" name="TextBox 61"/>
          <p:cNvSpPr txBox="1"/>
          <p:nvPr/>
        </p:nvSpPr>
        <p:spPr>
          <a:xfrm>
            <a:off x="7196481" y="549982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1109</a:t>
            </a:r>
          </a:p>
        </p:txBody>
      </p:sp>
      <p:sp>
        <p:nvSpPr>
          <p:cNvPr id="63" name="TextBox 62"/>
          <p:cNvSpPr txBox="1"/>
          <p:nvPr/>
        </p:nvSpPr>
        <p:spPr>
          <a:xfrm>
            <a:off x="7196481" y="5692329"/>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1164</a:t>
            </a:r>
          </a:p>
        </p:txBody>
      </p:sp>
      <p:sp>
        <p:nvSpPr>
          <p:cNvPr id="64" name="TextBox 63"/>
          <p:cNvSpPr txBox="1"/>
          <p:nvPr/>
        </p:nvSpPr>
        <p:spPr>
          <a:xfrm>
            <a:off x="7196481" y="5884835"/>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1190</a:t>
            </a:r>
          </a:p>
        </p:txBody>
      </p:sp>
      <p:sp>
        <p:nvSpPr>
          <p:cNvPr id="65" name="TextBox 64"/>
          <p:cNvSpPr txBox="1"/>
          <p:nvPr/>
        </p:nvSpPr>
        <p:spPr>
          <a:xfrm>
            <a:off x="7617851" y="5502250"/>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962</a:t>
            </a:r>
          </a:p>
        </p:txBody>
      </p:sp>
      <p:sp>
        <p:nvSpPr>
          <p:cNvPr id="66" name="TextBox 65"/>
          <p:cNvSpPr txBox="1"/>
          <p:nvPr/>
        </p:nvSpPr>
        <p:spPr>
          <a:xfrm>
            <a:off x="7582585" y="5694756"/>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1006</a:t>
            </a:r>
          </a:p>
        </p:txBody>
      </p:sp>
      <p:sp>
        <p:nvSpPr>
          <p:cNvPr id="67" name="TextBox 66"/>
          <p:cNvSpPr txBox="1"/>
          <p:nvPr/>
        </p:nvSpPr>
        <p:spPr>
          <a:xfrm>
            <a:off x="7582585" y="5887262"/>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1043</a:t>
            </a:r>
          </a:p>
        </p:txBody>
      </p:sp>
      <p:sp>
        <p:nvSpPr>
          <p:cNvPr id="68" name="TextBox 67"/>
          <p:cNvSpPr txBox="1"/>
          <p:nvPr/>
        </p:nvSpPr>
        <p:spPr>
          <a:xfrm>
            <a:off x="8000625" y="5502868"/>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705</a:t>
            </a:r>
          </a:p>
        </p:txBody>
      </p:sp>
      <p:sp>
        <p:nvSpPr>
          <p:cNvPr id="69" name="TextBox 68"/>
          <p:cNvSpPr txBox="1"/>
          <p:nvPr/>
        </p:nvSpPr>
        <p:spPr>
          <a:xfrm>
            <a:off x="8000625" y="5695374"/>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749</a:t>
            </a:r>
          </a:p>
        </p:txBody>
      </p:sp>
      <p:sp>
        <p:nvSpPr>
          <p:cNvPr id="70" name="TextBox 69"/>
          <p:cNvSpPr txBox="1"/>
          <p:nvPr/>
        </p:nvSpPr>
        <p:spPr>
          <a:xfrm>
            <a:off x="8000625" y="5887880"/>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795</a:t>
            </a:r>
          </a:p>
        </p:txBody>
      </p:sp>
      <p:sp>
        <p:nvSpPr>
          <p:cNvPr id="71" name="TextBox 70"/>
          <p:cNvSpPr txBox="1"/>
          <p:nvPr/>
        </p:nvSpPr>
        <p:spPr>
          <a:xfrm>
            <a:off x="8394882" y="5500441"/>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420</a:t>
            </a:r>
          </a:p>
        </p:txBody>
      </p:sp>
      <p:sp>
        <p:nvSpPr>
          <p:cNvPr id="72" name="TextBox 71"/>
          <p:cNvSpPr txBox="1"/>
          <p:nvPr/>
        </p:nvSpPr>
        <p:spPr>
          <a:xfrm>
            <a:off x="8394882" y="5692947"/>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488</a:t>
            </a:r>
          </a:p>
        </p:txBody>
      </p:sp>
      <p:sp>
        <p:nvSpPr>
          <p:cNvPr id="73" name="TextBox 72"/>
          <p:cNvSpPr txBox="1"/>
          <p:nvPr/>
        </p:nvSpPr>
        <p:spPr>
          <a:xfrm>
            <a:off x="8394882" y="5885453"/>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498</a:t>
            </a:r>
          </a:p>
        </p:txBody>
      </p:sp>
      <p:sp>
        <p:nvSpPr>
          <p:cNvPr id="74" name="TextBox 73"/>
          <p:cNvSpPr txBox="1"/>
          <p:nvPr/>
        </p:nvSpPr>
        <p:spPr>
          <a:xfrm>
            <a:off x="8780986" y="5502868"/>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151</a:t>
            </a:r>
          </a:p>
        </p:txBody>
      </p:sp>
      <p:sp>
        <p:nvSpPr>
          <p:cNvPr id="75" name="TextBox 74"/>
          <p:cNvSpPr txBox="1"/>
          <p:nvPr/>
        </p:nvSpPr>
        <p:spPr>
          <a:xfrm>
            <a:off x="8780986" y="5695374"/>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170</a:t>
            </a:r>
          </a:p>
        </p:txBody>
      </p:sp>
      <p:sp>
        <p:nvSpPr>
          <p:cNvPr id="76" name="TextBox 75"/>
          <p:cNvSpPr txBox="1"/>
          <p:nvPr/>
        </p:nvSpPr>
        <p:spPr>
          <a:xfrm>
            <a:off x="8780986" y="5887880"/>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195</a:t>
            </a:r>
          </a:p>
        </p:txBody>
      </p:sp>
      <p:cxnSp>
        <p:nvCxnSpPr>
          <p:cNvPr id="107" name="Straight Connector 106"/>
          <p:cNvCxnSpPr/>
          <p:nvPr/>
        </p:nvCxnSpPr>
        <p:spPr>
          <a:xfrm flipV="1">
            <a:off x="3607963"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8" name="TextBox 2"/>
          <p:cNvSpPr txBox="1"/>
          <p:nvPr/>
        </p:nvSpPr>
        <p:spPr>
          <a:xfrm>
            <a:off x="3297727"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12</a:t>
            </a:r>
          </a:p>
        </p:txBody>
      </p:sp>
      <p:cxnSp>
        <p:nvCxnSpPr>
          <p:cNvPr id="109" name="Straight Connector 108"/>
          <p:cNvCxnSpPr/>
          <p:nvPr/>
        </p:nvCxnSpPr>
        <p:spPr>
          <a:xfrm flipV="1">
            <a:off x="4062530"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2"/>
          <p:cNvSpPr txBox="1"/>
          <p:nvPr/>
        </p:nvSpPr>
        <p:spPr>
          <a:xfrm>
            <a:off x="3753532"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28</a:t>
            </a:r>
          </a:p>
        </p:txBody>
      </p:sp>
      <p:cxnSp>
        <p:nvCxnSpPr>
          <p:cNvPr id="111" name="Straight Connector 110"/>
          <p:cNvCxnSpPr/>
          <p:nvPr/>
        </p:nvCxnSpPr>
        <p:spPr>
          <a:xfrm flipV="1">
            <a:off x="4726137"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2" name="TextBox 2"/>
          <p:cNvSpPr txBox="1"/>
          <p:nvPr/>
        </p:nvSpPr>
        <p:spPr>
          <a:xfrm>
            <a:off x="4417139"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52</a:t>
            </a:r>
          </a:p>
        </p:txBody>
      </p:sp>
      <p:cxnSp>
        <p:nvCxnSpPr>
          <p:cNvPr id="113" name="Straight Connector 112"/>
          <p:cNvCxnSpPr/>
          <p:nvPr/>
        </p:nvCxnSpPr>
        <p:spPr>
          <a:xfrm flipV="1">
            <a:off x="5889327"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4" name="TextBox 2"/>
          <p:cNvSpPr txBox="1"/>
          <p:nvPr/>
        </p:nvSpPr>
        <p:spPr>
          <a:xfrm>
            <a:off x="5578208"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94</a:t>
            </a:r>
          </a:p>
        </p:txBody>
      </p:sp>
      <p:cxnSp>
        <p:nvCxnSpPr>
          <p:cNvPr id="115" name="Straight Connector 114"/>
          <p:cNvCxnSpPr/>
          <p:nvPr/>
        </p:nvCxnSpPr>
        <p:spPr>
          <a:xfrm flipV="1">
            <a:off x="6277057"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6" name="TextBox 2"/>
          <p:cNvSpPr txBox="1"/>
          <p:nvPr/>
        </p:nvSpPr>
        <p:spPr>
          <a:xfrm>
            <a:off x="5965231"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108</a:t>
            </a:r>
          </a:p>
        </p:txBody>
      </p:sp>
      <p:sp>
        <p:nvSpPr>
          <p:cNvPr id="117" name="TextBox 2"/>
          <p:cNvSpPr txBox="1"/>
          <p:nvPr/>
        </p:nvSpPr>
        <p:spPr>
          <a:xfrm>
            <a:off x="5191185"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80</a:t>
            </a:r>
          </a:p>
        </p:txBody>
      </p:sp>
      <p:sp>
        <p:nvSpPr>
          <p:cNvPr id="118" name="TextBox 2"/>
          <p:cNvSpPr txBox="1"/>
          <p:nvPr/>
        </p:nvSpPr>
        <p:spPr>
          <a:xfrm>
            <a:off x="6352254"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122</a:t>
            </a:r>
          </a:p>
        </p:txBody>
      </p:sp>
      <p:cxnSp>
        <p:nvCxnSpPr>
          <p:cNvPr id="119" name="Straight Connector 118"/>
          <p:cNvCxnSpPr/>
          <p:nvPr/>
        </p:nvCxnSpPr>
        <p:spPr>
          <a:xfrm flipV="1">
            <a:off x="5113867"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0" name="TextBox 2"/>
          <p:cNvSpPr txBox="1"/>
          <p:nvPr/>
        </p:nvSpPr>
        <p:spPr>
          <a:xfrm>
            <a:off x="4804162"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66</a:t>
            </a:r>
          </a:p>
        </p:txBody>
      </p:sp>
      <p:cxnSp>
        <p:nvCxnSpPr>
          <p:cNvPr id="121" name="Straight Connector 120"/>
          <p:cNvCxnSpPr/>
          <p:nvPr/>
        </p:nvCxnSpPr>
        <p:spPr>
          <a:xfrm flipV="1">
            <a:off x="7052517"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2" name="TextBox 2"/>
          <p:cNvSpPr txBox="1"/>
          <p:nvPr/>
        </p:nvSpPr>
        <p:spPr>
          <a:xfrm>
            <a:off x="6739277"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136</a:t>
            </a:r>
          </a:p>
        </p:txBody>
      </p:sp>
      <p:cxnSp>
        <p:nvCxnSpPr>
          <p:cNvPr id="123" name="Straight Connector 122"/>
          <p:cNvCxnSpPr/>
          <p:nvPr/>
        </p:nvCxnSpPr>
        <p:spPr>
          <a:xfrm flipV="1">
            <a:off x="6664787"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284330"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5" name="TextBox 2"/>
          <p:cNvSpPr txBox="1"/>
          <p:nvPr/>
        </p:nvSpPr>
        <p:spPr>
          <a:xfrm>
            <a:off x="2960625"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0</a:t>
            </a:r>
          </a:p>
        </p:txBody>
      </p:sp>
      <p:cxnSp>
        <p:nvCxnSpPr>
          <p:cNvPr id="126" name="Straight Connector 125"/>
          <p:cNvCxnSpPr/>
          <p:nvPr/>
        </p:nvCxnSpPr>
        <p:spPr>
          <a:xfrm flipV="1">
            <a:off x="7440247"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7" name="TextBox 2"/>
          <p:cNvSpPr txBox="1"/>
          <p:nvPr/>
        </p:nvSpPr>
        <p:spPr>
          <a:xfrm>
            <a:off x="7126300"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150</a:t>
            </a:r>
          </a:p>
        </p:txBody>
      </p:sp>
      <p:cxnSp>
        <p:nvCxnSpPr>
          <p:cNvPr id="128" name="Straight Connector 127"/>
          <p:cNvCxnSpPr/>
          <p:nvPr/>
        </p:nvCxnSpPr>
        <p:spPr>
          <a:xfrm flipV="1">
            <a:off x="7827977"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TextBox 2"/>
          <p:cNvSpPr txBox="1"/>
          <p:nvPr/>
        </p:nvSpPr>
        <p:spPr>
          <a:xfrm>
            <a:off x="7513323"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164</a:t>
            </a:r>
          </a:p>
        </p:txBody>
      </p:sp>
      <p:cxnSp>
        <p:nvCxnSpPr>
          <p:cNvPr id="130" name="Straight Connector 129"/>
          <p:cNvCxnSpPr/>
          <p:nvPr/>
        </p:nvCxnSpPr>
        <p:spPr>
          <a:xfrm flipV="1">
            <a:off x="8215707"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1" name="TextBox 2"/>
          <p:cNvSpPr txBox="1"/>
          <p:nvPr/>
        </p:nvSpPr>
        <p:spPr>
          <a:xfrm>
            <a:off x="7900346"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178</a:t>
            </a:r>
          </a:p>
        </p:txBody>
      </p:sp>
      <p:cxnSp>
        <p:nvCxnSpPr>
          <p:cNvPr id="132" name="Straight Connector 131"/>
          <p:cNvCxnSpPr/>
          <p:nvPr/>
        </p:nvCxnSpPr>
        <p:spPr>
          <a:xfrm flipV="1">
            <a:off x="8603437"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3" name="TextBox 2"/>
          <p:cNvSpPr txBox="1"/>
          <p:nvPr/>
        </p:nvSpPr>
        <p:spPr>
          <a:xfrm>
            <a:off x="8287369"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192</a:t>
            </a:r>
          </a:p>
        </p:txBody>
      </p:sp>
      <p:cxnSp>
        <p:nvCxnSpPr>
          <p:cNvPr id="134" name="Straight Connector 133"/>
          <p:cNvCxnSpPr/>
          <p:nvPr/>
        </p:nvCxnSpPr>
        <p:spPr>
          <a:xfrm flipV="1">
            <a:off x="899116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TextBox 2"/>
          <p:cNvSpPr txBox="1"/>
          <p:nvPr/>
        </p:nvSpPr>
        <p:spPr>
          <a:xfrm>
            <a:off x="8674387"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206</a:t>
            </a:r>
          </a:p>
        </p:txBody>
      </p:sp>
      <p:cxnSp>
        <p:nvCxnSpPr>
          <p:cNvPr id="136" name="Straight Connector 135"/>
          <p:cNvCxnSpPr/>
          <p:nvPr/>
        </p:nvCxnSpPr>
        <p:spPr>
          <a:xfrm flipV="1">
            <a:off x="5501597"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4384088"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8" name="TextBox 2"/>
          <p:cNvSpPr txBox="1"/>
          <p:nvPr/>
        </p:nvSpPr>
        <p:spPr>
          <a:xfrm>
            <a:off x="4075090"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40</a:t>
            </a:r>
          </a:p>
        </p:txBody>
      </p:sp>
      <p:sp>
        <p:nvSpPr>
          <p:cNvPr id="89" name="Slide Number Placeholder 3"/>
          <p:cNvSpPr>
            <a:spLocks noGrp="1"/>
          </p:cNvSpPr>
          <p:nvPr>
            <p:ph type="sldNum" sz="quarter" idx="12"/>
          </p:nvPr>
        </p:nvSpPr>
        <p:spPr>
          <a:xfrm>
            <a:off x="9732624" y="6597352"/>
            <a:ext cx="935376" cy="260648"/>
          </a:xfrm>
        </p:spPr>
        <p:txBody>
          <a:bodyPr/>
          <a:lstStyle/>
          <a:p>
            <a:fld id="{4AD7133C-5F9C-4F7F-9637-3E296898A784}" type="slidenum">
              <a:rPr lang="en-GB" smtClean="0">
                <a:solidFill>
                  <a:prstClr val="black">
                    <a:tint val="75000"/>
                  </a:prstClr>
                </a:solidFill>
              </a:rPr>
              <a:pPr/>
              <a:t>60</a:t>
            </a:fld>
            <a:endParaRPr lang="en-GB" dirty="0">
              <a:solidFill>
                <a:prstClr val="black">
                  <a:tint val="75000"/>
                </a:prstClr>
              </a:solidFill>
            </a:endParaRPr>
          </a:p>
        </p:txBody>
      </p:sp>
      <p:sp>
        <p:nvSpPr>
          <p:cNvPr id="2" name="Footer Placeholder 1"/>
          <p:cNvSpPr>
            <a:spLocks noGrp="1"/>
          </p:cNvSpPr>
          <p:nvPr>
            <p:ph type="ftr" sz="quarter" idx="4294967295"/>
          </p:nvPr>
        </p:nvSpPr>
        <p:spPr>
          <a:xfrm>
            <a:off x="1776000" y="6537000"/>
            <a:ext cx="6843600" cy="244800"/>
          </a:xfrm>
          <a:prstGeom prst="rect">
            <a:avLst/>
          </a:prstGeom>
        </p:spPr>
        <p:txBody>
          <a:bodyPr/>
          <a:lstStyle/>
          <a:p>
            <a:r>
              <a:rPr lang="en-US" dirty="0"/>
              <a:t>All patients (including those who discontinued study drug or initiated new therapies) were included in this mixed model repeated measures analysis (intent-to-treat</a:t>
            </a:r>
            <a:r>
              <a:rPr lang="en-US" dirty="0" smtClean="0"/>
              <a:t>) </a:t>
            </a:r>
            <a:r>
              <a:rPr lang="en-US" dirty="0"/>
              <a:t>				              </a:t>
            </a:r>
            <a:r>
              <a:rPr lang="en-GB" dirty="0"/>
              <a:t>X-axis: timepoints with reasonable amount of data available for pre-scheduled </a:t>
            </a:r>
            <a:r>
              <a:rPr lang="en-GB" dirty="0" smtClean="0"/>
              <a:t>measurements</a:t>
            </a:r>
            <a:endParaRPr lang="en-GB" dirty="0"/>
          </a:p>
        </p:txBody>
      </p:sp>
      <p:cxnSp>
        <p:nvCxnSpPr>
          <p:cNvPr id="5" name="Straight Connector 4"/>
          <p:cNvCxnSpPr/>
          <p:nvPr/>
        </p:nvCxnSpPr>
        <p:spPr>
          <a:xfrm flipH="1" flipV="1">
            <a:off x="3612280" y="1736812"/>
            <a:ext cx="0" cy="3071408"/>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5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rgbClr val="C00000"/>
            </a:solidFill>
          </a:ln>
        </p:spPr>
        <p:txBody>
          <a:bodyPr/>
          <a:lstStyle/>
          <a:p>
            <a:r>
              <a:rPr lang="en-GB" dirty="0" smtClean="0"/>
              <a:t>Weight  </a:t>
            </a:r>
            <a:endParaRPr lang="en-GB" dirty="0"/>
          </a:p>
        </p:txBody>
      </p:sp>
      <p:graphicFrame>
        <p:nvGraphicFramePr>
          <p:cNvPr id="6" name="Chart 5"/>
          <p:cNvGraphicFramePr/>
          <p:nvPr>
            <p:extLst>
              <p:ext uri="{D42A27DB-BD31-4B8C-83A1-F6EECF244321}">
                <p14:modId xmlns:p14="http://schemas.microsoft.com/office/powerpoint/2010/main" val="459878980"/>
              </p:ext>
            </p:extLst>
          </p:nvPr>
        </p:nvGraphicFramePr>
        <p:xfrm>
          <a:off x="2315955" y="1219200"/>
          <a:ext cx="8206746" cy="436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43263" y="549982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2285</a:t>
            </a:r>
          </a:p>
        </p:txBody>
      </p:sp>
      <p:sp>
        <p:nvSpPr>
          <p:cNvPr id="9" name="TextBox 8"/>
          <p:cNvSpPr txBox="1"/>
          <p:nvPr/>
        </p:nvSpPr>
        <p:spPr>
          <a:xfrm>
            <a:off x="3043263" y="5692329"/>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2290</a:t>
            </a:r>
          </a:p>
        </p:txBody>
      </p:sp>
      <p:sp>
        <p:nvSpPr>
          <p:cNvPr id="10" name="TextBox 9"/>
          <p:cNvSpPr txBox="1"/>
          <p:nvPr/>
        </p:nvSpPr>
        <p:spPr>
          <a:xfrm>
            <a:off x="3043263" y="5884835"/>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2283</a:t>
            </a:r>
          </a:p>
        </p:txBody>
      </p:sp>
      <p:sp>
        <p:nvSpPr>
          <p:cNvPr id="23" name="TextBox 22"/>
          <p:cNvSpPr txBox="1"/>
          <p:nvPr/>
        </p:nvSpPr>
        <p:spPr>
          <a:xfrm>
            <a:off x="2333620" y="5494743"/>
            <a:ext cx="712054" cy="246221"/>
          </a:xfrm>
          <a:prstGeom prst="rect">
            <a:avLst/>
          </a:prstGeom>
          <a:noFill/>
        </p:spPr>
        <p:txBody>
          <a:bodyPr wrap="none" rtlCol="0">
            <a:spAutoFit/>
          </a:bodyPr>
          <a:lstStyle/>
          <a:p>
            <a:pPr algn="r">
              <a:buClr>
                <a:srgbClr val="003366"/>
              </a:buClr>
            </a:pPr>
            <a:r>
              <a:rPr lang="en-GB" sz="1000" dirty="0">
                <a:solidFill>
                  <a:srgbClr val="5A5A5A"/>
                </a:solidFill>
                <a:cs typeface="Arial" panose="020B0604020202020204" pitchFamily="34" charset="0"/>
              </a:rPr>
              <a:t>Placebo</a:t>
            </a:r>
          </a:p>
        </p:txBody>
      </p:sp>
      <p:sp>
        <p:nvSpPr>
          <p:cNvPr id="24" name="TextBox 23"/>
          <p:cNvSpPr txBox="1"/>
          <p:nvPr/>
        </p:nvSpPr>
        <p:spPr>
          <a:xfrm>
            <a:off x="1631504" y="5687249"/>
            <a:ext cx="1414170" cy="246221"/>
          </a:xfrm>
          <a:prstGeom prst="rect">
            <a:avLst/>
          </a:prstGeom>
          <a:noFill/>
        </p:spPr>
        <p:txBody>
          <a:bodyPr wrap="none" rtlCol="0">
            <a:spAutoFit/>
          </a:bodyPr>
          <a:lstStyle/>
          <a:p>
            <a:pPr algn="r">
              <a:buClr>
                <a:srgbClr val="003366"/>
              </a:buClr>
            </a:pPr>
            <a:r>
              <a:rPr lang="en-GB" sz="1000" dirty="0">
                <a:solidFill>
                  <a:srgbClr val="5A5A5A"/>
                </a:solidFill>
                <a:cs typeface="Arial" panose="020B0604020202020204" pitchFamily="34" charset="0"/>
              </a:rPr>
              <a:t>Empagliflozin 10 mg</a:t>
            </a:r>
          </a:p>
        </p:txBody>
      </p:sp>
      <p:sp>
        <p:nvSpPr>
          <p:cNvPr id="25" name="TextBox 24"/>
          <p:cNvSpPr txBox="1"/>
          <p:nvPr/>
        </p:nvSpPr>
        <p:spPr>
          <a:xfrm>
            <a:off x="1631504" y="5879755"/>
            <a:ext cx="1414170" cy="246221"/>
          </a:xfrm>
          <a:prstGeom prst="rect">
            <a:avLst/>
          </a:prstGeom>
          <a:noFill/>
        </p:spPr>
        <p:txBody>
          <a:bodyPr wrap="none" rtlCol="0">
            <a:spAutoFit/>
          </a:bodyPr>
          <a:lstStyle/>
          <a:p>
            <a:pPr algn="r">
              <a:buClr>
                <a:srgbClr val="003366"/>
              </a:buClr>
            </a:pPr>
            <a:r>
              <a:rPr lang="en-GB" sz="1000" dirty="0">
                <a:solidFill>
                  <a:srgbClr val="5A5A5A"/>
                </a:solidFill>
                <a:cs typeface="Arial" panose="020B0604020202020204" pitchFamily="34" charset="0"/>
              </a:rPr>
              <a:t>Empagliflozin 25 mg</a:t>
            </a:r>
          </a:p>
        </p:txBody>
      </p:sp>
      <p:sp>
        <p:nvSpPr>
          <p:cNvPr id="26" name="TextBox 25"/>
          <p:cNvSpPr txBox="1"/>
          <p:nvPr/>
        </p:nvSpPr>
        <p:spPr>
          <a:xfrm>
            <a:off x="3371277" y="5502250"/>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1915</a:t>
            </a:r>
          </a:p>
        </p:txBody>
      </p:sp>
      <p:sp>
        <p:nvSpPr>
          <p:cNvPr id="27" name="TextBox 26"/>
          <p:cNvSpPr txBox="1"/>
          <p:nvPr/>
        </p:nvSpPr>
        <p:spPr>
          <a:xfrm>
            <a:off x="3371277" y="5694756"/>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1893</a:t>
            </a:r>
          </a:p>
        </p:txBody>
      </p:sp>
      <p:sp>
        <p:nvSpPr>
          <p:cNvPr id="28" name="TextBox 27"/>
          <p:cNvSpPr txBox="1"/>
          <p:nvPr/>
        </p:nvSpPr>
        <p:spPr>
          <a:xfrm>
            <a:off x="3371277" y="5887262"/>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1891</a:t>
            </a:r>
          </a:p>
        </p:txBody>
      </p:sp>
      <p:sp>
        <p:nvSpPr>
          <p:cNvPr id="29" name="TextBox 28"/>
          <p:cNvSpPr txBox="1"/>
          <p:nvPr/>
        </p:nvSpPr>
        <p:spPr>
          <a:xfrm>
            <a:off x="3829533" y="5500441"/>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2215</a:t>
            </a:r>
          </a:p>
        </p:txBody>
      </p:sp>
      <p:sp>
        <p:nvSpPr>
          <p:cNvPr id="30" name="TextBox 29"/>
          <p:cNvSpPr txBox="1"/>
          <p:nvPr/>
        </p:nvSpPr>
        <p:spPr>
          <a:xfrm>
            <a:off x="3829533" y="5692947"/>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2238</a:t>
            </a:r>
          </a:p>
        </p:txBody>
      </p:sp>
      <p:sp>
        <p:nvSpPr>
          <p:cNvPr id="31" name="TextBox 30"/>
          <p:cNvSpPr txBox="1"/>
          <p:nvPr/>
        </p:nvSpPr>
        <p:spPr>
          <a:xfrm>
            <a:off x="3829533" y="588545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2226</a:t>
            </a:r>
          </a:p>
        </p:txBody>
      </p:sp>
      <p:sp>
        <p:nvSpPr>
          <p:cNvPr id="41" name="TextBox 40"/>
          <p:cNvSpPr txBox="1"/>
          <p:nvPr/>
        </p:nvSpPr>
        <p:spPr>
          <a:xfrm>
            <a:off x="4488518" y="5500441"/>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2138</a:t>
            </a:r>
          </a:p>
        </p:txBody>
      </p:sp>
      <p:sp>
        <p:nvSpPr>
          <p:cNvPr id="42" name="TextBox 41"/>
          <p:cNvSpPr txBox="1"/>
          <p:nvPr/>
        </p:nvSpPr>
        <p:spPr>
          <a:xfrm>
            <a:off x="4488518" y="5692947"/>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2174</a:t>
            </a:r>
          </a:p>
        </p:txBody>
      </p:sp>
      <p:sp>
        <p:nvSpPr>
          <p:cNvPr id="43" name="TextBox 42"/>
          <p:cNvSpPr txBox="1"/>
          <p:nvPr/>
        </p:nvSpPr>
        <p:spPr>
          <a:xfrm>
            <a:off x="4488518" y="588545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2178</a:t>
            </a:r>
          </a:p>
        </p:txBody>
      </p:sp>
      <p:sp>
        <p:nvSpPr>
          <p:cNvPr id="53" name="TextBox 52"/>
          <p:cNvSpPr txBox="1"/>
          <p:nvPr/>
        </p:nvSpPr>
        <p:spPr>
          <a:xfrm>
            <a:off x="6044845" y="549982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1598</a:t>
            </a:r>
          </a:p>
        </p:txBody>
      </p:sp>
      <p:sp>
        <p:nvSpPr>
          <p:cNvPr id="54" name="TextBox 53"/>
          <p:cNvSpPr txBox="1"/>
          <p:nvPr/>
        </p:nvSpPr>
        <p:spPr>
          <a:xfrm>
            <a:off x="6044845" y="5692329"/>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1673</a:t>
            </a:r>
          </a:p>
        </p:txBody>
      </p:sp>
      <p:sp>
        <p:nvSpPr>
          <p:cNvPr id="55" name="TextBox 54"/>
          <p:cNvSpPr txBox="1"/>
          <p:nvPr/>
        </p:nvSpPr>
        <p:spPr>
          <a:xfrm>
            <a:off x="6044845" y="5884835"/>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1678</a:t>
            </a:r>
          </a:p>
        </p:txBody>
      </p:sp>
      <p:sp>
        <p:nvSpPr>
          <p:cNvPr id="65" name="TextBox 64"/>
          <p:cNvSpPr txBox="1"/>
          <p:nvPr/>
        </p:nvSpPr>
        <p:spPr>
          <a:xfrm>
            <a:off x="7589568" y="5502250"/>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1239</a:t>
            </a:r>
          </a:p>
        </p:txBody>
      </p:sp>
      <p:sp>
        <p:nvSpPr>
          <p:cNvPr id="66" name="TextBox 65"/>
          <p:cNvSpPr txBox="1"/>
          <p:nvPr/>
        </p:nvSpPr>
        <p:spPr>
          <a:xfrm>
            <a:off x="7589568" y="5694756"/>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1298</a:t>
            </a:r>
          </a:p>
        </p:txBody>
      </p:sp>
      <p:sp>
        <p:nvSpPr>
          <p:cNvPr id="67" name="TextBox 66"/>
          <p:cNvSpPr txBox="1"/>
          <p:nvPr/>
        </p:nvSpPr>
        <p:spPr>
          <a:xfrm>
            <a:off x="7589568" y="5887262"/>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1335</a:t>
            </a:r>
          </a:p>
        </p:txBody>
      </p:sp>
      <p:sp>
        <p:nvSpPr>
          <p:cNvPr id="74" name="TextBox 73"/>
          <p:cNvSpPr txBox="1"/>
          <p:nvPr/>
        </p:nvSpPr>
        <p:spPr>
          <a:xfrm>
            <a:off x="9176871" y="5502868"/>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425</a:t>
            </a:r>
          </a:p>
        </p:txBody>
      </p:sp>
      <p:sp>
        <p:nvSpPr>
          <p:cNvPr id="75" name="TextBox 74"/>
          <p:cNvSpPr txBox="1"/>
          <p:nvPr/>
        </p:nvSpPr>
        <p:spPr>
          <a:xfrm>
            <a:off x="9176871" y="5695374"/>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483</a:t>
            </a:r>
          </a:p>
        </p:txBody>
      </p:sp>
      <p:sp>
        <p:nvSpPr>
          <p:cNvPr id="76" name="TextBox 75"/>
          <p:cNvSpPr txBox="1"/>
          <p:nvPr/>
        </p:nvSpPr>
        <p:spPr>
          <a:xfrm>
            <a:off x="9176871" y="5887880"/>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489</a:t>
            </a:r>
          </a:p>
        </p:txBody>
      </p:sp>
      <p:sp>
        <p:nvSpPr>
          <p:cNvPr id="47" name="TextBox 46"/>
          <p:cNvSpPr txBox="1"/>
          <p:nvPr/>
        </p:nvSpPr>
        <p:spPr>
          <a:xfrm>
            <a:off x="8655810" y="2852936"/>
            <a:ext cx="1609054" cy="261610"/>
          </a:xfrm>
          <a:prstGeom prst="rect">
            <a:avLst/>
          </a:prstGeom>
          <a:noFill/>
        </p:spPr>
        <p:txBody>
          <a:bodyPr wrap="square" rtlCol="0">
            <a:spAutoFit/>
          </a:bodyPr>
          <a:lstStyle/>
          <a:p>
            <a:pPr algn="ctr"/>
            <a:r>
              <a:rPr lang="en-GB" sz="1100" b="1" dirty="0">
                <a:solidFill>
                  <a:srgbClr val="5A5A5A"/>
                </a:solidFill>
              </a:rPr>
              <a:t>Placebo</a:t>
            </a:r>
          </a:p>
        </p:txBody>
      </p:sp>
      <p:sp>
        <p:nvSpPr>
          <p:cNvPr id="48" name="TextBox 47"/>
          <p:cNvSpPr txBox="1"/>
          <p:nvPr/>
        </p:nvSpPr>
        <p:spPr>
          <a:xfrm>
            <a:off x="9058247" y="3265025"/>
            <a:ext cx="1609054" cy="261610"/>
          </a:xfrm>
          <a:prstGeom prst="rect">
            <a:avLst/>
          </a:prstGeom>
          <a:noFill/>
        </p:spPr>
        <p:txBody>
          <a:bodyPr wrap="square" rtlCol="0">
            <a:spAutoFit/>
          </a:bodyPr>
          <a:lstStyle/>
          <a:p>
            <a:pPr algn="ctr"/>
            <a:r>
              <a:rPr lang="en-GB" sz="1100" b="1" dirty="0">
                <a:solidFill>
                  <a:srgbClr val="962891"/>
                </a:solidFill>
              </a:rPr>
              <a:t>Empagliflozin 10 mg</a:t>
            </a:r>
          </a:p>
        </p:txBody>
      </p:sp>
      <p:sp>
        <p:nvSpPr>
          <p:cNvPr id="49" name="TextBox 48"/>
          <p:cNvSpPr txBox="1"/>
          <p:nvPr/>
        </p:nvSpPr>
        <p:spPr>
          <a:xfrm>
            <a:off x="9058247" y="3700790"/>
            <a:ext cx="1609054" cy="261610"/>
          </a:xfrm>
          <a:prstGeom prst="rect">
            <a:avLst/>
          </a:prstGeom>
          <a:noFill/>
        </p:spPr>
        <p:txBody>
          <a:bodyPr wrap="square" rtlCol="0">
            <a:spAutoFit/>
          </a:bodyPr>
          <a:lstStyle/>
          <a:p>
            <a:pPr algn="ctr"/>
            <a:r>
              <a:rPr lang="en-GB" sz="1100" b="1" dirty="0">
                <a:solidFill>
                  <a:schemeClr val="bg1"/>
                </a:solidFill>
              </a:rPr>
              <a:t>Empagliflozin 25 mg</a:t>
            </a:r>
          </a:p>
        </p:txBody>
      </p:sp>
      <p:sp>
        <p:nvSpPr>
          <p:cNvPr id="34" name="Slide Number Placeholder 1"/>
          <p:cNvSpPr>
            <a:spLocks noGrp="1"/>
          </p:cNvSpPr>
          <p:nvPr>
            <p:ph type="sldNum" sz="quarter" idx="12"/>
          </p:nvPr>
        </p:nvSpPr>
        <p:spPr>
          <a:xfrm>
            <a:off x="9732624" y="6597352"/>
            <a:ext cx="935376" cy="260648"/>
          </a:xfrm>
        </p:spPr>
        <p:txBody>
          <a:bodyPr/>
          <a:lstStyle/>
          <a:p>
            <a:fld id="{4AD7133C-5F9C-4F7F-9637-3E296898A784}" type="slidenum">
              <a:rPr lang="en-GB" smtClean="0">
                <a:solidFill>
                  <a:prstClr val="black">
                    <a:tint val="75000"/>
                  </a:prstClr>
                </a:solidFill>
              </a:rPr>
              <a:pPr/>
              <a:t>61</a:t>
            </a:fld>
            <a:endParaRPr lang="en-GB" dirty="0">
              <a:solidFill>
                <a:prstClr val="black">
                  <a:tint val="75000"/>
                </a:prstClr>
              </a:solidFill>
            </a:endParaRPr>
          </a:p>
        </p:txBody>
      </p:sp>
      <p:cxnSp>
        <p:nvCxnSpPr>
          <p:cNvPr id="36" name="Straight Connector 35"/>
          <p:cNvCxnSpPr/>
          <p:nvPr/>
        </p:nvCxnSpPr>
        <p:spPr>
          <a:xfrm flipV="1">
            <a:off x="4056822"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TextBox 2"/>
          <p:cNvSpPr txBox="1"/>
          <p:nvPr/>
        </p:nvSpPr>
        <p:spPr>
          <a:xfrm>
            <a:off x="3747824"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28</a:t>
            </a:r>
          </a:p>
        </p:txBody>
      </p:sp>
      <p:cxnSp>
        <p:nvCxnSpPr>
          <p:cNvPr id="38" name="Straight Connector 37"/>
          <p:cNvCxnSpPr/>
          <p:nvPr/>
        </p:nvCxnSpPr>
        <p:spPr>
          <a:xfrm flipV="1">
            <a:off x="4720429"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TextBox 2"/>
          <p:cNvSpPr txBox="1"/>
          <p:nvPr/>
        </p:nvSpPr>
        <p:spPr>
          <a:xfrm>
            <a:off x="4411431"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52</a:t>
            </a:r>
          </a:p>
        </p:txBody>
      </p:sp>
      <p:cxnSp>
        <p:nvCxnSpPr>
          <p:cNvPr id="45" name="Straight Connector 44"/>
          <p:cNvCxnSpPr/>
          <p:nvPr/>
        </p:nvCxnSpPr>
        <p:spPr>
          <a:xfrm flipV="1">
            <a:off x="6271349"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TextBox 2"/>
          <p:cNvSpPr txBox="1"/>
          <p:nvPr/>
        </p:nvSpPr>
        <p:spPr>
          <a:xfrm>
            <a:off x="5959523"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108</a:t>
            </a:r>
          </a:p>
        </p:txBody>
      </p:sp>
      <p:cxnSp>
        <p:nvCxnSpPr>
          <p:cNvPr id="60" name="Straight Connector 59"/>
          <p:cNvCxnSpPr/>
          <p:nvPr/>
        </p:nvCxnSpPr>
        <p:spPr>
          <a:xfrm flipV="1">
            <a:off x="3278622"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TextBox 2"/>
          <p:cNvSpPr txBox="1"/>
          <p:nvPr/>
        </p:nvSpPr>
        <p:spPr>
          <a:xfrm>
            <a:off x="2954917"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0</a:t>
            </a:r>
          </a:p>
        </p:txBody>
      </p:sp>
      <p:sp>
        <p:nvSpPr>
          <p:cNvPr id="68" name="TextBox 2"/>
          <p:cNvSpPr txBox="1"/>
          <p:nvPr/>
        </p:nvSpPr>
        <p:spPr>
          <a:xfrm>
            <a:off x="7507615"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164</a:t>
            </a:r>
          </a:p>
        </p:txBody>
      </p:sp>
      <p:cxnSp>
        <p:nvCxnSpPr>
          <p:cNvPr id="73" name="Straight Connector 72"/>
          <p:cNvCxnSpPr/>
          <p:nvPr/>
        </p:nvCxnSpPr>
        <p:spPr>
          <a:xfrm flipV="1">
            <a:off x="937502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7" name="TextBox 2"/>
          <p:cNvSpPr txBox="1"/>
          <p:nvPr/>
        </p:nvSpPr>
        <p:spPr>
          <a:xfrm>
            <a:off x="9058247"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220</a:t>
            </a:r>
          </a:p>
        </p:txBody>
      </p:sp>
      <p:cxnSp>
        <p:nvCxnSpPr>
          <p:cNvPr id="81" name="Straight Connector 80"/>
          <p:cNvCxnSpPr/>
          <p:nvPr/>
        </p:nvCxnSpPr>
        <p:spPr>
          <a:xfrm flipV="1">
            <a:off x="360225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TextBox 2"/>
          <p:cNvSpPr txBox="1"/>
          <p:nvPr/>
        </p:nvSpPr>
        <p:spPr>
          <a:xfrm>
            <a:off x="3292019"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12</a:t>
            </a:r>
          </a:p>
        </p:txBody>
      </p:sp>
      <p:cxnSp>
        <p:nvCxnSpPr>
          <p:cNvPr id="84" name="Straight Connector 83"/>
          <p:cNvCxnSpPr/>
          <p:nvPr/>
        </p:nvCxnSpPr>
        <p:spPr>
          <a:xfrm flipV="1">
            <a:off x="7822269"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4294967295"/>
          </p:nvPr>
        </p:nvSpPr>
        <p:spPr>
          <a:xfrm>
            <a:off x="1776000" y="6537000"/>
            <a:ext cx="6843600" cy="244800"/>
          </a:xfrm>
          <a:prstGeom prst="rect">
            <a:avLst/>
          </a:prstGeom>
        </p:spPr>
        <p:txBody>
          <a:bodyPr/>
          <a:lstStyle/>
          <a:p>
            <a:r>
              <a:rPr lang="en-US" dirty="0"/>
              <a:t>All patients (including those who discontinued study drug or initiated new therapies) were included in this mixed model repeated measures analysis (intent-to-treat</a:t>
            </a:r>
            <a:r>
              <a:rPr lang="en-US" dirty="0" smtClean="0"/>
              <a:t>) </a:t>
            </a:r>
            <a:r>
              <a:rPr lang="en-US" dirty="0"/>
              <a:t>				              </a:t>
            </a:r>
            <a:r>
              <a:rPr lang="en-GB" dirty="0"/>
              <a:t>X-axis: timepoints with reasonable amount of data available for pre-scheduled </a:t>
            </a:r>
            <a:r>
              <a:rPr lang="en-GB" dirty="0" smtClean="0"/>
              <a:t>measurements</a:t>
            </a:r>
            <a:endParaRPr lang="en-GB" dirty="0"/>
          </a:p>
        </p:txBody>
      </p:sp>
    </p:spTree>
    <p:extLst>
      <p:ext uri="{BB962C8B-B14F-4D97-AF65-F5344CB8AC3E}">
        <p14:creationId xmlns:p14="http://schemas.microsoft.com/office/powerpoint/2010/main" val="1691917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rgbClr val="C00000"/>
            </a:solidFill>
          </a:ln>
        </p:spPr>
        <p:txBody>
          <a:bodyPr/>
          <a:lstStyle/>
          <a:p>
            <a:r>
              <a:rPr lang="en-GB" dirty="0" smtClean="0"/>
              <a:t>Waist circumference  </a:t>
            </a:r>
            <a:endParaRPr lang="en-GB" dirty="0"/>
          </a:p>
        </p:txBody>
      </p:sp>
      <p:graphicFrame>
        <p:nvGraphicFramePr>
          <p:cNvPr id="6" name="Chart 5"/>
          <p:cNvGraphicFramePr/>
          <p:nvPr>
            <p:extLst>
              <p:ext uri="{D42A27DB-BD31-4B8C-83A1-F6EECF244321}">
                <p14:modId xmlns:p14="http://schemas.microsoft.com/office/powerpoint/2010/main" val="744473413"/>
              </p:ext>
            </p:extLst>
          </p:nvPr>
        </p:nvGraphicFramePr>
        <p:xfrm>
          <a:off x="2317746" y="1219200"/>
          <a:ext cx="8206746" cy="436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46121" y="550617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2259</a:t>
            </a:r>
          </a:p>
        </p:txBody>
      </p:sp>
      <p:sp>
        <p:nvSpPr>
          <p:cNvPr id="9" name="TextBox 8"/>
          <p:cNvSpPr txBox="1"/>
          <p:nvPr/>
        </p:nvSpPr>
        <p:spPr>
          <a:xfrm>
            <a:off x="3046121" y="5698679"/>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2272</a:t>
            </a:r>
          </a:p>
        </p:txBody>
      </p:sp>
      <p:sp>
        <p:nvSpPr>
          <p:cNvPr id="10" name="TextBox 9"/>
          <p:cNvSpPr txBox="1"/>
          <p:nvPr/>
        </p:nvSpPr>
        <p:spPr>
          <a:xfrm>
            <a:off x="3046121" y="5891185"/>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2273</a:t>
            </a:r>
          </a:p>
        </p:txBody>
      </p:sp>
      <p:sp>
        <p:nvSpPr>
          <p:cNvPr id="23" name="TextBox 22"/>
          <p:cNvSpPr txBox="1"/>
          <p:nvPr/>
        </p:nvSpPr>
        <p:spPr>
          <a:xfrm>
            <a:off x="2331693" y="5494743"/>
            <a:ext cx="712054" cy="246221"/>
          </a:xfrm>
          <a:prstGeom prst="rect">
            <a:avLst/>
          </a:prstGeom>
          <a:noFill/>
        </p:spPr>
        <p:txBody>
          <a:bodyPr wrap="none" rtlCol="0">
            <a:spAutoFit/>
          </a:bodyPr>
          <a:lstStyle/>
          <a:p>
            <a:pPr algn="r">
              <a:buClr>
                <a:srgbClr val="003366"/>
              </a:buClr>
            </a:pPr>
            <a:r>
              <a:rPr lang="en-GB" sz="1000" dirty="0">
                <a:solidFill>
                  <a:srgbClr val="5A5A5A"/>
                </a:solidFill>
                <a:cs typeface="Arial" panose="020B0604020202020204" pitchFamily="34" charset="0"/>
              </a:rPr>
              <a:t>Placebo</a:t>
            </a:r>
          </a:p>
        </p:txBody>
      </p:sp>
      <p:sp>
        <p:nvSpPr>
          <p:cNvPr id="24" name="TextBox 23"/>
          <p:cNvSpPr txBox="1"/>
          <p:nvPr/>
        </p:nvSpPr>
        <p:spPr>
          <a:xfrm>
            <a:off x="1629577" y="5687249"/>
            <a:ext cx="1414170" cy="246221"/>
          </a:xfrm>
          <a:prstGeom prst="rect">
            <a:avLst/>
          </a:prstGeom>
          <a:noFill/>
        </p:spPr>
        <p:txBody>
          <a:bodyPr wrap="none" rtlCol="0">
            <a:spAutoFit/>
          </a:bodyPr>
          <a:lstStyle/>
          <a:p>
            <a:pPr algn="r">
              <a:buClr>
                <a:srgbClr val="003366"/>
              </a:buClr>
            </a:pPr>
            <a:r>
              <a:rPr lang="en-GB" sz="1000" dirty="0">
                <a:solidFill>
                  <a:srgbClr val="5A5A5A"/>
                </a:solidFill>
                <a:cs typeface="Arial" panose="020B0604020202020204" pitchFamily="34" charset="0"/>
              </a:rPr>
              <a:t>Empagliflozin 10 mg</a:t>
            </a:r>
          </a:p>
        </p:txBody>
      </p:sp>
      <p:sp>
        <p:nvSpPr>
          <p:cNvPr id="25" name="TextBox 24"/>
          <p:cNvSpPr txBox="1"/>
          <p:nvPr/>
        </p:nvSpPr>
        <p:spPr>
          <a:xfrm>
            <a:off x="1629577" y="5879755"/>
            <a:ext cx="1414170" cy="246221"/>
          </a:xfrm>
          <a:prstGeom prst="rect">
            <a:avLst/>
          </a:prstGeom>
          <a:noFill/>
        </p:spPr>
        <p:txBody>
          <a:bodyPr wrap="none" rtlCol="0">
            <a:spAutoFit/>
          </a:bodyPr>
          <a:lstStyle/>
          <a:p>
            <a:pPr algn="r">
              <a:buClr>
                <a:srgbClr val="003366"/>
              </a:buClr>
            </a:pPr>
            <a:r>
              <a:rPr lang="en-GB" sz="1000" dirty="0">
                <a:solidFill>
                  <a:srgbClr val="5A5A5A"/>
                </a:solidFill>
                <a:cs typeface="Arial" panose="020B0604020202020204" pitchFamily="34" charset="0"/>
              </a:rPr>
              <a:t>Empagliflozin 25 mg</a:t>
            </a:r>
          </a:p>
        </p:txBody>
      </p:sp>
      <p:sp>
        <p:nvSpPr>
          <p:cNvPr id="26" name="TextBox 25"/>
          <p:cNvSpPr txBox="1"/>
          <p:nvPr/>
        </p:nvSpPr>
        <p:spPr>
          <a:xfrm>
            <a:off x="3366161" y="5502250"/>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1869</a:t>
            </a:r>
          </a:p>
        </p:txBody>
      </p:sp>
      <p:sp>
        <p:nvSpPr>
          <p:cNvPr id="27" name="TextBox 26"/>
          <p:cNvSpPr txBox="1"/>
          <p:nvPr/>
        </p:nvSpPr>
        <p:spPr>
          <a:xfrm>
            <a:off x="3366161" y="5694756"/>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1836</a:t>
            </a:r>
          </a:p>
        </p:txBody>
      </p:sp>
      <p:sp>
        <p:nvSpPr>
          <p:cNvPr id="28" name="TextBox 27"/>
          <p:cNvSpPr txBox="1"/>
          <p:nvPr/>
        </p:nvSpPr>
        <p:spPr>
          <a:xfrm>
            <a:off x="3366161" y="5887262"/>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1857</a:t>
            </a:r>
          </a:p>
        </p:txBody>
      </p:sp>
      <p:sp>
        <p:nvSpPr>
          <p:cNvPr id="29" name="TextBox 28"/>
          <p:cNvSpPr txBox="1"/>
          <p:nvPr/>
        </p:nvSpPr>
        <p:spPr>
          <a:xfrm>
            <a:off x="3823361" y="5500441"/>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2183</a:t>
            </a:r>
          </a:p>
        </p:txBody>
      </p:sp>
      <p:sp>
        <p:nvSpPr>
          <p:cNvPr id="30" name="TextBox 29"/>
          <p:cNvSpPr txBox="1"/>
          <p:nvPr/>
        </p:nvSpPr>
        <p:spPr>
          <a:xfrm>
            <a:off x="3823361" y="5692947"/>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2219</a:t>
            </a:r>
          </a:p>
        </p:txBody>
      </p:sp>
      <p:sp>
        <p:nvSpPr>
          <p:cNvPr id="31" name="TextBox 30"/>
          <p:cNvSpPr txBox="1"/>
          <p:nvPr/>
        </p:nvSpPr>
        <p:spPr>
          <a:xfrm>
            <a:off x="3823361" y="588545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2209</a:t>
            </a:r>
          </a:p>
        </p:txBody>
      </p:sp>
      <p:sp>
        <p:nvSpPr>
          <p:cNvPr id="41" name="TextBox 40"/>
          <p:cNvSpPr txBox="1"/>
          <p:nvPr/>
        </p:nvSpPr>
        <p:spPr>
          <a:xfrm>
            <a:off x="4486301" y="5500441"/>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2110</a:t>
            </a:r>
          </a:p>
        </p:txBody>
      </p:sp>
      <p:sp>
        <p:nvSpPr>
          <p:cNvPr id="42" name="TextBox 41"/>
          <p:cNvSpPr txBox="1"/>
          <p:nvPr/>
        </p:nvSpPr>
        <p:spPr>
          <a:xfrm>
            <a:off x="4486301" y="5692947"/>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2155</a:t>
            </a:r>
          </a:p>
        </p:txBody>
      </p:sp>
      <p:sp>
        <p:nvSpPr>
          <p:cNvPr id="43" name="TextBox 42"/>
          <p:cNvSpPr txBox="1"/>
          <p:nvPr/>
        </p:nvSpPr>
        <p:spPr>
          <a:xfrm>
            <a:off x="4486301" y="588545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2157</a:t>
            </a:r>
          </a:p>
        </p:txBody>
      </p:sp>
      <p:sp>
        <p:nvSpPr>
          <p:cNvPr id="53" name="TextBox 52"/>
          <p:cNvSpPr txBox="1"/>
          <p:nvPr/>
        </p:nvSpPr>
        <p:spPr>
          <a:xfrm>
            <a:off x="6042187" y="549982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1562</a:t>
            </a:r>
          </a:p>
        </p:txBody>
      </p:sp>
      <p:sp>
        <p:nvSpPr>
          <p:cNvPr id="54" name="TextBox 53"/>
          <p:cNvSpPr txBox="1"/>
          <p:nvPr/>
        </p:nvSpPr>
        <p:spPr>
          <a:xfrm>
            <a:off x="6042187" y="5692329"/>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1644</a:t>
            </a:r>
          </a:p>
        </p:txBody>
      </p:sp>
      <p:sp>
        <p:nvSpPr>
          <p:cNvPr id="55" name="TextBox 54"/>
          <p:cNvSpPr txBox="1"/>
          <p:nvPr/>
        </p:nvSpPr>
        <p:spPr>
          <a:xfrm>
            <a:off x="6042187" y="5884835"/>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1648</a:t>
            </a:r>
          </a:p>
        </p:txBody>
      </p:sp>
      <p:sp>
        <p:nvSpPr>
          <p:cNvPr id="65" name="TextBox 64"/>
          <p:cNvSpPr txBox="1"/>
          <p:nvPr/>
        </p:nvSpPr>
        <p:spPr>
          <a:xfrm>
            <a:off x="7587641" y="5502250"/>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1220</a:t>
            </a:r>
          </a:p>
        </p:txBody>
      </p:sp>
      <p:sp>
        <p:nvSpPr>
          <p:cNvPr id="66" name="TextBox 65"/>
          <p:cNvSpPr txBox="1"/>
          <p:nvPr/>
        </p:nvSpPr>
        <p:spPr>
          <a:xfrm>
            <a:off x="7587641" y="5694756"/>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1285</a:t>
            </a:r>
          </a:p>
        </p:txBody>
      </p:sp>
      <p:sp>
        <p:nvSpPr>
          <p:cNvPr id="67" name="TextBox 66"/>
          <p:cNvSpPr txBox="1"/>
          <p:nvPr/>
        </p:nvSpPr>
        <p:spPr>
          <a:xfrm>
            <a:off x="7587641" y="5887262"/>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1329</a:t>
            </a:r>
          </a:p>
        </p:txBody>
      </p:sp>
      <p:sp>
        <p:nvSpPr>
          <p:cNvPr id="74" name="TextBox 73"/>
          <p:cNvSpPr txBox="1"/>
          <p:nvPr/>
        </p:nvSpPr>
        <p:spPr>
          <a:xfrm>
            <a:off x="9174553" y="5502868"/>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418</a:t>
            </a:r>
          </a:p>
        </p:txBody>
      </p:sp>
      <p:sp>
        <p:nvSpPr>
          <p:cNvPr id="75" name="TextBox 74"/>
          <p:cNvSpPr txBox="1"/>
          <p:nvPr/>
        </p:nvSpPr>
        <p:spPr>
          <a:xfrm>
            <a:off x="9174553" y="5695374"/>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475</a:t>
            </a:r>
          </a:p>
        </p:txBody>
      </p:sp>
      <p:sp>
        <p:nvSpPr>
          <p:cNvPr id="76" name="TextBox 75"/>
          <p:cNvSpPr txBox="1"/>
          <p:nvPr/>
        </p:nvSpPr>
        <p:spPr>
          <a:xfrm>
            <a:off x="9174553" y="5887880"/>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486</a:t>
            </a:r>
          </a:p>
        </p:txBody>
      </p:sp>
      <p:sp>
        <p:nvSpPr>
          <p:cNvPr id="45" name="TextBox 44"/>
          <p:cNvSpPr txBox="1"/>
          <p:nvPr/>
        </p:nvSpPr>
        <p:spPr>
          <a:xfrm>
            <a:off x="8458295" y="2438400"/>
            <a:ext cx="990601" cy="261610"/>
          </a:xfrm>
          <a:prstGeom prst="rect">
            <a:avLst/>
          </a:prstGeom>
          <a:noFill/>
        </p:spPr>
        <p:txBody>
          <a:bodyPr wrap="square" rtlCol="0">
            <a:spAutoFit/>
          </a:bodyPr>
          <a:lstStyle/>
          <a:p>
            <a:pPr algn="ctr"/>
            <a:r>
              <a:rPr lang="en-GB" sz="1100" b="1" dirty="0">
                <a:solidFill>
                  <a:srgbClr val="5A5A5A"/>
                </a:solidFill>
              </a:rPr>
              <a:t>Placebo</a:t>
            </a:r>
          </a:p>
        </p:txBody>
      </p:sp>
      <p:sp>
        <p:nvSpPr>
          <p:cNvPr id="46" name="TextBox 45"/>
          <p:cNvSpPr txBox="1"/>
          <p:nvPr/>
        </p:nvSpPr>
        <p:spPr>
          <a:xfrm>
            <a:off x="7867418" y="3149065"/>
            <a:ext cx="1609054" cy="261610"/>
          </a:xfrm>
          <a:prstGeom prst="rect">
            <a:avLst/>
          </a:prstGeom>
          <a:noFill/>
        </p:spPr>
        <p:txBody>
          <a:bodyPr wrap="square" rtlCol="0">
            <a:spAutoFit/>
          </a:bodyPr>
          <a:lstStyle/>
          <a:p>
            <a:r>
              <a:rPr lang="en-GB" sz="1100" b="1" dirty="0">
                <a:solidFill>
                  <a:srgbClr val="962891"/>
                </a:solidFill>
              </a:rPr>
              <a:t>Empagliflozin 10 mg</a:t>
            </a:r>
          </a:p>
        </p:txBody>
      </p:sp>
      <p:sp>
        <p:nvSpPr>
          <p:cNvPr id="50" name="TextBox 49"/>
          <p:cNvSpPr txBox="1"/>
          <p:nvPr/>
        </p:nvSpPr>
        <p:spPr>
          <a:xfrm>
            <a:off x="7858737" y="3700790"/>
            <a:ext cx="1609054" cy="261610"/>
          </a:xfrm>
          <a:prstGeom prst="rect">
            <a:avLst/>
          </a:prstGeom>
          <a:noFill/>
        </p:spPr>
        <p:txBody>
          <a:bodyPr wrap="square" rtlCol="0">
            <a:spAutoFit/>
          </a:bodyPr>
          <a:lstStyle/>
          <a:p>
            <a:r>
              <a:rPr lang="en-GB" sz="1100" b="1" dirty="0">
                <a:solidFill>
                  <a:schemeClr val="bg1"/>
                </a:solidFill>
              </a:rPr>
              <a:t>Empagliflozin 25 mg</a:t>
            </a:r>
          </a:p>
        </p:txBody>
      </p:sp>
      <p:cxnSp>
        <p:nvCxnSpPr>
          <p:cNvPr id="59" name="Straight Connector 58"/>
          <p:cNvCxnSpPr/>
          <p:nvPr/>
        </p:nvCxnSpPr>
        <p:spPr>
          <a:xfrm flipV="1">
            <a:off x="405489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2"/>
          <p:cNvSpPr txBox="1"/>
          <p:nvPr/>
        </p:nvSpPr>
        <p:spPr>
          <a:xfrm>
            <a:off x="3745897"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28</a:t>
            </a:r>
          </a:p>
        </p:txBody>
      </p:sp>
      <p:cxnSp>
        <p:nvCxnSpPr>
          <p:cNvPr id="61" name="Straight Connector 60"/>
          <p:cNvCxnSpPr/>
          <p:nvPr/>
        </p:nvCxnSpPr>
        <p:spPr>
          <a:xfrm flipV="1">
            <a:off x="4718502"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Box 2"/>
          <p:cNvSpPr txBox="1"/>
          <p:nvPr/>
        </p:nvSpPr>
        <p:spPr>
          <a:xfrm>
            <a:off x="4409504"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52</a:t>
            </a:r>
          </a:p>
        </p:txBody>
      </p:sp>
      <p:cxnSp>
        <p:nvCxnSpPr>
          <p:cNvPr id="63" name="Straight Connector 62"/>
          <p:cNvCxnSpPr/>
          <p:nvPr/>
        </p:nvCxnSpPr>
        <p:spPr>
          <a:xfrm flipV="1">
            <a:off x="6269422"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TextBox 2"/>
          <p:cNvSpPr txBox="1"/>
          <p:nvPr/>
        </p:nvSpPr>
        <p:spPr>
          <a:xfrm>
            <a:off x="5957596"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108</a:t>
            </a:r>
          </a:p>
        </p:txBody>
      </p:sp>
      <p:cxnSp>
        <p:nvCxnSpPr>
          <p:cNvPr id="68" name="Straight Connector 67"/>
          <p:cNvCxnSpPr/>
          <p:nvPr/>
        </p:nvCxnSpPr>
        <p:spPr>
          <a:xfrm flipV="1">
            <a:off x="327669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TextBox 2"/>
          <p:cNvSpPr txBox="1"/>
          <p:nvPr/>
        </p:nvSpPr>
        <p:spPr>
          <a:xfrm>
            <a:off x="2952990"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0</a:t>
            </a:r>
          </a:p>
        </p:txBody>
      </p:sp>
      <p:sp>
        <p:nvSpPr>
          <p:cNvPr id="70" name="TextBox 2"/>
          <p:cNvSpPr txBox="1"/>
          <p:nvPr/>
        </p:nvSpPr>
        <p:spPr>
          <a:xfrm>
            <a:off x="7505688"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164</a:t>
            </a:r>
          </a:p>
        </p:txBody>
      </p:sp>
      <p:cxnSp>
        <p:nvCxnSpPr>
          <p:cNvPr id="71" name="Straight Connector 70"/>
          <p:cNvCxnSpPr/>
          <p:nvPr/>
        </p:nvCxnSpPr>
        <p:spPr>
          <a:xfrm flipV="1">
            <a:off x="9373098"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TextBox 2"/>
          <p:cNvSpPr txBox="1"/>
          <p:nvPr/>
        </p:nvSpPr>
        <p:spPr>
          <a:xfrm>
            <a:off x="9056320"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220</a:t>
            </a:r>
          </a:p>
        </p:txBody>
      </p:sp>
      <p:cxnSp>
        <p:nvCxnSpPr>
          <p:cNvPr id="73" name="Straight Connector 72"/>
          <p:cNvCxnSpPr/>
          <p:nvPr/>
        </p:nvCxnSpPr>
        <p:spPr>
          <a:xfrm flipV="1">
            <a:off x="3600328"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7" name="TextBox 2"/>
          <p:cNvSpPr txBox="1"/>
          <p:nvPr/>
        </p:nvSpPr>
        <p:spPr>
          <a:xfrm>
            <a:off x="3290092"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12</a:t>
            </a:r>
          </a:p>
        </p:txBody>
      </p:sp>
      <p:cxnSp>
        <p:nvCxnSpPr>
          <p:cNvPr id="78" name="Straight Connector 77"/>
          <p:cNvCxnSpPr/>
          <p:nvPr/>
        </p:nvCxnSpPr>
        <p:spPr>
          <a:xfrm flipV="1">
            <a:off x="7820342"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Slide Number Placeholder 3"/>
          <p:cNvSpPr>
            <a:spLocks noGrp="1"/>
          </p:cNvSpPr>
          <p:nvPr>
            <p:ph type="sldNum" sz="quarter" idx="12"/>
          </p:nvPr>
        </p:nvSpPr>
        <p:spPr>
          <a:xfrm>
            <a:off x="9732624" y="6597352"/>
            <a:ext cx="935376" cy="260648"/>
          </a:xfrm>
        </p:spPr>
        <p:txBody>
          <a:bodyPr/>
          <a:lstStyle/>
          <a:p>
            <a:fld id="{4AD7133C-5F9C-4F7F-9637-3E296898A784}" type="slidenum">
              <a:rPr lang="en-GB" smtClean="0">
                <a:solidFill>
                  <a:prstClr val="black">
                    <a:tint val="75000"/>
                  </a:prstClr>
                </a:solidFill>
              </a:rPr>
              <a:pPr/>
              <a:t>62</a:t>
            </a:fld>
            <a:endParaRPr lang="en-GB" dirty="0">
              <a:solidFill>
                <a:prstClr val="black">
                  <a:tint val="75000"/>
                </a:prstClr>
              </a:solidFill>
            </a:endParaRPr>
          </a:p>
        </p:txBody>
      </p:sp>
      <p:sp>
        <p:nvSpPr>
          <p:cNvPr id="4" name="Footer Placeholder 3"/>
          <p:cNvSpPr>
            <a:spLocks noGrp="1"/>
          </p:cNvSpPr>
          <p:nvPr>
            <p:ph type="ftr" sz="quarter" idx="11"/>
          </p:nvPr>
        </p:nvSpPr>
        <p:spPr>
          <a:xfrm>
            <a:off x="1776000" y="6537000"/>
            <a:ext cx="6843600" cy="244800"/>
          </a:xfrm>
        </p:spPr>
        <p:txBody>
          <a:bodyPr/>
          <a:lstStyle/>
          <a:p>
            <a:r>
              <a:rPr lang="en-US" dirty="0"/>
              <a:t>All patients (including those who discontinued study drug or initiated new therapies) were included in this mixed model repeated measures analysis (intent-to-treat</a:t>
            </a:r>
            <a:r>
              <a:rPr lang="en-US" dirty="0" smtClean="0"/>
              <a:t>) </a:t>
            </a:r>
            <a:r>
              <a:rPr lang="en-US" dirty="0"/>
              <a:t>				              </a:t>
            </a:r>
            <a:r>
              <a:rPr lang="en-GB" dirty="0"/>
              <a:t>X-axis: timepoints with reasonable amount of data available for pre-scheduled </a:t>
            </a:r>
            <a:r>
              <a:rPr lang="en-GB" dirty="0" smtClean="0"/>
              <a:t>measurements</a:t>
            </a:r>
            <a:endParaRPr lang="en-GB" dirty="0"/>
          </a:p>
        </p:txBody>
      </p:sp>
    </p:spTree>
    <p:extLst>
      <p:ext uri="{BB962C8B-B14F-4D97-AF65-F5344CB8AC3E}">
        <p14:creationId xmlns:p14="http://schemas.microsoft.com/office/powerpoint/2010/main" val="309318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rgbClr val="C00000"/>
            </a:solidFill>
          </a:ln>
        </p:spPr>
        <p:txBody>
          <a:bodyPr/>
          <a:lstStyle/>
          <a:p>
            <a:r>
              <a:rPr lang="en-GB" dirty="0" smtClean="0"/>
              <a:t>Systolic blood pressure  </a:t>
            </a:r>
            <a:endParaRPr lang="en-GB" dirty="0"/>
          </a:p>
        </p:txBody>
      </p:sp>
      <p:sp>
        <p:nvSpPr>
          <p:cNvPr id="2" name="Slide Number Placeholder 1"/>
          <p:cNvSpPr>
            <a:spLocks noGrp="1"/>
          </p:cNvSpPr>
          <p:nvPr>
            <p:ph type="sldNum" sz="quarter" idx="12"/>
          </p:nvPr>
        </p:nvSpPr>
        <p:spPr/>
        <p:txBody>
          <a:bodyPr/>
          <a:lstStyle/>
          <a:p>
            <a:fld id="{4AD7133C-5F9C-4F7F-9637-3E296898A784}" type="slidenum">
              <a:rPr lang="en-GB" smtClean="0">
                <a:solidFill>
                  <a:prstClr val="black">
                    <a:tint val="75000"/>
                  </a:prstClr>
                </a:solidFill>
              </a:rPr>
              <a:pPr/>
              <a:t>63</a:t>
            </a:fld>
            <a:endParaRPr lang="en-GB" dirty="0">
              <a:solidFill>
                <a:prstClr val="black">
                  <a:tint val="75000"/>
                </a:prstClr>
              </a:solidFill>
            </a:endParaRPr>
          </a:p>
        </p:txBody>
      </p:sp>
      <p:graphicFrame>
        <p:nvGraphicFramePr>
          <p:cNvPr id="6" name="Chart 5"/>
          <p:cNvGraphicFramePr/>
          <p:nvPr>
            <p:extLst>
              <p:ext uri="{D42A27DB-BD31-4B8C-83A1-F6EECF244321}">
                <p14:modId xmlns:p14="http://schemas.microsoft.com/office/powerpoint/2010/main" val="2084645078"/>
              </p:ext>
            </p:extLst>
          </p:nvPr>
        </p:nvGraphicFramePr>
        <p:xfrm>
          <a:off x="2161533" y="1219200"/>
          <a:ext cx="8206746" cy="436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891644" y="5499823"/>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2322</a:t>
            </a:r>
          </a:p>
        </p:txBody>
      </p:sp>
      <p:sp>
        <p:nvSpPr>
          <p:cNvPr id="9" name="TextBox 8"/>
          <p:cNvSpPr txBox="1"/>
          <p:nvPr/>
        </p:nvSpPr>
        <p:spPr>
          <a:xfrm>
            <a:off x="2891644" y="5692329"/>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2322</a:t>
            </a:r>
          </a:p>
        </p:txBody>
      </p:sp>
      <p:sp>
        <p:nvSpPr>
          <p:cNvPr id="10" name="TextBox 9"/>
          <p:cNvSpPr txBox="1"/>
          <p:nvPr/>
        </p:nvSpPr>
        <p:spPr>
          <a:xfrm>
            <a:off x="2891644" y="5884835"/>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2323</a:t>
            </a:r>
          </a:p>
        </p:txBody>
      </p:sp>
      <p:sp>
        <p:nvSpPr>
          <p:cNvPr id="23" name="TextBox 22"/>
          <p:cNvSpPr txBox="1"/>
          <p:nvPr/>
        </p:nvSpPr>
        <p:spPr>
          <a:xfrm>
            <a:off x="2333620" y="5494743"/>
            <a:ext cx="712054" cy="246221"/>
          </a:xfrm>
          <a:prstGeom prst="rect">
            <a:avLst/>
          </a:prstGeom>
          <a:noFill/>
        </p:spPr>
        <p:txBody>
          <a:bodyPr wrap="none" rtlCol="0">
            <a:spAutoFit/>
          </a:bodyPr>
          <a:lstStyle/>
          <a:p>
            <a:pPr algn="r">
              <a:buClr>
                <a:srgbClr val="003366"/>
              </a:buClr>
            </a:pPr>
            <a:r>
              <a:rPr lang="en-GB" sz="1000" dirty="0">
                <a:solidFill>
                  <a:srgbClr val="5A5A5A"/>
                </a:solidFill>
                <a:cs typeface="Arial" panose="020B0604020202020204" pitchFamily="34" charset="0"/>
              </a:rPr>
              <a:t>Placebo</a:t>
            </a:r>
          </a:p>
        </p:txBody>
      </p:sp>
      <p:sp>
        <p:nvSpPr>
          <p:cNvPr id="24" name="TextBox 23"/>
          <p:cNvSpPr txBox="1"/>
          <p:nvPr/>
        </p:nvSpPr>
        <p:spPr>
          <a:xfrm>
            <a:off x="1631504" y="5687249"/>
            <a:ext cx="1414170" cy="246221"/>
          </a:xfrm>
          <a:prstGeom prst="rect">
            <a:avLst/>
          </a:prstGeom>
          <a:noFill/>
        </p:spPr>
        <p:txBody>
          <a:bodyPr wrap="none" rtlCol="0">
            <a:spAutoFit/>
          </a:bodyPr>
          <a:lstStyle/>
          <a:p>
            <a:pPr algn="r">
              <a:buClr>
                <a:srgbClr val="003366"/>
              </a:buClr>
            </a:pPr>
            <a:r>
              <a:rPr lang="en-GB" sz="1000" dirty="0">
                <a:solidFill>
                  <a:srgbClr val="5A5A5A"/>
                </a:solidFill>
                <a:cs typeface="Arial" panose="020B0604020202020204" pitchFamily="34" charset="0"/>
              </a:rPr>
              <a:t>Empagliflozin 10 mg</a:t>
            </a:r>
          </a:p>
        </p:txBody>
      </p:sp>
      <p:sp>
        <p:nvSpPr>
          <p:cNvPr id="25" name="TextBox 24"/>
          <p:cNvSpPr txBox="1"/>
          <p:nvPr/>
        </p:nvSpPr>
        <p:spPr>
          <a:xfrm>
            <a:off x="1631504" y="5879755"/>
            <a:ext cx="1414170" cy="246221"/>
          </a:xfrm>
          <a:prstGeom prst="rect">
            <a:avLst/>
          </a:prstGeom>
          <a:noFill/>
        </p:spPr>
        <p:txBody>
          <a:bodyPr wrap="none" rtlCol="0">
            <a:spAutoFit/>
          </a:bodyPr>
          <a:lstStyle/>
          <a:p>
            <a:pPr algn="r">
              <a:buClr>
                <a:srgbClr val="003366"/>
              </a:buClr>
            </a:pPr>
            <a:r>
              <a:rPr lang="en-GB" sz="1000" dirty="0">
                <a:solidFill>
                  <a:srgbClr val="5A5A5A"/>
                </a:solidFill>
                <a:cs typeface="Arial" panose="020B0604020202020204" pitchFamily="34" charset="0"/>
              </a:rPr>
              <a:t>Empagliflozin 25 mg</a:t>
            </a:r>
          </a:p>
        </p:txBody>
      </p:sp>
      <p:sp>
        <p:nvSpPr>
          <p:cNvPr id="33" name="TextBox 32"/>
          <p:cNvSpPr txBox="1"/>
          <p:nvPr/>
        </p:nvSpPr>
        <p:spPr>
          <a:xfrm>
            <a:off x="3326535" y="5502250"/>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2235</a:t>
            </a:r>
          </a:p>
        </p:txBody>
      </p:sp>
      <p:sp>
        <p:nvSpPr>
          <p:cNvPr id="34" name="TextBox 33"/>
          <p:cNvSpPr txBox="1"/>
          <p:nvPr/>
        </p:nvSpPr>
        <p:spPr>
          <a:xfrm>
            <a:off x="3326535" y="5694756"/>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2250</a:t>
            </a:r>
          </a:p>
        </p:txBody>
      </p:sp>
      <p:sp>
        <p:nvSpPr>
          <p:cNvPr id="35" name="TextBox 34"/>
          <p:cNvSpPr txBox="1"/>
          <p:nvPr/>
        </p:nvSpPr>
        <p:spPr>
          <a:xfrm>
            <a:off x="3326535" y="5887262"/>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2247</a:t>
            </a:r>
          </a:p>
        </p:txBody>
      </p:sp>
      <p:sp>
        <p:nvSpPr>
          <p:cNvPr id="36" name="TextBox 35"/>
          <p:cNvSpPr txBox="1"/>
          <p:nvPr/>
        </p:nvSpPr>
        <p:spPr>
          <a:xfrm>
            <a:off x="3665335" y="5500441"/>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2203</a:t>
            </a:r>
          </a:p>
        </p:txBody>
      </p:sp>
      <p:sp>
        <p:nvSpPr>
          <p:cNvPr id="37" name="TextBox 36"/>
          <p:cNvSpPr txBox="1"/>
          <p:nvPr/>
        </p:nvSpPr>
        <p:spPr>
          <a:xfrm>
            <a:off x="3665335" y="5692947"/>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2235</a:t>
            </a:r>
          </a:p>
        </p:txBody>
      </p:sp>
      <p:sp>
        <p:nvSpPr>
          <p:cNvPr id="38" name="TextBox 37"/>
          <p:cNvSpPr txBox="1"/>
          <p:nvPr/>
        </p:nvSpPr>
        <p:spPr>
          <a:xfrm>
            <a:off x="3665335" y="5885453"/>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2221</a:t>
            </a:r>
          </a:p>
        </p:txBody>
      </p:sp>
      <p:sp>
        <p:nvSpPr>
          <p:cNvPr id="39" name="TextBox 38"/>
          <p:cNvSpPr txBox="1"/>
          <p:nvPr/>
        </p:nvSpPr>
        <p:spPr>
          <a:xfrm>
            <a:off x="3988924" y="5502868"/>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2161</a:t>
            </a:r>
          </a:p>
        </p:txBody>
      </p:sp>
      <p:sp>
        <p:nvSpPr>
          <p:cNvPr id="40" name="TextBox 39"/>
          <p:cNvSpPr txBox="1"/>
          <p:nvPr/>
        </p:nvSpPr>
        <p:spPr>
          <a:xfrm>
            <a:off x="3988924" y="5695374"/>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2193</a:t>
            </a:r>
          </a:p>
        </p:txBody>
      </p:sp>
      <p:sp>
        <p:nvSpPr>
          <p:cNvPr id="44" name="TextBox 43"/>
          <p:cNvSpPr txBox="1"/>
          <p:nvPr/>
        </p:nvSpPr>
        <p:spPr>
          <a:xfrm>
            <a:off x="3988924" y="5887880"/>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2197</a:t>
            </a:r>
          </a:p>
        </p:txBody>
      </p:sp>
      <p:sp>
        <p:nvSpPr>
          <p:cNvPr id="45" name="TextBox 44"/>
          <p:cNvSpPr txBox="1"/>
          <p:nvPr/>
        </p:nvSpPr>
        <p:spPr>
          <a:xfrm>
            <a:off x="4331824" y="5500441"/>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2133</a:t>
            </a:r>
          </a:p>
        </p:txBody>
      </p:sp>
      <p:sp>
        <p:nvSpPr>
          <p:cNvPr id="46" name="TextBox 45"/>
          <p:cNvSpPr txBox="1"/>
          <p:nvPr/>
        </p:nvSpPr>
        <p:spPr>
          <a:xfrm>
            <a:off x="4331824" y="5692947"/>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2174</a:t>
            </a:r>
          </a:p>
        </p:txBody>
      </p:sp>
      <p:sp>
        <p:nvSpPr>
          <p:cNvPr id="47" name="TextBox 46"/>
          <p:cNvSpPr txBox="1"/>
          <p:nvPr/>
        </p:nvSpPr>
        <p:spPr>
          <a:xfrm>
            <a:off x="4331824" y="5885453"/>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2169</a:t>
            </a:r>
          </a:p>
        </p:txBody>
      </p:sp>
      <p:sp>
        <p:nvSpPr>
          <p:cNvPr id="48" name="TextBox 47"/>
          <p:cNvSpPr txBox="1"/>
          <p:nvPr/>
        </p:nvSpPr>
        <p:spPr>
          <a:xfrm>
            <a:off x="4720444" y="5502868"/>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2073</a:t>
            </a:r>
          </a:p>
        </p:txBody>
      </p:sp>
      <p:sp>
        <p:nvSpPr>
          <p:cNvPr id="49" name="TextBox 48"/>
          <p:cNvSpPr txBox="1"/>
          <p:nvPr/>
        </p:nvSpPr>
        <p:spPr>
          <a:xfrm>
            <a:off x="4720444" y="5695374"/>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2125</a:t>
            </a:r>
          </a:p>
        </p:txBody>
      </p:sp>
      <p:sp>
        <p:nvSpPr>
          <p:cNvPr id="50" name="TextBox 49"/>
          <p:cNvSpPr txBox="1"/>
          <p:nvPr/>
        </p:nvSpPr>
        <p:spPr>
          <a:xfrm>
            <a:off x="4720444" y="5887880"/>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2129</a:t>
            </a:r>
          </a:p>
        </p:txBody>
      </p:sp>
      <p:sp>
        <p:nvSpPr>
          <p:cNvPr id="51" name="TextBox 50"/>
          <p:cNvSpPr txBox="1"/>
          <p:nvPr/>
        </p:nvSpPr>
        <p:spPr>
          <a:xfrm>
            <a:off x="5112029" y="5499823"/>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2024</a:t>
            </a:r>
          </a:p>
        </p:txBody>
      </p:sp>
      <p:sp>
        <p:nvSpPr>
          <p:cNvPr id="52" name="TextBox 51"/>
          <p:cNvSpPr txBox="1"/>
          <p:nvPr/>
        </p:nvSpPr>
        <p:spPr>
          <a:xfrm>
            <a:off x="5112030" y="5692329"/>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2095</a:t>
            </a:r>
          </a:p>
        </p:txBody>
      </p:sp>
      <p:sp>
        <p:nvSpPr>
          <p:cNvPr id="56" name="TextBox 55"/>
          <p:cNvSpPr txBox="1"/>
          <p:nvPr/>
        </p:nvSpPr>
        <p:spPr>
          <a:xfrm>
            <a:off x="5112029" y="5884835"/>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2102</a:t>
            </a:r>
          </a:p>
        </p:txBody>
      </p:sp>
      <p:sp>
        <p:nvSpPr>
          <p:cNvPr id="57" name="TextBox 56"/>
          <p:cNvSpPr txBox="1"/>
          <p:nvPr/>
        </p:nvSpPr>
        <p:spPr>
          <a:xfrm>
            <a:off x="5497684" y="5502250"/>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1974</a:t>
            </a:r>
          </a:p>
        </p:txBody>
      </p:sp>
      <p:sp>
        <p:nvSpPr>
          <p:cNvPr id="58" name="TextBox 57"/>
          <p:cNvSpPr txBox="1"/>
          <p:nvPr/>
        </p:nvSpPr>
        <p:spPr>
          <a:xfrm>
            <a:off x="5497684" y="5694756"/>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2072</a:t>
            </a:r>
          </a:p>
        </p:txBody>
      </p:sp>
      <p:sp>
        <p:nvSpPr>
          <p:cNvPr id="59" name="TextBox 58"/>
          <p:cNvSpPr txBox="1"/>
          <p:nvPr/>
        </p:nvSpPr>
        <p:spPr>
          <a:xfrm>
            <a:off x="5497684" y="5887262"/>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2066</a:t>
            </a:r>
          </a:p>
        </p:txBody>
      </p:sp>
      <p:sp>
        <p:nvSpPr>
          <p:cNvPr id="60" name="TextBox 59"/>
          <p:cNvSpPr txBox="1"/>
          <p:nvPr/>
        </p:nvSpPr>
        <p:spPr>
          <a:xfrm>
            <a:off x="5886304" y="5499823"/>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1771</a:t>
            </a:r>
          </a:p>
        </p:txBody>
      </p:sp>
      <p:sp>
        <p:nvSpPr>
          <p:cNvPr id="61" name="TextBox 60"/>
          <p:cNvSpPr txBox="1"/>
          <p:nvPr/>
        </p:nvSpPr>
        <p:spPr>
          <a:xfrm>
            <a:off x="5886304" y="5692329"/>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1853</a:t>
            </a:r>
          </a:p>
        </p:txBody>
      </p:sp>
      <p:sp>
        <p:nvSpPr>
          <p:cNvPr id="62" name="TextBox 61"/>
          <p:cNvSpPr txBox="1"/>
          <p:nvPr/>
        </p:nvSpPr>
        <p:spPr>
          <a:xfrm>
            <a:off x="5886304" y="5884835"/>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1878</a:t>
            </a:r>
          </a:p>
        </p:txBody>
      </p:sp>
      <p:sp>
        <p:nvSpPr>
          <p:cNvPr id="63" name="TextBox 62"/>
          <p:cNvSpPr txBox="1"/>
          <p:nvPr/>
        </p:nvSpPr>
        <p:spPr>
          <a:xfrm>
            <a:off x="6281274" y="5502250"/>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1492</a:t>
            </a:r>
          </a:p>
        </p:txBody>
      </p:sp>
      <p:sp>
        <p:nvSpPr>
          <p:cNvPr id="64" name="TextBox 63"/>
          <p:cNvSpPr txBox="1"/>
          <p:nvPr/>
        </p:nvSpPr>
        <p:spPr>
          <a:xfrm>
            <a:off x="6281274" y="5694756"/>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1556</a:t>
            </a:r>
          </a:p>
        </p:txBody>
      </p:sp>
      <p:sp>
        <p:nvSpPr>
          <p:cNvPr id="68" name="TextBox 67"/>
          <p:cNvSpPr txBox="1"/>
          <p:nvPr/>
        </p:nvSpPr>
        <p:spPr>
          <a:xfrm>
            <a:off x="6281274" y="5887262"/>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1571</a:t>
            </a:r>
          </a:p>
        </p:txBody>
      </p:sp>
      <p:sp>
        <p:nvSpPr>
          <p:cNvPr id="69" name="TextBox 68"/>
          <p:cNvSpPr txBox="1"/>
          <p:nvPr/>
        </p:nvSpPr>
        <p:spPr>
          <a:xfrm>
            <a:off x="6663544" y="5502250"/>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1274</a:t>
            </a:r>
          </a:p>
        </p:txBody>
      </p:sp>
      <p:sp>
        <p:nvSpPr>
          <p:cNvPr id="70" name="TextBox 69"/>
          <p:cNvSpPr txBox="1"/>
          <p:nvPr/>
        </p:nvSpPr>
        <p:spPr>
          <a:xfrm>
            <a:off x="6663544" y="5694756"/>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1327</a:t>
            </a:r>
          </a:p>
        </p:txBody>
      </p:sp>
      <p:sp>
        <p:nvSpPr>
          <p:cNvPr id="71" name="TextBox 70"/>
          <p:cNvSpPr txBox="1"/>
          <p:nvPr/>
        </p:nvSpPr>
        <p:spPr>
          <a:xfrm>
            <a:off x="6663544" y="5887262"/>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1351</a:t>
            </a:r>
          </a:p>
        </p:txBody>
      </p:sp>
      <p:sp>
        <p:nvSpPr>
          <p:cNvPr id="72" name="TextBox 71"/>
          <p:cNvSpPr txBox="1"/>
          <p:nvPr/>
        </p:nvSpPr>
        <p:spPr>
          <a:xfrm>
            <a:off x="7044544" y="5499823"/>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1126</a:t>
            </a:r>
          </a:p>
        </p:txBody>
      </p:sp>
      <p:sp>
        <p:nvSpPr>
          <p:cNvPr id="73" name="TextBox 72"/>
          <p:cNvSpPr txBox="1"/>
          <p:nvPr/>
        </p:nvSpPr>
        <p:spPr>
          <a:xfrm>
            <a:off x="7044544" y="5692329"/>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1189</a:t>
            </a:r>
          </a:p>
        </p:txBody>
      </p:sp>
      <p:sp>
        <p:nvSpPr>
          <p:cNvPr id="77" name="TextBox 76"/>
          <p:cNvSpPr txBox="1"/>
          <p:nvPr/>
        </p:nvSpPr>
        <p:spPr>
          <a:xfrm>
            <a:off x="7044544" y="5884835"/>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1212</a:t>
            </a:r>
          </a:p>
        </p:txBody>
      </p:sp>
      <p:sp>
        <p:nvSpPr>
          <p:cNvPr id="78" name="TextBox 77"/>
          <p:cNvSpPr txBox="1"/>
          <p:nvPr/>
        </p:nvSpPr>
        <p:spPr>
          <a:xfrm>
            <a:off x="7467567" y="5502249"/>
            <a:ext cx="410690" cy="253916"/>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981</a:t>
            </a:r>
          </a:p>
        </p:txBody>
      </p:sp>
      <p:sp>
        <p:nvSpPr>
          <p:cNvPr id="79" name="TextBox 78"/>
          <p:cNvSpPr txBox="1"/>
          <p:nvPr/>
        </p:nvSpPr>
        <p:spPr>
          <a:xfrm>
            <a:off x="7433164" y="5694756"/>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1034</a:t>
            </a:r>
          </a:p>
        </p:txBody>
      </p:sp>
      <p:sp>
        <p:nvSpPr>
          <p:cNvPr id="80" name="TextBox 79"/>
          <p:cNvSpPr txBox="1"/>
          <p:nvPr/>
        </p:nvSpPr>
        <p:spPr>
          <a:xfrm>
            <a:off x="7433164" y="5887262"/>
            <a:ext cx="466794"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1070</a:t>
            </a:r>
          </a:p>
        </p:txBody>
      </p:sp>
      <p:sp>
        <p:nvSpPr>
          <p:cNvPr id="81" name="TextBox 80"/>
          <p:cNvSpPr txBox="1"/>
          <p:nvPr/>
        </p:nvSpPr>
        <p:spPr>
          <a:xfrm>
            <a:off x="7847408" y="5502867"/>
            <a:ext cx="410690" cy="253916"/>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735</a:t>
            </a:r>
          </a:p>
        </p:txBody>
      </p:sp>
      <p:sp>
        <p:nvSpPr>
          <p:cNvPr id="82" name="TextBox 81"/>
          <p:cNvSpPr txBox="1"/>
          <p:nvPr/>
        </p:nvSpPr>
        <p:spPr>
          <a:xfrm>
            <a:off x="7847408" y="5695373"/>
            <a:ext cx="410690" cy="253916"/>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790</a:t>
            </a:r>
          </a:p>
        </p:txBody>
      </p:sp>
      <p:sp>
        <p:nvSpPr>
          <p:cNvPr id="84" name="TextBox 83"/>
          <p:cNvSpPr txBox="1"/>
          <p:nvPr/>
        </p:nvSpPr>
        <p:spPr>
          <a:xfrm>
            <a:off x="7847408" y="5887879"/>
            <a:ext cx="410690" cy="253916"/>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842</a:t>
            </a:r>
          </a:p>
        </p:txBody>
      </p:sp>
      <p:sp>
        <p:nvSpPr>
          <p:cNvPr id="85" name="TextBox 84"/>
          <p:cNvSpPr txBox="1"/>
          <p:nvPr/>
        </p:nvSpPr>
        <p:spPr>
          <a:xfrm>
            <a:off x="8236028" y="5500440"/>
            <a:ext cx="410690" cy="253916"/>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450</a:t>
            </a:r>
          </a:p>
        </p:txBody>
      </p:sp>
      <p:sp>
        <p:nvSpPr>
          <p:cNvPr id="88" name="TextBox 87"/>
          <p:cNvSpPr txBox="1"/>
          <p:nvPr/>
        </p:nvSpPr>
        <p:spPr>
          <a:xfrm>
            <a:off x="8236028" y="5692946"/>
            <a:ext cx="410690" cy="253916"/>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518</a:t>
            </a:r>
          </a:p>
        </p:txBody>
      </p:sp>
      <p:sp>
        <p:nvSpPr>
          <p:cNvPr id="89" name="TextBox 88"/>
          <p:cNvSpPr txBox="1"/>
          <p:nvPr/>
        </p:nvSpPr>
        <p:spPr>
          <a:xfrm>
            <a:off x="8236028" y="5885452"/>
            <a:ext cx="410690" cy="253916"/>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528</a:t>
            </a:r>
          </a:p>
        </p:txBody>
      </p:sp>
      <p:sp>
        <p:nvSpPr>
          <p:cNvPr id="90" name="TextBox 89"/>
          <p:cNvSpPr txBox="1"/>
          <p:nvPr/>
        </p:nvSpPr>
        <p:spPr>
          <a:xfrm>
            <a:off x="8624648" y="5502867"/>
            <a:ext cx="410690" cy="253916"/>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171</a:t>
            </a:r>
          </a:p>
        </p:txBody>
      </p:sp>
      <p:sp>
        <p:nvSpPr>
          <p:cNvPr id="91" name="TextBox 90"/>
          <p:cNvSpPr txBox="1"/>
          <p:nvPr/>
        </p:nvSpPr>
        <p:spPr>
          <a:xfrm>
            <a:off x="8624648" y="5695373"/>
            <a:ext cx="410690" cy="253916"/>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199</a:t>
            </a:r>
          </a:p>
        </p:txBody>
      </p:sp>
      <p:sp>
        <p:nvSpPr>
          <p:cNvPr id="92" name="TextBox 91"/>
          <p:cNvSpPr txBox="1"/>
          <p:nvPr/>
        </p:nvSpPr>
        <p:spPr>
          <a:xfrm>
            <a:off x="8624648" y="5887879"/>
            <a:ext cx="410690" cy="253916"/>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216</a:t>
            </a:r>
          </a:p>
        </p:txBody>
      </p:sp>
      <p:sp>
        <p:nvSpPr>
          <p:cNvPr id="126" name="TextBox 125"/>
          <p:cNvSpPr txBox="1"/>
          <p:nvPr/>
        </p:nvSpPr>
        <p:spPr>
          <a:xfrm>
            <a:off x="9005088" y="2935104"/>
            <a:ext cx="1609054" cy="261610"/>
          </a:xfrm>
          <a:prstGeom prst="rect">
            <a:avLst/>
          </a:prstGeom>
          <a:noFill/>
        </p:spPr>
        <p:txBody>
          <a:bodyPr wrap="square" rtlCol="0">
            <a:spAutoFit/>
          </a:bodyPr>
          <a:lstStyle/>
          <a:p>
            <a:r>
              <a:rPr lang="en-GB" sz="1100" b="1" dirty="0">
                <a:solidFill>
                  <a:srgbClr val="5A5A5A"/>
                </a:solidFill>
              </a:rPr>
              <a:t>Placebo</a:t>
            </a:r>
          </a:p>
        </p:txBody>
      </p:sp>
      <p:sp>
        <p:nvSpPr>
          <p:cNvPr id="127" name="TextBox 126"/>
          <p:cNvSpPr txBox="1"/>
          <p:nvPr/>
        </p:nvSpPr>
        <p:spPr>
          <a:xfrm>
            <a:off x="8996309" y="3410769"/>
            <a:ext cx="1609054" cy="261610"/>
          </a:xfrm>
          <a:prstGeom prst="rect">
            <a:avLst/>
          </a:prstGeom>
          <a:noFill/>
        </p:spPr>
        <p:txBody>
          <a:bodyPr wrap="square" rtlCol="0">
            <a:spAutoFit/>
          </a:bodyPr>
          <a:lstStyle/>
          <a:p>
            <a:pPr algn="ctr"/>
            <a:r>
              <a:rPr lang="en-GB" sz="1100" b="1" dirty="0">
                <a:solidFill>
                  <a:srgbClr val="962891"/>
                </a:solidFill>
              </a:rPr>
              <a:t>Empagliflozin 10 mg</a:t>
            </a:r>
          </a:p>
        </p:txBody>
      </p:sp>
      <p:sp>
        <p:nvSpPr>
          <p:cNvPr id="128" name="TextBox 127"/>
          <p:cNvSpPr txBox="1"/>
          <p:nvPr/>
        </p:nvSpPr>
        <p:spPr>
          <a:xfrm>
            <a:off x="8996309" y="3211969"/>
            <a:ext cx="1609054" cy="261610"/>
          </a:xfrm>
          <a:prstGeom prst="rect">
            <a:avLst/>
          </a:prstGeom>
          <a:noFill/>
        </p:spPr>
        <p:txBody>
          <a:bodyPr wrap="square" rtlCol="0">
            <a:spAutoFit/>
          </a:bodyPr>
          <a:lstStyle/>
          <a:p>
            <a:pPr algn="ctr"/>
            <a:r>
              <a:rPr lang="en-GB" sz="1100" b="1" dirty="0">
                <a:solidFill>
                  <a:schemeClr val="bg1"/>
                </a:solidFill>
              </a:rPr>
              <a:t>Empagliflozin 25 mg</a:t>
            </a:r>
          </a:p>
        </p:txBody>
      </p:sp>
      <p:cxnSp>
        <p:nvCxnSpPr>
          <p:cNvPr id="65" name="Straight Connector 64"/>
          <p:cNvCxnSpPr/>
          <p:nvPr/>
        </p:nvCxnSpPr>
        <p:spPr>
          <a:xfrm flipV="1">
            <a:off x="3550644"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TextBox 2"/>
          <p:cNvSpPr txBox="1"/>
          <p:nvPr/>
        </p:nvSpPr>
        <p:spPr>
          <a:xfrm>
            <a:off x="3240408"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16</a:t>
            </a:r>
          </a:p>
        </p:txBody>
      </p:sp>
      <p:cxnSp>
        <p:nvCxnSpPr>
          <p:cNvPr id="67" name="Straight Connector 66"/>
          <p:cNvCxnSpPr/>
          <p:nvPr/>
        </p:nvCxnSpPr>
        <p:spPr>
          <a:xfrm flipV="1">
            <a:off x="3896688"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4" name="TextBox 2"/>
          <p:cNvSpPr txBox="1"/>
          <p:nvPr/>
        </p:nvSpPr>
        <p:spPr>
          <a:xfrm>
            <a:off x="3587690"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28</a:t>
            </a:r>
          </a:p>
        </p:txBody>
      </p:sp>
      <p:cxnSp>
        <p:nvCxnSpPr>
          <p:cNvPr id="75" name="Straight Connector 74"/>
          <p:cNvCxnSpPr/>
          <p:nvPr/>
        </p:nvCxnSpPr>
        <p:spPr>
          <a:xfrm flipV="1">
            <a:off x="456029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6" name="TextBox 2"/>
          <p:cNvSpPr txBox="1"/>
          <p:nvPr/>
        </p:nvSpPr>
        <p:spPr>
          <a:xfrm>
            <a:off x="4251297"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52</a:t>
            </a:r>
          </a:p>
        </p:txBody>
      </p:sp>
      <p:cxnSp>
        <p:nvCxnSpPr>
          <p:cNvPr id="83" name="Straight Connector 82"/>
          <p:cNvCxnSpPr/>
          <p:nvPr/>
        </p:nvCxnSpPr>
        <p:spPr>
          <a:xfrm flipV="1">
            <a:off x="572348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6" name="TextBox 2"/>
          <p:cNvSpPr txBox="1"/>
          <p:nvPr/>
        </p:nvSpPr>
        <p:spPr>
          <a:xfrm>
            <a:off x="5412366"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94</a:t>
            </a:r>
          </a:p>
        </p:txBody>
      </p:sp>
      <p:cxnSp>
        <p:nvCxnSpPr>
          <p:cNvPr id="87" name="Straight Connector 86"/>
          <p:cNvCxnSpPr/>
          <p:nvPr/>
        </p:nvCxnSpPr>
        <p:spPr>
          <a:xfrm flipV="1">
            <a:off x="611121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3" name="TextBox 2"/>
          <p:cNvSpPr txBox="1"/>
          <p:nvPr/>
        </p:nvSpPr>
        <p:spPr>
          <a:xfrm>
            <a:off x="5799389"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108</a:t>
            </a:r>
          </a:p>
        </p:txBody>
      </p:sp>
      <p:sp>
        <p:nvSpPr>
          <p:cNvPr id="94" name="TextBox 2"/>
          <p:cNvSpPr txBox="1"/>
          <p:nvPr/>
        </p:nvSpPr>
        <p:spPr>
          <a:xfrm>
            <a:off x="5025343"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80</a:t>
            </a:r>
          </a:p>
        </p:txBody>
      </p:sp>
      <p:sp>
        <p:nvSpPr>
          <p:cNvPr id="95" name="TextBox 2"/>
          <p:cNvSpPr txBox="1"/>
          <p:nvPr/>
        </p:nvSpPr>
        <p:spPr>
          <a:xfrm>
            <a:off x="6186412"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122</a:t>
            </a:r>
          </a:p>
        </p:txBody>
      </p:sp>
      <p:cxnSp>
        <p:nvCxnSpPr>
          <p:cNvPr id="96" name="Straight Connector 95"/>
          <p:cNvCxnSpPr/>
          <p:nvPr/>
        </p:nvCxnSpPr>
        <p:spPr>
          <a:xfrm flipV="1">
            <a:off x="494802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7" name="TextBox 2"/>
          <p:cNvSpPr txBox="1"/>
          <p:nvPr/>
        </p:nvSpPr>
        <p:spPr>
          <a:xfrm>
            <a:off x="4638320"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66</a:t>
            </a:r>
          </a:p>
        </p:txBody>
      </p:sp>
      <p:cxnSp>
        <p:nvCxnSpPr>
          <p:cNvPr id="98" name="Straight Connector 97"/>
          <p:cNvCxnSpPr/>
          <p:nvPr/>
        </p:nvCxnSpPr>
        <p:spPr>
          <a:xfrm flipV="1">
            <a:off x="688667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TextBox 2"/>
          <p:cNvSpPr txBox="1"/>
          <p:nvPr/>
        </p:nvSpPr>
        <p:spPr>
          <a:xfrm>
            <a:off x="6573435"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136</a:t>
            </a:r>
          </a:p>
        </p:txBody>
      </p:sp>
      <p:cxnSp>
        <p:nvCxnSpPr>
          <p:cNvPr id="100" name="Straight Connector 99"/>
          <p:cNvCxnSpPr/>
          <p:nvPr/>
        </p:nvCxnSpPr>
        <p:spPr>
          <a:xfrm flipV="1">
            <a:off x="649894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3121028"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TextBox 2"/>
          <p:cNvSpPr txBox="1"/>
          <p:nvPr/>
        </p:nvSpPr>
        <p:spPr>
          <a:xfrm>
            <a:off x="2802403"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0</a:t>
            </a:r>
          </a:p>
        </p:txBody>
      </p:sp>
      <p:cxnSp>
        <p:nvCxnSpPr>
          <p:cNvPr id="103" name="Straight Connector 102"/>
          <p:cNvCxnSpPr/>
          <p:nvPr/>
        </p:nvCxnSpPr>
        <p:spPr>
          <a:xfrm flipV="1">
            <a:off x="727440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4" name="TextBox 2"/>
          <p:cNvSpPr txBox="1"/>
          <p:nvPr/>
        </p:nvSpPr>
        <p:spPr>
          <a:xfrm>
            <a:off x="6960458"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150</a:t>
            </a:r>
          </a:p>
        </p:txBody>
      </p:sp>
      <p:cxnSp>
        <p:nvCxnSpPr>
          <p:cNvPr id="105" name="Straight Connector 104"/>
          <p:cNvCxnSpPr/>
          <p:nvPr/>
        </p:nvCxnSpPr>
        <p:spPr>
          <a:xfrm flipV="1">
            <a:off x="766213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6" name="TextBox 2"/>
          <p:cNvSpPr txBox="1"/>
          <p:nvPr/>
        </p:nvSpPr>
        <p:spPr>
          <a:xfrm>
            <a:off x="7347481"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164</a:t>
            </a:r>
          </a:p>
        </p:txBody>
      </p:sp>
      <p:cxnSp>
        <p:nvCxnSpPr>
          <p:cNvPr id="107" name="Straight Connector 106"/>
          <p:cNvCxnSpPr/>
          <p:nvPr/>
        </p:nvCxnSpPr>
        <p:spPr>
          <a:xfrm flipV="1">
            <a:off x="804986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8" name="TextBox 2"/>
          <p:cNvSpPr txBox="1"/>
          <p:nvPr/>
        </p:nvSpPr>
        <p:spPr>
          <a:xfrm>
            <a:off x="7734504"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178</a:t>
            </a:r>
          </a:p>
        </p:txBody>
      </p:sp>
      <p:cxnSp>
        <p:nvCxnSpPr>
          <p:cNvPr id="109" name="Straight Connector 108"/>
          <p:cNvCxnSpPr/>
          <p:nvPr/>
        </p:nvCxnSpPr>
        <p:spPr>
          <a:xfrm flipV="1">
            <a:off x="843759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2"/>
          <p:cNvSpPr txBox="1"/>
          <p:nvPr/>
        </p:nvSpPr>
        <p:spPr>
          <a:xfrm>
            <a:off x="8121527"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192</a:t>
            </a:r>
          </a:p>
        </p:txBody>
      </p:sp>
      <p:cxnSp>
        <p:nvCxnSpPr>
          <p:cNvPr id="111" name="Straight Connector 110"/>
          <p:cNvCxnSpPr/>
          <p:nvPr/>
        </p:nvCxnSpPr>
        <p:spPr>
          <a:xfrm flipV="1">
            <a:off x="8825323"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2" name="TextBox 2"/>
          <p:cNvSpPr txBox="1"/>
          <p:nvPr/>
        </p:nvSpPr>
        <p:spPr>
          <a:xfrm>
            <a:off x="8508545"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206</a:t>
            </a:r>
          </a:p>
        </p:txBody>
      </p:sp>
      <p:cxnSp>
        <p:nvCxnSpPr>
          <p:cNvPr id="113" name="Straight Connector 112"/>
          <p:cNvCxnSpPr/>
          <p:nvPr/>
        </p:nvCxnSpPr>
        <p:spPr>
          <a:xfrm flipV="1">
            <a:off x="533575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4218246"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TextBox 2"/>
          <p:cNvSpPr txBox="1"/>
          <p:nvPr/>
        </p:nvSpPr>
        <p:spPr>
          <a:xfrm>
            <a:off x="3909248"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40</a:t>
            </a:r>
          </a:p>
        </p:txBody>
      </p:sp>
      <p:sp>
        <p:nvSpPr>
          <p:cNvPr id="4" name="Footer Placeholder 3"/>
          <p:cNvSpPr>
            <a:spLocks noGrp="1"/>
          </p:cNvSpPr>
          <p:nvPr>
            <p:ph type="ftr" sz="quarter" idx="4294967295"/>
          </p:nvPr>
        </p:nvSpPr>
        <p:spPr>
          <a:xfrm>
            <a:off x="1776000" y="6125976"/>
            <a:ext cx="6843600" cy="655824"/>
          </a:xfrm>
          <a:prstGeom prst="rect">
            <a:avLst/>
          </a:prstGeom>
        </p:spPr>
        <p:txBody>
          <a:bodyPr/>
          <a:lstStyle/>
          <a:p>
            <a:r>
              <a:rPr lang="en-US" dirty="0"/>
              <a:t>All patients (including those who discontinued study drug or initiated new therapies) were included in this mixed model repeated measures analysis (intent-to-treat</a:t>
            </a:r>
            <a:r>
              <a:rPr lang="en-US" dirty="0" smtClean="0"/>
              <a:t>)</a:t>
            </a:r>
            <a:r>
              <a:rPr lang="en-US" dirty="0"/>
              <a:t>				              </a:t>
            </a:r>
            <a:r>
              <a:rPr lang="en-GB" dirty="0"/>
              <a:t>X-axis: timepoints with reasonable amount of data available for pre-scheduled measurements</a:t>
            </a:r>
          </a:p>
        </p:txBody>
      </p:sp>
    </p:spTree>
    <p:extLst>
      <p:ext uri="{BB962C8B-B14F-4D97-AF65-F5344CB8AC3E}">
        <p14:creationId xmlns:p14="http://schemas.microsoft.com/office/powerpoint/2010/main" val="329648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rgbClr val="C00000"/>
            </a:solidFill>
          </a:ln>
        </p:spPr>
        <p:txBody>
          <a:bodyPr/>
          <a:lstStyle/>
          <a:p>
            <a:r>
              <a:rPr lang="en-GB" dirty="0" smtClean="0"/>
              <a:t>Diastolic blood pressure  </a:t>
            </a:r>
            <a:endParaRPr lang="en-GB" dirty="0"/>
          </a:p>
        </p:txBody>
      </p:sp>
      <p:sp>
        <p:nvSpPr>
          <p:cNvPr id="2" name="Slide Number Placeholder 1"/>
          <p:cNvSpPr>
            <a:spLocks noGrp="1"/>
          </p:cNvSpPr>
          <p:nvPr>
            <p:ph type="sldNum" sz="quarter" idx="12"/>
          </p:nvPr>
        </p:nvSpPr>
        <p:spPr/>
        <p:txBody>
          <a:bodyPr/>
          <a:lstStyle/>
          <a:p>
            <a:fld id="{4AD7133C-5F9C-4F7F-9637-3E296898A784}" type="slidenum">
              <a:rPr lang="en-GB" smtClean="0">
                <a:solidFill>
                  <a:prstClr val="black">
                    <a:tint val="75000"/>
                  </a:prstClr>
                </a:solidFill>
              </a:rPr>
              <a:pPr/>
              <a:t>64</a:t>
            </a:fld>
            <a:endParaRPr lang="en-GB" dirty="0">
              <a:solidFill>
                <a:prstClr val="black">
                  <a:tint val="75000"/>
                </a:prstClr>
              </a:solidFill>
            </a:endParaRPr>
          </a:p>
        </p:txBody>
      </p:sp>
      <p:graphicFrame>
        <p:nvGraphicFramePr>
          <p:cNvPr id="6" name="Chart 5"/>
          <p:cNvGraphicFramePr/>
          <p:nvPr>
            <p:extLst>
              <p:ext uri="{D42A27DB-BD31-4B8C-83A1-F6EECF244321}">
                <p14:modId xmlns:p14="http://schemas.microsoft.com/office/powerpoint/2010/main" val="3542263379"/>
              </p:ext>
            </p:extLst>
          </p:nvPr>
        </p:nvGraphicFramePr>
        <p:xfrm>
          <a:off x="2161533" y="1219200"/>
          <a:ext cx="8206746" cy="436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891645" y="549982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2322</a:t>
            </a:r>
          </a:p>
        </p:txBody>
      </p:sp>
      <p:sp>
        <p:nvSpPr>
          <p:cNvPr id="9" name="TextBox 8"/>
          <p:cNvSpPr txBox="1"/>
          <p:nvPr/>
        </p:nvSpPr>
        <p:spPr>
          <a:xfrm>
            <a:off x="2891645" y="5692329"/>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2322</a:t>
            </a:r>
          </a:p>
        </p:txBody>
      </p:sp>
      <p:sp>
        <p:nvSpPr>
          <p:cNvPr id="10" name="TextBox 9"/>
          <p:cNvSpPr txBox="1"/>
          <p:nvPr/>
        </p:nvSpPr>
        <p:spPr>
          <a:xfrm>
            <a:off x="2891645" y="5884835"/>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2323</a:t>
            </a:r>
          </a:p>
        </p:txBody>
      </p:sp>
      <p:sp>
        <p:nvSpPr>
          <p:cNvPr id="23" name="TextBox 22"/>
          <p:cNvSpPr txBox="1"/>
          <p:nvPr/>
        </p:nvSpPr>
        <p:spPr>
          <a:xfrm>
            <a:off x="2333620" y="5494743"/>
            <a:ext cx="712054" cy="246221"/>
          </a:xfrm>
          <a:prstGeom prst="rect">
            <a:avLst/>
          </a:prstGeom>
          <a:noFill/>
        </p:spPr>
        <p:txBody>
          <a:bodyPr wrap="none" rtlCol="0">
            <a:spAutoFit/>
          </a:bodyPr>
          <a:lstStyle/>
          <a:p>
            <a:pPr algn="r">
              <a:buClr>
                <a:srgbClr val="003366"/>
              </a:buClr>
            </a:pPr>
            <a:r>
              <a:rPr lang="en-GB" sz="1000" dirty="0">
                <a:solidFill>
                  <a:srgbClr val="5A5A5A"/>
                </a:solidFill>
                <a:cs typeface="Arial" panose="020B0604020202020204" pitchFamily="34" charset="0"/>
              </a:rPr>
              <a:t>Placebo</a:t>
            </a:r>
          </a:p>
        </p:txBody>
      </p:sp>
      <p:sp>
        <p:nvSpPr>
          <p:cNvPr id="24" name="TextBox 23"/>
          <p:cNvSpPr txBox="1"/>
          <p:nvPr/>
        </p:nvSpPr>
        <p:spPr>
          <a:xfrm>
            <a:off x="1631504" y="5687249"/>
            <a:ext cx="1414170" cy="246221"/>
          </a:xfrm>
          <a:prstGeom prst="rect">
            <a:avLst/>
          </a:prstGeom>
          <a:noFill/>
        </p:spPr>
        <p:txBody>
          <a:bodyPr wrap="none" rtlCol="0">
            <a:spAutoFit/>
          </a:bodyPr>
          <a:lstStyle/>
          <a:p>
            <a:pPr algn="r">
              <a:buClr>
                <a:srgbClr val="003366"/>
              </a:buClr>
            </a:pPr>
            <a:r>
              <a:rPr lang="en-GB" sz="1000" dirty="0">
                <a:solidFill>
                  <a:srgbClr val="5A5A5A"/>
                </a:solidFill>
                <a:cs typeface="Arial" panose="020B0604020202020204" pitchFamily="34" charset="0"/>
              </a:rPr>
              <a:t>Empagliflozin 10 mg</a:t>
            </a:r>
          </a:p>
        </p:txBody>
      </p:sp>
      <p:sp>
        <p:nvSpPr>
          <p:cNvPr id="25" name="TextBox 24"/>
          <p:cNvSpPr txBox="1"/>
          <p:nvPr/>
        </p:nvSpPr>
        <p:spPr>
          <a:xfrm>
            <a:off x="1631504" y="5879755"/>
            <a:ext cx="1414170" cy="246221"/>
          </a:xfrm>
          <a:prstGeom prst="rect">
            <a:avLst/>
          </a:prstGeom>
          <a:noFill/>
        </p:spPr>
        <p:txBody>
          <a:bodyPr wrap="none" rtlCol="0">
            <a:spAutoFit/>
          </a:bodyPr>
          <a:lstStyle/>
          <a:p>
            <a:pPr algn="r">
              <a:buClr>
                <a:srgbClr val="003366"/>
              </a:buClr>
            </a:pPr>
            <a:r>
              <a:rPr lang="en-GB" sz="1000" dirty="0">
                <a:solidFill>
                  <a:srgbClr val="5A5A5A"/>
                </a:solidFill>
                <a:cs typeface="Arial" panose="020B0604020202020204" pitchFamily="34" charset="0"/>
              </a:rPr>
              <a:t>Empagliflozin 25 mg</a:t>
            </a:r>
          </a:p>
        </p:txBody>
      </p:sp>
      <p:sp>
        <p:nvSpPr>
          <p:cNvPr id="33" name="TextBox 32"/>
          <p:cNvSpPr txBox="1"/>
          <p:nvPr/>
        </p:nvSpPr>
        <p:spPr>
          <a:xfrm>
            <a:off x="3326537" y="5502250"/>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2235</a:t>
            </a:r>
          </a:p>
        </p:txBody>
      </p:sp>
      <p:sp>
        <p:nvSpPr>
          <p:cNvPr id="34" name="TextBox 33"/>
          <p:cNvSpPr txBox="1"/>
          <p:nvPr/>
        </p:nvSpPr>
        <p:spPr>
          <a:xfrm>
            <a:off x="3326537" y="5694756"/>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2250</a:t>
            </a:r>
          </a:p>
        </p:txBody>
      </p:sp>
      <p:sp>
        <p:nvSpPr>
          <p:cNvPr id="35" name="TextBox 34"/>
          <p:cNvSpPr txBox="1"/>
          <p:nvPr/>
        </p:nvSpPr>
        <p:spPr>
          <a:xfrm>
            <a:off x="3326537" y="5887262"/>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2247</a:t>
            </a:r>
          </a:p>
        </p:txBody>
      </p:sp>
      <p:sp>
        <p:nvSpPr>
          <p:cNvPr id="36" name="TextBox 35"/>
          <p:cNvSpPr txBox="1"/>
          <p:nvPr/>
        </p:nvSpPr>
        <p:spPr>
          <a:xfrm>
            <a:off x="3663222" y="5500441"/>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2203</a:t>
            </a:r>
          </a:p>
        </p:txBody>
      </p:sp>
      <p:sp>
        <p:nvSpPr>
          <p:cNvPr id="37" name="TextBox 36"/>
          <p:cNvSpPr txBox="1"/>
          <p:nvPr/>
        </p:nvSpPr>
        <p:spPr>
          <a:xfrm>
            <a:off x="3663222" y="5692947"/>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2235</a:t>
            </a:r>
          </a:p>
        </p:txBody>
      </p:sp>
      <p:sp>
        <p:nvSpPr>
          <p:cNvPr id="38" name="TextBox 37"/>
          <p:cNvSpPr txBox="1"/>
          <p:nvPr/>
        </p:nvSpPr>
        <p:spPr>
          <a:xfrm>
            <a:off x="3663222" y="588545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2221</a:t>
            </a:r>
          </a:p>
        </p:txBody>
      </p:sp>
      <p:sp>
        <p:nvSpPr>
          <p:cNvPr id="39" name="TextBox 38"/>
          <p:cNvSpPr txBox="1"/>
          <p:nvPr/>
        </p:nvSpPr>
        <p:spPr>
          <a:xfrm>
            <a:off x="3988925" y="5502868"/>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2161</a:t>
            </a:r>
          </a:p>
        </p:txBody>
      </p:sp>
      <p:sp>
        <p:nvSpPr>
          <p:cNvPr id="40" name="TextBox 39"/>
          <p:cNvSpPr txBox="1"/>
          <p:nvPr/>
        </p:nvSpPr>
        <p:spPr>
          <a:xfrm>
            <a:off x="3988925" y="5695374"/>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2193</a:t>
            </a:r>
          </a:p>
        </p:txBody>
      </p:sp>
      <p:sp>
        <p:nvSpPr>
          <p:cNvPr id="44" name="TextBox 43"/>
          <p:cNvSpPr txBox="1"/>
          <p:nvPr/>
        </p:nvSpPr>
        <p:spPr>
          <a:xfrm>
            <a:off x="3988925" y="5887880"/>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2197</a:t>
            </a:r>
          </a:p>
        </p:txBody>
      </p:sp>
      <p:sp>
        <p:nvSpPr>
          <p:cNvPr id="45" name="TextBox 44"/>
          <p:cNvSpPr txBox="1"/>
          <p:nvPr/>
        </p:nvSpPr>
        <p:spPr>
          <a:xfrm>
            <a:off x="4328526" y="5500441"/>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2133</a:t>
            </a:r>
          </a:p>
        </p:txBody>
      </p:sp>
      <p:sp>
        <p:nvSpPr>
          <p:cNvPr id="46" name="TextBox 45"/>
          <p:cNvSpPr txBox="1"/>
          <p:nvPr/>
        </p:nvSpPr>
        <p:spPr>
          <a:xfrm>
            <a:off x="4328526" y="5692947"/>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2174</a:t>
            </a:r>
          </a:p>
        </p:txBody>
      </p:sp>
      <p:sp>
        <p:nvSpPr>
          <p:cNvPr id="47" name="TextBox 46"/>
          <p:cNvSpPr txBox="1"/>
          <p:nvPr/>
        </p:nvSpPr>
        <p:spPr>
          <a:xfrm>
            <a:off x="4328526" y="588545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2169</a:t>
            </a:r>
          </a:p>
        </p:txBody>
      </p:sp>
      <p:sp>
        <p:nvSpPr>
          <p:cNvPr id="48" name="TextBox 47"/>
          <p:cNvSpPr txBox="1"/>
          <p:nvPr/>
        </p:nvSpPr>
        <p:spPr>
          <a:xfrm>
            <a:off x="4716584" y="5502868"/>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2073</a:t>
            </a:r>
          </a:p>
        </p:txBody>
      </p:sp>
      <p:sp>
        <p:nvSpPr>
          <p:cNvPr id="49" name="TextBox 48"/>
          <p:cNvSpPr txBox="1"/>
          <p:nvPr/>
        </p:nvSpPr>
        <p:spPr>
          <a:xfrm>
            <a:off x="4716584" y="5695374"/>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2125</a:t>
            </a:r>
          </a:p>
        </p:txBody>
      </p:sp>
      <p:sp>
        <p:nvSpPr>
          <p:cNvPr id="50" name="TextBox 49"/>
          <p:cNvSpPr txBox="1"/>
          <p:nvPr/>
        </p:nvSpPr>
        <p:spPr>
          <a:xfrm>
            <a:off x="4716584" y="5887880"/>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2129</a:t>
            </a:r>
          </a:p>
        </p:txBody>
      </p:sp>
      <p:sp>
        <p:nvSpPr>
          <p:cNvPr id="51" name="TextBox 50"/>
          <p:cNvSpPr txBox="1"/>
          <p:nvPr/>
        </p:nvSpPr>
        <p:spPr>
          <a:xfrm>
            <a:off x="5112031" y="549982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2024</a:t>
            </a:r>
          </a:p>
        </p:txBody>
      </p:sp>
      <p:sp>
        <p:nvSpPr>
          <p:cNvPr id="52" name="TextBox 51"/>
          <p:cNvSpPr txBox="1"/>
          <p:nvPr/>
        </p:nvSpPr>
        <p:spPr>
          <a:xfrm>
            <a:off x="5112032" y="5692329"/>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2095</a:t>
            </a:r>
          </a:p>
        </p:txBody>
      </p:sp>
      <p:sp>
        <p:nvSpPr>
          <p:cNvPr id="56" name="TextBox 55"/>
          <p:cNvSpPr txBox="1"/>
          <p:nvPr/>
        </p:nvSpPr>
        <p:spPr>
          <a:xfrm>
            <a:off x="5112031" y="5884835"/>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2102</a:t>
            </a:r>
          </a:p>
        </p:txBody>
      </p:sp>
      <p:sp>
        <p:nvSpPr>
          <p:cNvPr id="57" name="TextBox 56"/>
          <p:cNvSpPr txBox="1"/>
          <p:nvPr/>
        </p:nvSpPr>
        <p:spPr>
          <a:xfrm>
            <a:off x="5497889" y="5502250"/>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1974</a:t>
            </a:r>
          </a:p>
        </p:txBody>
      </p:sp>
      <p:sp>
        <p:nvSpPr>
          <p:cNvPr id="58" name="TextBox 57"/>
          <p:cNvSpPr txBox="1"/>
          <p:nvPr/>
        </p:nvSpPr>
        <p:spPr>
          <a:xfrm>
            <a:off x="5497889" y="5694756"/>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2072</a:t>
            </a:r>
          </a:p>
        </p:txBody>
      </p:sp>
      <p:sp>
        <p:nvSpPr>
          <p:cNvPr id="59" name="TextBox 58"/>
          <p:cNvSpPr txBox="1"/>
          <p:nvPr/>
        </p:nvSpPr>
        <p:spPr>
          <a:xfrm>
            <a:off x="5497889" y="5887262"/>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2066</a:t>
            </a:r>
          </a:p>
        </p:txBody>
      </p:sp>
      <p:sp>
        <p:nvSpPr>
          <p:cNvPr id="60" name="TextBox 59"/>
          <p:cNvSpPr txBox="1"/>
          <p:nvPr/>
        </p:nvSpPr>
        <p:spPr>
          <a:xfrm>
            <a:off x="5885552" y="549982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1771</a:t>
            </a:r>
          </a:p>
        </p:txBody>
      </p:sp>
      <p:sp>
        <p:nvSpPr>
          <p:cNvPr id="61" name="TextBox 60"/>
          <p:cNvSpPr txBox="1"/>
          <p:nvPr/>
        </p:nvSpPr>
        <p:spPr>
          <a:xfrm>
            <a:off x="5885552" y="5692329"/>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1853</a:t>
            </a:r>
          </a:p>
        </p:txBody>
      </p:sp>
      <p:sp>
        <p:nvSpPr>
          <p:cNvPr id="62" name="TextBox 61"/>
          <p:cNvSpPr txBox="1"/>
          <p:nvPr/>
        </p:nvSpPr>
        <p:spPr>
          <a:xfrm>
            <a:off x="5885552" y="5884835"/>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1878</a:t>
            </a:r>
          </a:p>
        </p:txBody>
      </p:sp>
      <p:sp>
        <p:nvSpPr>
          <p:cNvPr id="63" name="TextBox 62"/>
          <p:cNvSpPr txBox="1"/>
          <p:nvPr/>
        </p:nvSpPr>
        <p:spPr>
          <a:xfrm>
            <a:off x="6283989" y="5502250"/>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1492</a:t>
            </a:r>
          </a:p>
        </p:txBody>
      </p:sp>
      <p:sp>
        <p:nvSpPr>
          <p:cNvPr id="64" name="TextBox 63"/>
          <p:cNvSpPr txBox="1"/>
          <p:nvPr/>
        </p:nvSpPr>
        <p:spPr>
          <a:xfrm>
            <a:off x="6283989" y="5694756"/>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1556</a:t>
            </a:r>
          </a:p>
        </p:txBody>
      </p:sp>
      <p:sp>
        <p:nvSpPr>
          <p:cNvPr id="68" name="TextBox 67"/>
          <p:cNvSpPr txBox="1"/>
          <p:nvPr/>
        </p:nvSpPr>
        <p:spPr>
          <a:xfrm>
            <a:off x="6283989" y="5887262"/>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1571</a:t>
            </a:r>
          </a:p>
        </p:txBody>
      </p:sp>
      <p:sp>
        <p:nvSpPr>
          <p:cNvPr id="69" name="TextBox 68"/>
          <p:cNvSpPr txBox="1"/>
          <p:nvPr/>
        </p:nvSpPr>
        <p:spPr>
          <a:xfrm>
            <a:off x="6661259" y="5502250"/>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1274</a:t>
            </a:r>
          </a:p>
        </p:txBody>
      </p:sp>
      <p:sp>
        <p:nvSpPr>
          <p:cNvPr id="70" name="TextBox 69"/>
          <p:cNvSpPr txBox="1"/>
          <p:nvPr/>
        </p:nvSpPr>
        <p:spPr>
          <a:xfrm>
            <a:off x="6661259" y="5694756"/>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1327</a:t>
            </a:r>
          </a:p>
        </p:txBody>
      </p:sp>
      <p:sp>
        <p:nvSpPr>
          <p:cNvPr id="71" name="TextBox 70"/>
          <p:cNvSpPr txBox="1"/>
          <p:nvPr/>
        </p:nvSpPr>
        <p:spPr>
          <a:xfrm>
            <a:off x="6661259" y="5887262"/>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1351</a:t>
            </a:r>
          </a:p>
        </p:txBody>
      </p:sp>
      <p:sp>
        <p:nvSpPr>
          <p:cNvPr id="72" name="TextBox 71"/>
          <p:cNvSpPr txBox="1"/>
          <p:nvPr/>
        </p:nvSpPr>
        <p:spPr>
          <a:xfrm>
            <a:off x="7043671" y="5499823"/>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1126</a:t>
            </a:r>
          </a:p>
        </p:txBody>
      </p:sp>
      <p:sp>
        <p:nvSpPr>
          <p:cNvPr id="73" name="TextBox 72"/>
          <p:cNvSpPr txBox="1"/>
          <p:nvPr/>
        </p:nvSpPr>
        <p:spPr>
          <a:xfrm>
            <a:off x="7043671" y="5692329"/>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1189</a:t>
            </a:r>
          </a:p>
        </p:txBody>
      </p:sp>
      <p:sp>
        <p:nvSpPr>
          <p:cNvPr id="77" name="TextBox 76"/>
          <p:cNvSpPr txBox="1"/>
          <p:nvPr/>
        </p:nvSpPr>
        <p:spPr>
          <a:xfrm>
            <a:off x="7043671" y="5884835"/>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1212</a:t>
            </a:r>
          </a:p>
        </p:txBody>
      </p:sp>
      <p:sp>
        <p:nvSpPr>
          <p:cNvPr id="78" name="TextBox 77"/>
          <p:cNvSpPr txBox="1"/>
          <p:nvPr/>
        </p:nvSpPr>
        <p:spPr>
          <a:xfrm>
            <a:off x="7477741" y="5502250"/>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981</a:t>
            </a:r>
          </a:p>
        </p:txBody>
      </p:sp>
      <p:sp>
        <p:nvSpPr>
          <p:cNvPr id="79" name="TextBox 78"/>
          <p:cNvSpPr txBox="1"/>
          <p:nvPr/>
        </p:nvSpPr>
        <p:spPr>
          <a:xfrm>
            <a:off x="7429775" y="5694756"/>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1034</a:t>
            </a:r>
          </a:p>
        </p:txBody>
      </p:sp>
      <p:sp>
        <p:nvSpPr>
          <p:cNvPr id="80" name="TextBox 79"/>
          <p:cNvSpPr txBox="1"/>
          <p:nvPr/>
        </p:nvSpPr>
        <p:spPr>
          <a:xfrm>
            <a:off x="7429775" y="5887262"/>
            <a:ext cx="466795"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1070</a:t>
            </a:r>
          </a:p>
        </p:txBody>
      </p:sp>
      <p:sp>
        <p:nvSpPr>
          <p:cNvPr id="81" name="TextBox 80"/>
          <p:cNvSpPr txBox="1"/>
          <p:nvPr/>
        </p:nvSpPr>
        <p:spPr>
          <a:xfrm>
            <a:off x="7854165" y="5502868"/>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735</a:t>
            </a:r>
          </a:p>
        </p:txBody>
      </p:sp>
      <p:sp>
        <p:nvSpPr>
          <p:cNvPr id="82" name="TextBox 81"/>
          <p:cNvSpPr txBox="1"/>
          <p:nvPr/>
        </p:nvSpPr>
        <p:spPr>
          <a:xfrm>
            <a:off x="7854165" y="5695374"/>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790</a:t>
            </a:r>
          </a:p>
        </p:txBody>
      </p:sp>
      <p:sp>
        <p:nvSpPr>
          <p:cNvPr id="84" name="TextBox 83"/>
          <p:cNvSpPr txBox="1"/>
          <p:nvPr/>
        </p:nvSpPr>
        <p:spPr>
          <a:xfrm>
            <a:off x="7854165" y="5887880"/>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842</a:t>
            </a:r>
          </a:p>
        </p:txBody>
      </p:sp>
      <p:sp>
        <p:nvSpPr>
          <p:cNvPr id="85" name="TextBox 84"/>
          <p:cNvSpPr txBox="1"/>
          <p:nvPr/>
        </p:nvSpPr>
        <p:spPr>
          <a:xfrm>
            <a:off x="8242072" y="5500441"/>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450</a:t>
            </a:r>
          </a:p>
        </p:txBody>
      </p:sp>
      <p:sp>
        <p:nvSpPr>
          <p:cNvPr id="88" name="TextBox 87"/>
          <p:cNvSpPr txBox="1"/>
          <p:nvPr/>
        </p:nvSpPr>
        <p:spPr>
          <a:xfrm>
            <a:off x="8242072" y="5692947"/>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518</a:t>
            </a:r>
          </a:p>
        </p:txBody>
      </p:sp>
      <p:sp>
        <p:nvSpPr>
          <p:cNvPr id="89" name="TextBox 88"/>
          <p:cNvSpPr txBox="1"/>
          <p:nvPr/>
        </p:nvSpPr>
        <p:spPr>
          <a:xfrm>
            <a:off x="8242072" y="5885453"/>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528</a:t>
            </a:r>
          </a:p>
        </p:txBody>
      </p:sp>
      <p:sp>
        <p:nvSpPr>
          <p:cNvPr id="90" name="TextBox 89"/>
          <p:cNvSpPr txBox="1"/>
          <p:nvPr/>
        </p:nvSpPr>
        <p:spPr>
          <a:xfrm>
            <a:off x="8628176" y="5502868"/>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171</a:t>
            </a:r>
          </a:p>
        </p:txBody>
      </p:sp>
      <p:sp>
        <p:nvSpPr>
          <p:cNvPr id="91" name="TextBox 90"/>
          <p:cNvSpPr txBox="1"/>
          <p:nvPr/>
        </p:nvSpPr>
        <p:spPr>
          <a:xfrm>
            <a:off x="8628176" y="5695374"/>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199</a:t>
            </a:r>
          </a:p>
        </p:txBody>
      </p:sp>
      <p:sp>
        <p:nvSpPr>
          <p:cNvPr id="92" name="TextBox 91"/>
          <p:cNvSpPr txBox="1"/>
          <p:nvPr/>
        </p:nvSpPr>
        <p:spPr>
          <a:xfrm>
            <a:off x="8628176" y="5887880"/>
            <a:ext cx="396263" cy="246221"/>
          </a:xfrm>
          <a:prstGeom prst="rect">
            <a:avLst/>
          </a:prstGeom>
          <a:noFill/>
        </p:spPr>
        <p:txBody>
          <a:bodyPr wrap="none" rtlCol="0">
            <a:spAutoFit/>
          </a:bodyPr>
          <a:lstStyle/>
          <a:p>
            <a:pPr algn="ctr">
              <a:buClr>
                <a:srgbClr val="003366"/>
              </a:buClr>
            </a:pPr>
            <a:r>
              <a:rPr lang="en-GB" sz="1000" dirty="0">
                <a:solidFill>
                  <a:srgbClr val="5A5A5A"/>
                </a:solidFill>
                <a:cs typeface="Arial" panose="020B0604020202020204" pitchFamily="34" charset="0"/>
              </a:rPr>
              <a:t>216</a:t>
            </a:r>
          </a:p>
        </p:txBody>
      </p:sp>
      <p:sp>
        <p:nvSpPr>
          <p:cNvPr id="126" name="TextBox 125"/>
          <p:cNvSpPr txBox="1"/>
          <p:nvPr/>
        </p:nvSpPr>
        <p:spPr>
          <a:xfrm>
            <a:off x="7803192" y="2960519"/>
            <a:ext cx="1609054" cy="261610"/>
          </a:xfrm>
          <a:prstGeom prst="rect">
            <a:avLst/>
          </a:prstGeom>
          <a:noFill/>
        </p:spPr>
        <p:txBody>
          <a:bodyPr wrap="square" rtlCol="0">
            <a:spAutoFit/>
          </a:bodyPr>
          <a:lstStyle/>
          <a:p>
            <a:pPr algn="ctr"/>
            <a:r>
              <a:rPr lang="en-GB" sz="1100" b="1" dirty="0">
                <a:solidFill>
                  <a:srgbClr val="5A5A5A"/>
                </a:solidFill>
              </a:rPr>
              <a:t>Placebo</a:t>
            </a:r>
          </a:p>
        </p:txBody>
      </p:sp>
      <p:sp>
        <p:nvSpPr>
          <p:cNvPr id="127" name="TextBox 126"/>
          <p:cNvSpPr txBox="1"/>
          <p:nvPr/>
        </p:nvSpPr>
        <p:spPr>
          <a:xfrm>
            <a:off x="8974854" y="3422779"/>
            <a:ext cx="1609054" cy="261610"/>
          </a:xfrm>
          <a:prstGeom prst="rect">
            <a:avLst/>
          </a:prstGeom>
          <a:noFill/>
        </p:spPr>
        <p:txBody>
          <a:bodyPr wrap="square" rtlCol="0">
            <a:spAutoFit/>
          </a:bodyPr>
          <a:lstStyle/>
          <a:p>
            <a:pPr algn="ctr"/>
            <a:r>
              <a:rPr lang="en-GB" sz="1100" b="1" dirty="0">
                <a:solidFill>
                  <a:srgbClr val="962891"/>
                </a:solidFill>
              </a:rPr>
              <a:t>Empagliflozin 10 mg</a:t>
            </a:r>
          </a:p>
        </p:txBody>
      </p:sp>
      <p:sp>
        <p:nvSpPr>
          <p:cNvPr id="128" name="TextBox 127"/>
          <p:cNvSpPr txBox="1"/>
          <p:nvPr/>
        </p:nvSpPr>
        <p:spPr>
          <a:xfrm>
            <a:off x="8964694" y="3222129"/>
            <a:ext cx="1609054" cy="261610"/>
          </a:xfrm>
          <a:prstGeom prst="rect">
            <a:avLst/>
          </a:prstGeom>
          <a:noFill/>
        </p:spPr>
        <p:txBody>
          <a:bodyPr wrap="square" rtlCol="0">
            <a:spAutoFit/>
          </a:bodyPr>
          <a:lstStyle/>
          <a:p>
            <a:pPr algn="ctr"/>
            <a:r>
              <a:rPr lang="en-GB" sz="1100" b="1" dirty="0">
                <a:solidFill>
                  <a:schemeClr val="bg1"/>
                </a:solidFill>
              </a:rPr>
              <a:t>Empagliflozin 25 mg</a:t>
            </a:r>
          </a:p>
        </p:txBody>
      </p:sp>
      <p:sp>
        <p:nvSpPr>
          <p:cNvPr id="4" name="Footer Placeholder 3"/>
          <p:cNvSpPr>
            <a:spLocks noGrp="1"/>
          </p:cNvSpPr>
          <p:nvPr>
            <p:ph type="ftr" sz="quarter" idx="4294967295"/>
          </p:nvPr>
        </p:nvSpPr>
        <p:spPr>
          <a:xfrm>
            <a:off x="1776000" y="6537000"/>
            <a:ext cx="6843600" cy="244800"/>
          </a:xfrm>
          <a:prstGeom prst="rect">
            <a:avLst/>
          </a:prstGeom>
        </p:spPr>
        <p:txBody>
          <a:bodyPr/>
          <a:lstStyle/>
          <a:p>
            <a:r>
              <a:rPr lang="en-US" dirty="0"/>
              <a:t>All patients (including those who discontinued study drug or initiated new therapies) were included in this mixed model repeated measures analysis (intent-to-treat</a:t>
            </a:r>
            <a:r>
              <a:rPr lang="en-US" dirty="0" smtClean="0"/>
              <a:t>) </a:t>
            </a:r>
            <a:r>
              <a:rPr lang="en-US" dirty="0"/>
              <a:t>				              </a:t>
            </a:r>
            <a:r>
              <a:rPr lang="en-GB" dirty="0"/>
              <a:t>X-axis: timepoints with reasonable amount of data available for pre-scheduled </a:t>
            </a:r>
            <a:r>
              <a:rPr lang="en-GB" dirty="0" smtClean="0"/>
              <a:t>measurements</a:t>
            </a:r>
            <a:endParaRPr lang="en-GB" dirty="0"/>
          </a:p>
        </p:txBody>
      </p:sp>
      <p:cxnSp>
        <p:nvCxnSpPr>
          <p:cNvPr id="117" name="Straight Connector 116"/>
          <p:cNvCxnSpPr/>
          <p:nvPr/>
        </p:nvCxnSpPr>
        <p:spPr>
          <a:xfrm flipV="1">
            <a:off x="3550644"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8" name="TextBox 2"/>
          <p:cNvSpPr txBox="1"/>
          <p:nvPr/>
        </p:nvSpPr>
        <p:spPr>
          <a:xfrm>
            <a:off x="3240408"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16</a:t>
            </a:r>
          </a:p>
        </p:txBody>
      </p:sp>
      <p:cxnSp>
        <p:nvCxnSpPr>
          <p:cNvPr id="119" name="Straight Connector 118"/>
          <p:cNvCxnSpPr/>
          <p:nvPr/>
        </p:nvCxnSpPr>
        <p:spPr>
          <a:xfrm flipV="1">
            <a:off x="3896688"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0" name="TextBox 2"/>
          <p:cNvSpPr txBox="1"/>
          <p:nvPr/>
        </p:nvSpPr>
        <p:spPr>
          <a:xfrm>
            <a:off x="3587690"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28</a:t>
            </a:r>
          </a:p>
        </p:txBody>
      </p:sp>
      <p:cxnSp>
        <p:nvCxnSpPr>
          <p:cNvPr id="121" name="Straight Connector 120"/>
          <p:cNvCxnSpPr/>
          <p:nvPr/>
        </p:nvCxnSpPr>
        <p:spPr>
          <a:xfrm flipV="1">
            <a:off x="456029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2" name="TextBox 2"/>
          <p:cNvSpPr txBox="1"/>
          <p:nvPr/>
        </p:nvSpPr>
        <p:spPr>
          <a:xfrm>
            <a:off x="4251297"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52</a:t>
            </a:r>
          </a:p>
        </p:txBody>
      </p:sp>
      <p:cxnSp>
        <p:nvCxnSpPr>
          <p:cNvPr id="123" name="Straight Connector 122"/>
          <p:cNvCxnSpPr/>
          <p:nvPr/>
        </p:nvCxnSpPr>
        <p:spPr>
          <a:xfrm flipV="1">
            <a:off x="572348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4" name="TextBox 2"/>
          <p:cNvSpPr txBox="1"/>
          <p:nvPr/>
        </p:nvSpPr>
        <p:spPr>
          <a:xfrm>
            <a:off x="5412366"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94</a:t>
            </a:r>
          </a:p>
        </p:txBody>
      </p:sp>
      <p:cxnSp>
        <p:nvCxnSpPr>
          <p:cNvPr id="125" name="Straight Connector 124"/>
          <p:cNvCxnSpPr/>
          <p:nvPr/>
        </p:nvCxnSpPr>
        <p:spPr>
          <a:xfrm flipV="1">
            <a:off x="611121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TextBox 2"/>
          <p:cNvSpPr txBox="1"/>
          <p:nvPr/>
        </p:nvSpPr>
        <p:spPr>
          <a:xfrm>
            <a:off x="5799389"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108</a:t>
            </a:r>
          </a:p>
        </p:txBody>
      </p:sp>
      <p:sp>
        <p:nvSpPr>
          <p:cNvPr id="130" name="TextBox 2"/>
          <p:cNvSpPr txBox="1"/>
          <p:nvPr/>
        </p:nvSpPr>
        <p:spPr>
          <a:xfrm>
            <a:off x="5025343"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80</a:t>
            </a:r>
          </a:p>
        </p:txBody>
      </p:sp>
      <p:sp>
        <p:nvSpPr>
          <p:cNvPr id="131" name="TextBox 2"/>
          <p:cNvSpPr txBox="1"/>
          <p:nvPr/>
        </p:nvSpPr>
        <p:spPr>
          <a:xfrm>
            <a:off x="6186412"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122</a:t>
            </a:r>
          </a:p>
        </p:txBody>
      </p:sp>
      <p:cxnSp>
        <p:nvCxnSpPr>
          <p:cNvPr id="132" name="Straight Connector 131"/>
          <p:cNvCxnSpPr/>
          <p:nvPr/>
        </p:nvCxnSpPr>
        <p:spPr>
          <a:xfrm flipV="1">
            <a:off x="494802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3" name="TextBox 2"/>
          <p:cNvSpPr txBox="1"/>
          <p:nvPr/>
        </p:nvSpPr>
        <p:spPr>
          <a:xfrm>
            <a:off x="4638320"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66</a:t>
            </a:r>
          </a:p>
        </p:txBody>
      </p:sp>
      <p:cxnSp>
        <p:nvCxnSpPr>
          <p:cNvPr id="134" name="Straight Connector 133"/>
          <p:cNvCxnSpPr/>
          <p:nvPr/>
        </p:nvCxnSpPr>
        <p:spPr>
          <a:xfrm flipV="1">
            <a:off x="688667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TextBox 2"/>
          <p:cNvSpPr txBox="1"/>
          <p:nvPr/>
        </p:nvSpPr>
        <p:spPr>
          <a:xfrm>
            <a:off x="6573435"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136</a:t>
            </a:r>
          </a:p>
        </p:txBody>
      </p:sp>
      <p:cxnSp>
        <p:nvCxnSpPr>
          <p:cNvPr id="136" name="Straight Connector 135"/>
          <p:cNvCxnSpPr/>
          <p:nvPr/>
        </p:nvCxnSpPr>
        <p:spPr>
          <a:xfrm flipV="1">
            <a:off x="649894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3121028"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8" name="TextBox 2"/>
          <p:cNvSpPr txBox="1"/>
          <p:nvPr/>
        </p:nvSpPr>
        <p:spPr>
          <a:xfrm>
            <a:off x="2802403"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0</a:t>
            </a:r>
          </a:p>
        </p:txBody>
      </p:sp>
      <p:cxnSp>
        <p:nvCxnSpPr>
          <p:cNvPr id="139" name="Straight Connector 138"/>
          <p:cNvCxnSpPr/>
          <p:nvPr/>
        </p:nvCxnSpPr>
        <p:spPr>
          <a:xfrm flipV="1">
            <a:off x="727440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0" name="TextBox 2"/>
          <p:cNvSpPr txBox="1"/>
          <p:nvPr/>
        </p:nvSpPr>
        <p:spPr>
          <a:xfrm>
            <a:off x="6960458"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150</a:t>
            </a:r>
          </a:p>
        </p:txBody>
      </p:sp>
      <p:cxnSp>
        <p:nvCxnSpPr>
          <p:cNvPr id="141" name="Straight Connector 140"/>
          <p:cNvCxnSpPr/>
          <p:nvPr/>
        </p:nvCxnSpPr>
        <p:spPr>
          <a:xfrm flipV="1">
            <a:off x="766213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2" name="TextBox 2"/>
          <p:cNvSpPr txBox="1"/>
          <p:nvPr/>
        </p:nvSpPr>
        <p:spPr>
          <a:xfrm>
            <a:off x="7347481"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164</a:t>
            </a:r>
          </a:p>
        </p:txBody>
      </p:sp>
      <p:cxnSp>
        <p:nvCxnSpPr>
          <p:cNvPr id="143" name="Straight Connector 142"/>
          <p:cNvCxnSpPr/>
          <p:nvPr/>
        </p:nvCxnSpPr>
        <p:spPr>
          <a:xfrm flipV="1">
            <a:off x="804986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4" name="TextBox 2"/>
          <p:cNvSpPr txBox="1"/>
          <p:nvPr/>
        </p:nvSpPr>
        <p:spPr>
          <a:xfrm>
            <a:off x="7734504"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178</a:t>
            </a:r>
          </a:p>
        </p:txBody>
      </p:sp>
      <p:cxnSp>
        <p:nvCxnSpPr>
          <p:cNvPr id="145" name="Straight Connector 144"/>
          <p:cNvCxnSpPr/>
          <p:nvPr/>
        </p:nvCxnSpPr>
        <p:spPr>
          <a:xfrm flipV="1">
            <a:off x="843759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6" name="TextBox 2"/>
          <p:cNvSpPr txBox="1"/>
          <p:nvPr/>
        </p:nvSpPr>
        <p:spPr>
          <a:xfrm>
            <a:off x="8121527"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192</a:t>
            </a:r>
          </a:p>
        </p:txBody>
      </p:sp>
      <p:cxnSp>
        <p:nvCxnSpPr>
          <p:cNvPr id="147" name="Straight Connector 146"/>
          <p:cNvCxnSpPr/>
          <p:nvPr/>
        </p:nvCxnSpPr>
        <p:spPr>
          <a:xfrm flipV="1">
            <a:off x="8825323"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8" name="TextBox 2"/>
          <p:cNvSpPr txBox="1"/>
          <p:nvPr/>
        </p:nvSpPr>
        <p:spPr>
          <a:xfrm>
            <a:off x="8508545"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206</a:t>
            </a:r>
          </a:p>
        </p:txBody>
      </p:sp>
      <p:cxnSp>
        <p:nvCxnSpPr>
          <p:cNvPr id="149" name="Straight Connector 148"/>
          <p:cNvCxnSpPr/>
          <p:nvPr/>
        </p:nvCxnSpPr>
        <p:spPr>
          <a:xfrm flipV="1">
            <a:off x="5335755"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4218246" y="480822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TextBox 2"/>
          <p:cNvSpPr txBox="1"/>
          <p:nvPr/>
        </p:nvSpPr>
        <p:spPr>
          <a:xfrm>
            <a:off x="3909248" y="489661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rgbClr val="5A5A5A"/>
                </a:solidFill>
                <a:cs typeface="Arial" panose="020B0604020202020204" pitchFamily="34" charset="0"/>
              </a:rPr>
              <a:t>40</a:t>
            </a:r>
          </a:p>
        </p:txBody>
      </p:sp>
    </p:spTree>
    <p:extLst>
      <p:ext uri="{BB962C8B-B14F-4D97-AF65-F5344CB8AC3E}">
        <p14:creationId xmlns:p14="http://schemas.microsoft.com/office/powerpoint/2010/main" val="3040424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rgbClr val="C00000"/>
            </a:solidFill>
          </a:ln>
        </p:spPr>
        <p:txBody>
          <a:bodyPr/>
          <a:lstStyle/>
          <a:p>
            <a:r>
              <a:rPr lang="en-GB" dirty="0" smtClean="0"/>
              <a:t>Low-density </a:t>
            </a:r>
            <a:r>
              <a:rPr lang="en-GB" dirty="0"/>
              <a:t>lipoprotein cholesterol  </a:t>
            </a:r>
          </a:p>
        </p:txBody>
      </p:sp>
      <p:graphicFrame>
        <p:nvGraphicFramePr>
          <p:cNvPr id="6" name="Chart 5"/>
          <p:cNvGraphicFramePr/>
          <p:nvPr>
            <p:extLst>
              <p:ext uri="{D42A27DB-BD31-4B8C-83A1-F6EECF244321}">
                <p14:modId xmlns:p14="http://schemas.microsoft.com/office/powerpoint/2010/main" val="3695163150"/>
              </p:ext>
            </p:extLst>
          </p:nvPr>
        </p:nvGraphicFramePr>
        <p:xfrm>
          <a:off x="2317746" y="1225550"/>
          <a:ext cx="8206746" cy="436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935426" y="5499823"/>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2297</a:t>
            </a:r>
          </a:p>
        </p:txBody>
      </p:sp>
      <p:sp>
        <p:nvSpPr>
          <p:cNvPr id="9" name="TextBox 8"/>
          <p:cNvSpPr txBox="1"/>
          <p:nvPr/>
        </p:nvSpPr>
        <p:spPr>
          <a:xfrm>
            <a:off x="2935426" y="5692329"/>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2294</a:t>
            </a:r>
          </a:p>
        </p:txBody>
      </p:sp>
      <p:sp>
        <p:nvSpPr>
          <p:cNvPr id="10" name="TextBox 9"/>
          <p:cNvSpPr txBox="1"/>
          <p:nvPr/>
        </p:nvSpPr>
        <p:spPr>
          <a:xfrm>
            <a:off x="2935426" y="5884835"/>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2287</a:t>
            </a:r>
          </a:p>
        </p:txBody>
      </p:sp>
      <p:sp>
        <p:nvSpPr>
          <p:cNvPr id="23" name="TextBox 22"/>
          <p:cNvSpPr txBox="1"/>
          <p:nvPr/>
        </p:nvSpPr>
        <p:spPr>
          <a:xfrm>
            <a:off x="2335411" y="5494743"/>
            <a:ext cx="712054" cy="246221"/>
          </a:xfrm>
          <a:prstGeom prst="rect">
            <a:avLst/>
          </a:prstGeom>
          <a:noFill/>
        </p:spPr>
        <p:txBody>
          <a:bodyPr wrap="none" rtlCol="0">
            <a:spAutoFit/>
          </a:bodyPr>
          <a:lstStyle/>
          <a:p>
            <a:pPr algn="r">
              <a:buClr>
                <a:srgbClr val="003366"/>
              </a:buClr>
            </a:pPr>
            <a:r>
              <a:rPr lang="en-GB" sz="1000" dirty="0">
                <a:solidFill>
                  <a:schemeClr val="tx2"/>
                </a:solidFill>
                <a:cs typeface="Arial" panose="020B0604020202020204" pitchFamily="34" charset="0"/>
              </a:rPr>
              <a:t>Placebo</a:t>
            </a:r>
          </a:p>
        </p:txBody>
      </p:sp>
      <p:sp>
        <p:nvSpPr>
          <p:cNvPr id="24" name="TextBox 23"/>
          <p:cNvSpPr txBox="1"/>
          <p:nvPr/>
        </p:nvSpPr>
        <p:spPr>
          <a:xfrm>
            <a:off x="1633295" y="5687249"/>
            <a:ext cx="1414170" cy="246221"/>
          </a:xfrm>
          <a:prstGeom prst="rect">
            <a:avLst/>
          </a:prstGeom>
          <a:noFill/>
        </p:spPr>
        <p:txBody>
          <a:bodyPr wrap="none" rtlCol="0">
            <a:spAutoFit/>
          </a:bodyPr>
          <a:lstStyle/>
          <a:p>
            <a:pPr algn="r">
              <a:buClr>
                <a:srgbClr val="003366"/>
              </a:buClr>
            </a:pPr>
            <a:r>
              <a:rPr lang="en-GB" sz="1000" dirty="0">
                <a:solidFill>
                  <a:schemeClr val="tx2"/>
                </a:solidFill>
                <a:cs typeface="Arial" panose="020B0604020202020204" pitchFamily="34" charset="0"/>
              </a:rPr>
              <a:t>Empagliflozin 10 mg</a:t>
            </a:r>
          </a:p>
        </p:txBody>
      </p:sp>
      <p:sp>
        <p:nvSpPr>
          <p:cNvPr id="25" name="TextBox 24"/>
          <p:cNvSpPr txBox="1"/>
          <p:nvPr/>
        </p:nvSpPr>
        <p:spPr>
          <a:xfrm>
            <a:off x="1633295" y="5879755"/>
            <a:ext cx="1414170" cy="246221"/>
          </a:xfrm>
          <a:prstGeom prst="rect">
            <a:avLst/>
          </a:prstGeom>
          <a:noFill/>
        </p:spPr>
        <p:txBody>
          <a:bodyPr wrap="none" rtlCol="0">
            <a:spAutoFit/>
          </a:bodyPr>
          <a:lstStyle/>
          <a:p>
            <a:pPr algn="r">
              <a:buClr>
                <a:srgbClr val="003366"/>
              </a:buClr>
            </a:pPr>
            <a:r>
              <a:rPr lang="en-GB" sz="1000" dirty="0">
                <a:solidFill>
                  <a:schemeClr val="tx2"/>
                </a:solidFill>
                <a:cs typeface="Arial" panose="020B0604020202020204" pitchFamily="34" charset="0"/>
              </a:rPr>
              <a:t>Empagliflozin 25 mg</a:t>
            </a:r>
          </a:p>
        </p:txBody>
      </p:sp>
      <p:sp>
        <p:nvSpPr>
          <p:cNvPr id="29" name="TextBox 28"/>
          <p:cNvSpPr txBox="1"/>
          <p:nvPr/>
        </p:nvSpPr>
        <p:spPr>
          <a:xfrm>
            <a:off x="3247805" y="5500441"/>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2273</a:t>
            </a:r>
          </a:p>
        </p:txBody>
      </p:sp>
      <p:sp>
        <p:nvSpPr>
          <p:cNvPr id="30" name="TextBox 29"/>
          <p:cNvSpPr txBox="1"/>
          <p:nvPr/>
        </p:nvSpPr>
        <p:spPr>
          <a:xfrm>
            <a:off x="3247805" y="5692947"/>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2269</a:t>
            </a:r>
          </a:p>
        </p:txBody>
      </p:sp>
      <p:sp>
        <p:nvSpPr>
          <p:cNvPr id="31" name="TextBox 30"/>
          <p:cNvSpPr txBox="1"/>
          <p:nvPr/>
        </p:nvSpPr>
        <p:spPr>
          <a:xfrm>
            <a:off x="3247805" y="5885453"/>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2256</a:t>
            </a:r>
          </a:p>
        </p:txBody>
      </p:sp>
      <p:sp>
        <p:nvSpPr>
          <p:cNvPr id="32" name="TextBox 31"/>
          <p:cNvSpPr txBox="1"/>
          <p:nvPr/>
        </p:nvSpPr>
        <p:spPr>
          <a:xfrm>
            <a:off x="3830635" y="5502868"/>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2179</a:t>
            </a:r>
          </a:p>
        </p:txBody>
      </p:sp>
      <p:sp>
        <p:nvSpPr>
          <p:cNvPr id="33" name="TextBox 32"/>
          <p:cNvSpPr txBox="1"/>
          <p:nvPr/>
        </p:nvSpPr>
        <p:spPr>
          <a:xfrm>
            <a:off x="3830635" y="5695374"/>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2205</a:t>
            </a:r>
          </a:p>
        </p:txBody>
      </p:sp>
      <p:sp>
        <p:nvSpPr>
          <p:cNvPr id="34" name="TextBox 33"/>
          <p:cNvSpPr txBox="1"/>
          <p:nvPr/>
        </p:nvSpPr>
        <p:spPr>
          <a:xfrm>
            <a:off x="3830635" y="5887880"/>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2188</a:t>
            </a:r>
          </a:p>
        </p:txBody>
      </p:sp>
      <p:sp>
        <p:nvSpPr>
          <p:cNvPr id="41" name="TextBox 40"/>
          <p:cNvSpPr txBox="1"/>
          <p:nvPr/>
        </p:nvSpPr>
        <p:spPr>
          <a:xfrm>
            <a:off x="4487736" y="5500441"/>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2104</a:t>
            </a:r>
          </a:p>
        </p:txBody>
      </p:sp>
      <p:sp>
        <p:nvSpPr>
          <p:cNvPr id="42" name="TextBox 41"/>
          <p:cNvSpPr txBox="1"/>
          <p:nvPr/>
        </p:nvSpPr>
        <p:spPr>
          <a:xfrm>
            <a:off x="4487736" y="5692947"/>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2143</a:t>
            </a:r>
          </a:p>
        </p:txBody>
      </p:sp>
      <p:sp>
        <p:nvSpPr>
          <p:cNvPr id="43" name="TextBox 42"/>
          <p:cNvSpPr txBox="1"/>
          <p:nvPr/>
        </p:nvSpPr>
        <p:spPr>
          <a:xfrm>
            <a:off x="4487736" y="5885453"/>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2132</a:t>
            </a:r>
          </a:p>
        </p:txBody>
      </p:sp>
      <p:sp>
        <p:nvSpPr>
          <p:cNvPr id="47" name="TextBox 46"/>
          <p:cNvSpPr txBox="1"/>
          <p:nvPr/>
        </p:nvSpPr>
        <p:spPr>
          <a:xfrm>
            <a:off x="5264891" y="5499823"/>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2006</a:t>
            </a:r>
          </a:p>
        </p:txBody>
      </p:sp>
      <p:sp>
        <p:nvSpPr>
          <p:cNvPr id="48" name="TextBox 47"/>
          <p:cNvSpPr txBox="1"/>
          <p:nvPr/>
        </p:nvSpPr>
        <p:spPr>
          <a:xfrm>
            <a:off x="5264892" y="5692329"/>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2072</a:t>
            </a:r>
          </a:p>
        </p:txBody>
      </p:sp>
      <p:sp>
        <p:nvSpPr>
          <p:cNvPr id="49" name="TextBox 48"/>
          <p:cNvSpPr txBox="1"/>
          <p:nvPr/>
        </p:nvSpPr>
        <p:spPr>
          <a:xfrm>
            <a:off x="5264891" y="5884835"/>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2060</a:t>
            </a:r>
          </a:p>
        </p:txBody>
      </p:sp>
      <p:sp>
        <p:nvSpPr>
          <p:cNvPr id="53" name="TextBox 52"/>
          <p:cNvSpPr txBox="1"/>
          <p:nvPr/>
        </p:nvSpPr>
        <p:spPr>
          <a:xfrm>
            <a:off x="6038412" y="5499823"/>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1932</a:t>
            </a:r>
          </a:p>
        </p:txBody>
      </p:sp>
      <p:sp>
        <p:nvSpPr>
          <p:cNvPr id="54" name="TextBox 53"/>
          <p:cNvSpPr txBox="1"/>
          <p:nvPr/>
        </p:nvSpPr>
        <p:spPr>
          <a:xfrm>
            <a:off x="6038412" y="5692329"/>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1998</a:t>
            </a:r>
          </a:p>
        </p:txBody>
      </p:sp>
      <p:sp>
        <p:nvSpPr>
          <p:cNvPr id="55" name="TextBox 54"/>
          <p:cNvSpPr txBox="1"/>
          <p:nvPr/>
        </p:nvSpPr>
        <p:spPr>
          <a:xfrm>
            <a:off x="6038412" y="5884835"/>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2020</a:t>
            </a:r>
          </a:p>
        </p:txBody>
      </p:sp>
      <p:sp>
        <p:nvSpPr>
          <p:cNvPr id="59" name="TextBox 58"/>
          <p:cNvSpPr txBox="1"/>
          <p:nvPr/>
        </p:nvSpPr>
        <p:spPr>
          <a:xfrm>
            <a:off x="6814119" y="5502250"/>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1419</a:t>
            </a:r>
          </a:p>
        </p:txBody>
      </p:sp>
      <p:sp>
        <p:nvSpPr>
          <p:cNvPr id="60" name="TextBox 59"/>
          <p:cNvSpPr txBox="1"/>
          <p:nvPr/>
        </p:nvSpPr>
        <p:spPr>
          <a:xfrm>
            <a:off x="6814119" y="5694756"/>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1474</a:t>
            </a:r>
          </a:p>
        </p:txBody>
      </p:sp>
      <p:sp>
        <p:nvSpPr>
          <p:cNvPr id="61" name="TextBox 60"/>
          <p:cNvSpPr txBox="1"/>
          <p:nvPr/>
        </p:nvSpPr>
        <p:spPr>
          <a:xfrm>
            <a:off x="6814119" y="5887262"/>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1503</a:t>
            </a:r>
          </a:p>
        </p:txBody>
      </p:sp>
      <p:sp>
        <p:nvSpPr>
          <p:cNvPr id="65" name="TextBox 64"/>
          <p:cNvSpPr txBox="1"/>
          <p:nvPr/>
        </p:nvSpPr>
        <p:spPr>
          <a:xfrm>
            <a:off x="7595169" y="5502250"/>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1086</a:t>
            </a:r>
          </a:p>
        </p:txBody>
      </p:sp>
      <p:sp>
        <p:nvSpPr>
          <p:cNvPr id="66" name="TextBox 65"/>
          <p:cNvSpPr txBox="1"/>
          <p:nvPr/>
        </p:nvSpPr>
        <p:spPr>
          <a:xfrm>
            <a:off x="7595169" y="5694756"/>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1133</a:t>
            </a:r>
          </a:p>
        </p:txBody>
      </p:sp>
      <p:sp>
        <p:nvSpPr>
          <p:cNvPr id="67" name="TextBox 66"/>
          <p:cNvSpPr txBox="1"/>
          <p:nvPr/>
        </p:nvSpPr>
        <p:spPr>
          <a:xfrm>
            <a:off x="7595169" y="5887262"/>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1169</a:t>
            </a:r>
          </a:p>
        </p:txBody>
      </p:sp>
      <p:sp>
        <p:nvSpPr>
          <p:cNvPr id="71" name="TextBox 70"/>
          <p:cNvSpPr txBox="1"/>
          <p:nvPr/>
        </p:nvSpPr>
        <p:spPr>
          <a:xfrm>
            <a:off x="8408651" y="5500441"/>
            <a:ext cx="396263"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694</a:t>
            </a:r>
          </a:p>
        </p:txBody>
      </p:sp>
      <p:sp>
        <p:nvSpPr>
          <p:cNvPr id="72" name="TextBox 71"/>
          <p:cNvSpPr txBox="1"/>
          <p:nvPr/>
        </p:nvSpPr>
        <p:spPr>
          <a:xfrm>
            <a:off x="8408651" y="5692947"/>
            <a:ext cx="396263"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740</a:t>
            </a:r>
          </a:p>
        </p:txBody>
      </p:sp>
      <p:sp>
        <p:nvSpPr>
          <p:cNvPr id="73" name="TextBox 72"/>
          <p:cNvSpPr txBox="1"/>
          <p:nvPr/>
        </p:nvSpPr>
        <p:spPr>
          <a:xfrm>
            <a:off x="8408651" y="5885453"/>
            <a:ext cx="396263"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779</a:t>
            </a:r>
          </a:p>
        </p:txBody>
      </p:sp>
      <p:sp>
        <p:nvSpPr>
          <p:cNvPr id="70" name="TextBox 69"/>
          <p:cNvSpPr txBox="1"/>
          <p:nvPr/>
        </p:nvSpPr>
        <p:spPr>
          <a:xfrm>
            <a:off x="8595399" y="3289663"/>
            <a:ext cx="1609054" cy="261610"/>
          </a:xfrm>
          <a:prstGeom prst="rect">
            <a:avLst/>
          </a:prstGeom>
          <a:noFill/>
        </p:spPr>
        <p:txBody>
          <a:bodyPr wrap="square" rtlCol="0">
            <a:spAutoFit/>
          </a:bodyPr>
          <a:lstStyle/>
          <a:p>
            <a:r>
              <a:rPr lang="en-GB" sz="1100" b="1" dirty="0">
                <a:solidFill>
                  <a:srgbClr val="5A5A5A"/>
                </a:solidFill>
              </a:rPr>
              <a:t>Placebo</a:t>
            </a:r>
          </a:p>
        </p:txBody>
      </p:sp>
      <p:sp>
        <p:nvSpPr>
          <p:cNvPr id="74" name="TextBox 73"/>
          <p:cNvSpPr txBox="1"/>
          <p:nvPr/>
        </p:nvSpPr>
        <p:spPr>
          <a:xfrm>
            <a:off x="8579346" y="3638908"/>
            <a:ext cx="1609054" cy="261610"/>
          </a:xfrm>
          <a:prstGeom prst="rect">
            <a:avLst/>
          </a:prstGeom>
          <a:noFill/>
        </p:spPr>
        <p:txBody>
          <a:bodyPr wrap="square" rtlCol="0">
            <a:spAutoFit/>
          </a:bodyPr>
          <a:lstStyle/>
          <a:p>
            <a:pPr algn="ctr"/>
            <a:r>
              <a:rPr lang="en-GB" sz="1100" b="1" dirty="0">
                <a:solidFill>
                  <a:srgbClr val="962891"/>
                </a:solidFill>
              </a:rPr>
              <a:t>Empagliflozin 10 mg</a:t>
            </a:r>
          </a:p>
        </p:txBody>
      </p:sp>
      <p:sp>
        <p:nvSpPr>
          <p:cNvPr id="75" name="TextBox 74"/>
          <p:cNvSpPr txBox="1"/>
          <p:nvPr/>
        </p:nvSpPr>
        <p:spPr>
          <a:xfrm>
            <a:off x="8576301" y="3472190"/>
            <a:ext cx="1609054" cy="261610"/>
          </a:xfrm>
          <a:prstGeom prst="rect">
            <a:avLst/>
          </a:prstGeom>
          <a:noFill/>
        </p:spPr>
        <p:txBody>
          <a:bodyPr wrap="square" rtlCol="0">
            <a:spAutoFit/>
          </a:bodyPr>
          <a:lstStyle/>
          <a:p>
            <a:pPr algn="ctr"/>
            <a:r>
              <a:rPr lang="en-GB" sz="1100" b="1" dirty="0">
                <a:solidFill>
                  <a:schemeClr val="bg1"/>
                </a:solidFill>
              </a:rPr>
              <a:t>Empagliflozin 25 mg</a:t>
            </a:r>
          </a:p>
        </p:txBody>
      </p:sp>
      <p:cxnSp>
        <p:nvCxnSpPr>
          <p:cNvPr id="40" name="Straight Connector 39"/>
          <p:cNvCxnSpPr/>
          <p:nvPr/>
        </p:nvCxnSpPr>
        <p:spPr>
          <a:xfrm flipV="1">
            <a:off x="4047462" y="480187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2"/>
          <p:cNvSpPr txBox="1"/>
          <p:nvPr/>
        </p:nvSpPr>
        <p:spPr>
          <a:xfrm>
            <a:off x="3738464" y="489026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28</a:t>
            </a:r>
          </a:p>
        </p:txBody>
      </p:sp>
      <p:cxnSp>
        <p:nvCxnSpPr>
          <p:cNvPr id="45" name="Straight Connector 44"/>
          <p:cNvCxnSpPr/>
          <p:nvPr/>
        </p:nvCxnSpPr>
        <p:spPr>
          <a:xfrm flipV="1">
            <a:off x="4711069" y="480187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TextBox 2"/>
          <p:cNvSpPr txBox="1"/>
          <p:nvPr/>
        </p:nvSpPr>
        <p:spPr>
          <a:xfrm>
            <a:off x="4402071" y="489026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52</a:t>
            </a:r>
          </a:p>
        </p:txBody>
      </p:sp>
      <p:cxnSp>
        <p:nvCxnSpPr>
          <p:cNvPr id="50" name="Straight Connector 49"/>
          <p:cNvCxnSpPr/>
          <p:nvPr/>
        </p:nvCxnSpPr>
        <p:spPr>
          <a:xfrm flipV="1">
            <a:off x="6261989" y="480187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TextBox 2"/>
          <p:cNvSpPr txBox="1"/>
          <p:nvPr/>
        </p:nvSpPr>
        <p:spPr>
          <a:xfrm>
            <a:off x="5950163" y="489026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108</a:t>
            </a:r>
          </a:p>
        </p:txBody>
      </p:sp>
      <p:sp>
        <p:nvSpPr>
          <p:cNvPr id="52" name="TextBox 2"/>
          <p:cNvSpPr txBox="1"/>
          <p:nvPr/>
        </p:nvSpPr>
        <p:spPr>
          <a:xfrm>
            <a:off x="5176117" y="489026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80</a:t>
            </a:r>
          </a:p>
        </p:txBody>
      </p:sp>
      <p:cxnSp>
        <p:nvCxnSpPr>
          <p:cNvPr id="56" name="Straight Connector 55"/>
          <p:cNvCxnSpPr/>
          <p:nvPr/>
        </p:nvCxnSpPr>
        <p:spPr>
          <a:xfrm flipV="1">
            <a:off x="7037449" y="480187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2"/>
          <p:cNvSpPr txBox="1"/>
          <p:nvPr/>
        </p:nvSpPr>
        <p:spPr>
          <a:xfrm>
            <a:off x="6724209" y="489026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136</a:t>
            </a:r>
          </a:p>
        </p:txBody>
      </p:sp>
      <p:cxnSp>
        <p:nvCxnSpPr>
          <p:cNvPr id="58" name="Straight Connector 57"/>
          <p:cNvCxnSpPr/>
          <p:nvPr/>
        </p:nvCxnSpPr>
        <p:spPr>
          <a:xfrm flipV="1">
            <a:off x="3278406" y="480187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Box 2"/>
          <p:cNvSpPr txBox="1"/>
          <p:nvPr/>
        </p:nvSpPr>
        <p:spPr>
          <a:xfrm>
            <a:off x="2958892" y="489026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0</a:t>
            </a:r>
          </a:p>
        </p:txBody>
      </p:sp>
      <p:cxnSp>
        <p:nvCxnSpPr>
          <p:cNvPr id="63" name="Straight Connector 62"/>
          <p:cNvCxnSpPr/>
          <p:nvPr/>
        </p:nvCxnSpPr>
        <p:spPr>
          <a:xfrm flipV="1">
            <a:off x="7812909" y="480187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TextBox 2"/>
          <p:cNvSpPr txBox="1"/>
          <p:nvPr/>
        </p:nvSpPr>
        <p:spPr>
          <a:xfrm>
            <a:off x="7498255" y="489026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164</a:t>
            </a:r>
          </a:p>
        </p:txBody>
      </p:sp>
      <p:cxnSp>
        <p:nvCxnSpPr>
          <p:cNvPr id="68" name="Straight Connector 67"/>
          <p:cNvCxnSpPr/>
          <p:nvPr/>
        </p:nvCxnSpPr>
        <p:spPr>
          <a:xfrm flipV="1">
            <a:off x="8588369" y="480187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TextBox 2"/>
          <p:cNvSpPr txBox="1"/>
          <p:nvPr/>
        </p:nvSpPr>
        <p:spPr>
          <a:xfrm>
            <a:off x="8272301" y="489026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192</a:t>
            </a:r>
          </a:p>
        </p:txBody>
      </p:sp>
      <p:cxnSp>
        <p:nvCxnSpPr>
          <p:cNvPr id="76" name="Straight Connector 75"/>
          <p:cNvCxnSpPr/>
          <p:nvPr/>
        </p:nvCxnSpPr>
        <p:spPr>
          <a:xfrm flipV="1">
            <a:off x="5486529" y="480187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389912" y="480060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8" name="TextBox 2"/>
          <p:cNvSpPr txBox="1"/>
          <p:nvPr/>
        </p:nvSpPr>
        <p:spPr>
          <a:xfrm>
            <a:off x="3070017" y="488899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4</a:t>
            </a:r>
          </a:p>
        </p:txBody>
      </p:sp>
      <p:sp>
        <p:nvSpPr>
          <p:cNvPr id="79" name="Slide Number Placeholder 3"/>
          <p:cNvSpPr>
            <a:spLocks noGrp="1"/>
          </p:cNvSpPr>
          <p:nvPr>
            <p:ph type="sldNum" sz="quarter" idx="12"/>
          </p:nvPr>
        </p:nvSpPr>
        <p:spPr>
          <a:xfrm>
            <a:off x="9732624" y="6597352"/>
            <a:ext cx="935376" cy="260648"/>
          </a:xfrm>
        </p:spPr>
        <p:txBody>
          <a:bodyPr/>
          <a:lstStyle/>
          <a:p>
            <a:fld id="{4AD7133C-5F9C-4F7F-9637-3E296898A784}" type="slidenum">
              <a:rPr lang="en-GB" smtClean="0">
                <a:solidFill>
                  <a:prstClr val="black">
                    <a:tint val="75000"/>
                  </a:prstClr>
                </a:solidFill>
              </a:rPr>
              <a:pPr/>
              <a:t>65</a:t>
            </a:fld>
            <a:endParaRPr lang="en-GB" dirty="0">
              <a:solidFill>
                <a:prstClr val="black">
                  <a:tint val="75000"/>
                </a:prstClr>
              </a:solidFill>
            </a:endParaRPr>
          </a:p>
        </p:txBody>
      </p:sp>
      <p:sp>
        <p:nvSpPr>
          <p:cNvPr id="4" name="Footer Placeholder 3"/>
          <p:cNvSpPr>
            <a:spLocks noGrp="1"/>
          </p:cNvSpPr>
          <p:nvPr>
            <p:ph type="ftr" sz="quarter" idx="11"/>
          </p:nvPr>
        </p:nvSpPr>
        <p:spPr>
          <a:xfrm>
            <a:off x="1776000" y="6537000"/>
            <a:ext cx="6843600" cy="244800"/>
          </a:xfrm>
        </p:spPr>
        <p:txBody>
          <a:bodyPr/>
          <a:lstStyle/>
          <a:p>
            <a:r>
              <a:rPr lang="en-US" dirty="0"/>
              <a:t>All patients (including those who discontinued study drug or initiated new therapies) were included in this mixed model repeated measures analysis (intent-to-treat</a:t>
            </a:r>
            <a:r>
              <a:rPr lang="en-US" dirty="0" smtClean="0"/>
              <a:t>)</a:t>
            </a:r>
            <a:r>
              <a:rPr lang="en-US" dirty="0"/>
              <a:t>				              </a:t>
            </a:r>
            <a:r>
              <a:rPr lang="en-GB" dirty="0"/>
              <a:t>X-axis: timepoints with reasonable amount of data available for pre-scheduled </a:t>
            </a:r>
            <a:r>
              <a:rPr lang="en-GB" dirty="0" smtClean="0"/>
              <a:t>measurements</a:t>
            </a:r>
            <a:endParaRPr lang="en-GB" dirty="0"/>
          </a:p>
        </p:txBody>
      </p:sp>
    </p:spTree>
    <p:extLst>
      <p:ext uri="{BB962C8B-B14F-4D97-AF65-F5344CB8AC3E}">
        <p14:creationId xmlns:p14="http://schemas.microsoft.com/office/powerpoint/2010/main" val="155652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rgbClr val="C00000"/>
            </a:solidFill>
          </a:ln>
        </p:spPr>
        <p:txBody>
          <a:bodyPr/>
          <a:lstStyle/>
          <a:p>
            <a:r>
              <a:rPr lang="en-GB" dirty="0" smtClean="0"/>
              <a:t>High-density lipoprotein cholesterol  </a:t>
            </a:r>
            <a:endParaRPr lang="en-GB" dirty="0"/>
          </a:p>
        </p:txBody>
      </p:sp>
      <p:graphicFrame>
        <p:nvGraphicFramePr>
          <p:cNvPr id="6" name="Chart 5"/>
          <p:cNvGraphicFramePr/>
          <p:nvPr>
            <p:extLst>
              <p:ext uri="{D42A27DB-BD31-4B8C-83A1-F6EECF244321}">
                <p14:modId xmlns:p14="http://schemas.microsoft.com/office/powerpoint/2010/main" val="3730430577"/>
              </p:ext>
            </p:extLst>
          </p:nvPr>
        </p:nvGraphicFramePr>
        <p:xfrm>
          <a:off x="2317746" y="1225550"/>
          <a:ext cx="8206746" cy="436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935426" y="5499823"/>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2297</a:t>
            </a:r>
          </a:p>
        </p:txBody>
      </p:sp>
      <p:sp>
        <p:nvSpPr>
          <p:cNvPr id="9" name="TextBox 8"/>
          <p:cNvSpPr txBox="1"/>
          <p:nvPr/>
        </p:nvSpPr>
        <p:spPr>
          <a:xfrm>
            <a:off x="2935426" y="5692329"/>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2295</a:t>
            </a:r>
          </a:p>
        </p:txBody>
      </p:sp>
      <p:sp>
        <p:nvSpPr>
          <p:cNvPr id="10" name="TextBox 9"/>
          <p:cNvSpPr txBox="1"/>
          <p:nvPr/>
        </p:nvSpPr>
        <p:spPr>
          <a:xfrm>
            <a:off x="2935426" y="5884835"/>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2289</a:t>
            </a:r>
          </a:p>
        </p:txBody>
      </p:sp>
      <p:sp>
        <p:nvSpPr>
          <p:cNvPr id="23" name="TextBox 22"/>
          <p:cNvSpPr txBox="1"/>
          <p:nvPr/>
        </p:nvSpPr>
        <p:spPr>
          <a:xfrm>
            <a:off x="2335411" y="5494743"/>
            <a:ext cx="712054" cy="246221"/>
          </a:xfrm>
          <a:prstGeom prst="rect">
            <a:avLst/>
          </a:prstGeom>
          <a:noFill/>
        </p:spPr>
        <p:txBody>
          <a:bodyPr wrap="none" rtlCol="0">
            <a:spAutoFit/>
          </a:bodyPr>
          <a:lstStyle/>
          <a:p>
            <a:pPr algn="r">
              <a:buClr>
                <a:srgbClr val="003366"/>
              </a:buClr>
            </a:pPr>
            <a:r>
              <a:rPr lang="en-GB" sz="1000" dirty="0">
                <a:solidFill>
                  <a:schemeClr val="tx2"/>
                </a:solidFill>
                <a:cs typeface="Arial" panose="020B0604020202020204" pitchFamily="34" charset="0"/>
              </a:rPr>
              <a:t>Placebo</a:t>
            </a:r>
          </a:p>
        </p:txBody>
      </p:sp>
      <p:sp>
        <p:nvSpPr>
          <p:cNvPr id="24" name="TextBox 23"/>
          <p:cNvSpPr txBox="1"/>
          <p:nvPr/>
        </p:nvSpPr>
        <p:spPr>
          <a:xfrm>
            <a:off x="1633295" y="5687249"/>
            <a:ext cx="1414170" cy="246221"/>
          </a:xfrm>
          <a:prstGeom prst="rect">
            <a:avLst/>
          </a:prstGeom>
          <a:noFill/>
        </p:spPr>
        <p:txBody>
          <a:bodyPr wrap="none" rtlCol="0">
            <a:spAutoFit/>
          </a:bodyPr>
          <a:lstStyle/>
          <a:p>
            <a:pPr algn="r">
              <a:buClr>
                <a:srgbClr val="003366"/>
              </a:buClr>
            </a:pPr>
            <a:r>
              <a:rPr lang="en-GB" sz="1000" dirty="0">
                <a:solidFill>
                  <a:schemeClr val="tx2"/>
                </a:solidFill>
                <a:cs typeface="Arial" panose="020B0604020202020204" pitchFamily="34" charset="0"/>
              </a:rPr>
              <a:t>Empagliflozin 10 mg</a:t>
            </a:r>
          </a:p>
        </p:txBody>
      </p:sp>
      <p:sp>
        <p:nvSpPr>
          <p:cNvPr id="25" name="TextBox 24"/>
          <p:cNvSpPr txBox="1"/>
          <p:nvPr/>
        </p:nvSpPr>
        <p:spPr>
          <a:xfrm>
            <a:off x="1633295" y="5879755"/>
            <a:ext cx="1414170" cy="246221"/>
          </a:xfrm>
          <a:prstGeom prst="rect">
            <a:avLst/>
          </a:prstGeom>
          <a:noFill/>
        </p:spPr>
        <p:txBody>
          <a:bodyPr wrap="none" rtlCol="0">
            <a:spAutoFit/>
          </a:bodyPr>
          <a:lstStyle/>
          <a:p>
            <a:pPr algn="r">
              <a:buClr>
                <a:srgbClr val="003366"/>
              </a:buClr>
            </a:pPr>
            <a:r>
              <a:rPr lang="en-GB" sz="1000" dirty="0">
                <a:solidFill>
                  <a:schemeClr val="tx2"/>
                </a:solidFill>
                <a:cs typeface="Arial" panose="020B0604020202020204" pitchFamily="34" charset="0"/>
              </a:rPr>
              <a:t>Empagliflozin 25 mg</a:t>
            </a:r>
          </a:p>
        </p:txBody>
      </p:sp>
      <p:sp>
        <p:nvSpPr>
          <p:cNvPr id="29" name="TextBox 28"/>
          <p:cNvSpPr txBox="1"/>
          <p:nvPr/>
        </p:nvSpPr>
        <p:spPr>
          <a:xfrm>
            <a:off x="3247805" y="5500441"/>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2273</a:t>
            </a:r>
          </a:p>
        </p:txBody>
      </p:sp>
      <p:sp>
        <p:nvSpPr>
          <p:cNvPr id="30" name="TextBox 29"/>
          <p:cNvSpPr txBox="1"/>
          <p:nvPr/>
        </p:nvSpPr>
        <p:spPr>
          <a:xfrm>
            <a:off x="3247805" y="5692947"/>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2270</a:t>
            </a:r>
          </a:p>
        </p:txBody>
      </p:sp>
      <p:sp>
        <p:nvSpPr>
          <p:cNvPr id="31" name="TextBox 30"/>
          <p:cNvSpPr txBox="1"/>
          <p:nvPr/>
        </p:nvSpPr>
        <p:spPr>
          <a:xfrm>
            <a:off x="3247805" y="5885453"/>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2259</a:t>
            </a:r>
          </a:p>
        </p:txBody>
      </p:sp>
      <p:sp>
        <p:nvSpPr>
          <p:cNvPr id="32" name="TextBox 31"/>
          <p:cNvSpPr txBox="1"/>
          <p:nvPr/>
        </p:nvSpPr>
        <p:spPr>
          <a:xfrm>
            <a:off x="3831654" y="5502868"/>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2181</a:t>
            </a:r>
          </a:p>
        </p:txBody>
      </p:sp>
      <p:sp>
        <p:nvSpPr>
          <p:cNvPr id="33" name="TextBox 32"/>
          <p:cNvSpPr txBox="1"/>
          <p:nvPr/>
        </p:nvSpPr>
        <p:spPr>
          <a:xfrm>
            <a:off x="3831654" y="5695374"/>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2209</a:t>
            </a:r>
          </a:p>
        </p:txBody>
      </p:sp>
      <p:sp>
        <p:nvSpPr>
          <p:cNvPr id="34" name="TextBox 33"/>
          <p:cNvSpPr txBox="1"/>
          <p:nvPr/>
        </p:nvSpPr>
        <p:spPr>
          <a:xfrm>
            <a:off x="3831654" y="5887880"/>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2191</a:t>
            </a:r>
          </a:p>
        </p:txBody>
      </p:sp>
      <p:sp>
        <p:nvSpPr>
          <p:cNvPr id="41" name="TextBox 40"/>
          <p:cNvSpPr txBox="1"/>
          <p:nvPr/>
        </p:nvSpPr>
        <p:spPr>
          <a:xfrm>
            <a:off x="4488755" y="5500441"/>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2104</a:t>
            </a:r>
          </a:p>
        </p:txBody>
      </p:sp>
      <p:sp>
        <p:nvSpPr>
          <p:cNvPr id="42" name="TextBox 41"/>
          <p:cNvSpPr txBox="1"/>
          <p:nvPr/>
        </p:nvSpPr>
        <p:spPr>
          <a:xfrm>
            <a:off x="4488755" y="5692947"/>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2144</a:t>
            </a:r>
          </a:p>
        </p:txBody>
      </p:sp>
      <p:sp>
        <p:nvSpPr>
          <p:cNvPr id="43" name="TextBox 42"/>
          <p:cNvSpPr txBox="1"/>
          <p:nvPr/>
        </p:nvSpPr>
        <p:spPr>
          <a:xfrm>
            <a:off x="4488755" y="5885453"/>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2135</a:t>
            </a:r>
          </a:p>
        </p:txBody>
      </p:sp>
      <p:sp>
        <p:nvSpPr>
          <p:cNvPr id="47" name="TextBox 46"/>
          <p:cNvSpPr txBox="1"/>
          <p:nvPr/>
        </p:nvSpPr>
        <p:spPr>
          <a:xfrm>
            <a:off x="5265910" y="5499823"/>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2007</a:t>
            </a:r>
          </a:p>
        </p:txBody>
      </p:sp>
      <p:sp>
        <p:nvSpPr>
          <p:cNvPr id="48" name="TextBox 47"/>
          <p:cNvSpPr txBox="1"/>
          <p:nvPr/>
        </p:nvSpPr>
        <p:spPr>
          <a:xfrm>
            <a:off x="5265911" y="5692329"/>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2074</a:t>
            </a:r>
          </a:p>
        </p:txBody>
      </p:sp>
      <p:sp>
        <p:nvSpPr>
          <p:cNvPr id="49" name="TextBox 48"/>
          <p:cNvSpPr txBox="1"/>
          <p:nvPr/>
        </p:nvSpPr>
        <p:spPr>
          <a:xfrm>
            <a:off x="5265910" y="5884835"/>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2064</a:t>
            </a:r>
          </a:p>
        </p:txBody>
      </p:sp>
      <p:sp>
        <p:nvSpPr>
          <p:cNvPr id="53" name="TextBox 52"/>
          <p:cNvSpPr txBox="1"/>
          <p:nvPr/>
        </p:nvSpPr>
        <p:spPr>
          <a:xfrm>
            <a:off x="6039431" y="5499823"/>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1932</a:t>
            </a:r>
          </a:p>
        </p:txBody>
      </p:sp>
      <p:sp>
        <p:nvSpPr>
          <p:cNvPr id="54" name="TextBox 53"/>
          <p:cNvSpPr txBox="1"/>
          <p:nvPr/>
        </p:nvSpPr>
        <p:spPr>
          <a:xfrm>
            <a:off x="6039431" y="5692329"/>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2001</a:t>
            </a:r>
          </a:p>
        </p:txBody>
      </p:sp>
      <p:sp>
        <p:nvSpPr>
          <p:cNvPr id="55" name="TextBox 54"/>
          <p:cNvSpPr txBox="1"/>
          <p:nvPr/>
        </p:nvSpPr>
        <p:spPr>
          <a:xfrm>
            <a:off x="6039431" y="5884835"/>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2022</a:t>
            </a:r>
          </a:p>
        </p:txBody>
      </p:sp>
      <p:sp>
        <p:nvSpPr>
          <p:cNvPr id="59" name="TextBox 58"/>
          <p:cNvSpPr txBox="1"/>
          <p:nvPr/>
        </p:nvSpPr>
        <p:spPr>
          <a:xfrm>
            <a:off x="6815138" y="5502250"/>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1419</a:t>
            </a:r>
          </a:p>
        </p:txBody>
      </p:sp>
      <p:sp>
        <p:nvSpPr>
          <p:cNvPr id="60" name="TextBox 59"/>
          <p:cNvSpPr txBox="1"/>
          <p:nvPr/>
        </p:nvSpPr>
        <p:spPr>
          <a:xfrm>
            <a:off x="6815138" y="5694756"/>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1475</a:t>
            </a:r>
          </a:p>
        </p:txBody>
      </p:sp>
      <p:sp>
        <p:nvSpPr>
          <p:cNvPr id="61" name="TextBox 60"/>
          <p:cNvSpPr txBox="1"/>
          <p:nvPr/>
        </p:nvSpPr>
        <p:spPr>
          <a:xfrm>
            <a:off x="6815138" y="5887262"/>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1507</a:t>
            </a:r>
          </a:p>
        </p:txBody>
      </p:sp>
      <p:sp>
        <p:nvSpPr>
          <p:cNvPr id="65" name="TextBox 64"/>
          <p:cNvSpPr txBox="1"/>
          <p:nvPr/>
        </p:nvSpPr>
        <p:spPr>
          <a:xfrm>
            <a:off x="7596354" y="5502250"/>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1087</a:t>
            </a:r>
          </a:p>
        </p:txBody>
      </p:sp>
      <p:sp>
        <p:nvSpPr>
          <p:cNvPr id="66" name="TextBox 65"/>
          <p:cNvSpPr txBox="1"/>
          <p:nvPr/>
        </p:nvSpPr>
        <p:spPr>
          <a:xfrm>
            <a:off x="7596354" y="5694756"/>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1134</a:t>
            </a:r>
          </a:p>
        </p:txBody>
      </p:sp>
      <p:sp>
        <p:nvSpPr>
          <p:cNvPr id="67" name="TextBox 66"/>
          <p:cNvSpPr txBox="1"/>
          <p:nvPr/>
        </p:nvSpPr>
        <p:spPr>
          <a:xfrm>
            <a:off x="7596354" y="5887262"/>
            <a:ext cx="466795"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1170</a:t>
            </a:r>
          </a:p>
        </p:txBody>
      </p:sp>
      <p:sp>
        <p:nvSpPr>
          <p:cNvPr id="71" name="TextBox 70"/>
          <p:cNvSpPr txBox="1"/>
          <p:nvPr/>
        </p:nvSpPr>
        <p:spPr>
          <a:xfrm>
            <a:off x="8408651" y="5500441"/>
            <a:ext cx="396263"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694</a:t>
            </a:r>
          </a:p>
        </p:txBody>
      </p:sp>
      <p:sp>
        <p:nvSpPr>
          <p:cNvPr id="72" name="TextBox 71"/>
          <p:cNvSpPr txBox="1"/>
          <p:nvPr/>
        </p:nvSpPr>
        <p:spPr>
          <a:xfrm>
            <a:off x="8408651" y="5692947"/>
            <a:ext cx="396263"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741</a:t>
            </a:r>
          </a:p>
        </p:txBody>
      </p:sp>
      <p:sp>
        <p:nvSpPr>
          <p:cNvPr id="73" name="TextBox 72"/>
          <p:cNvSpPr txBox="1"/>
          <p:nvPr/>
        </p:nvSpPr>
        <p:spPr>
          <a:xfrm>
            <a:off x="8408651" y="5885453"/>
            <a:ext cx="396263" cy="246221"/>
          </a:xfrm>
          <a:prstGeom prst="rect">
            <a:avLst/>
          </a:prstGeom>
          <a:noFill/>
        </p:spPr>
        <p:txBody>
          <a:bodyPr wrap="none" rtlCol="0">
            <a:spAutoFit/>
          </a:bodyPr>
          <a:lstStyle/>
          <a:p>
            <a:pPr algn="ctr">
              <a:buClr>
                <a:srgbClr val="003366"/>
              </a:buClr>
            </a:pPr>
            <a:r>
              <a:rPr lang="en-GB" sz="1000" dirty="0">
                <a:solidFill>
                  <a:schemeClr val="tx2"/>
                </a:solidFill>
                <a:cs typeface="Arial" panose="020B0604020202020204" pitchFamily="34" charset="0"/>
              </a:rPr>
              <a:t>779</a:t>
            </a:r>
          </a:p>
        </p:txBody>
      </p:sp>
      <p:sp>
        <p:nvSpPr>
          <p:cNvPr id="70" name="TextBox 69"/>
          <p:cNvSpPr txBox="1"/>
          <p:nvPr/>
        </p:nvSpPr>
        <p:spPr>
          <a:xfrm>
            <a:off x="8630959" y="3154680"/>
            <a:ext cx="1609054" cy="261610"/>
          </a:xfrm>
          <a:prstGeom prst="rect">
            <a:avLst/>
          </a:prstGeom>
          <a:noFill/>
        </p:spPr>
        <p:txBody>
          <a:bodyPr wrap="square" rtlCol="0">
            <a:spAutoFit/>
          </a:bodyPr>
          <a:lstStyle/>
          <a:p>
            <a:r>
              <a:rPr lang="en-GB" sz="1100" b="1" dirty="0">
                <a:solidFill>
                  <a:srgbClr val="5A5A5A"/>
                </a:solidFill>
              </a:rPr>
              <a:t>Placebo</a:t>
            </a:r>
          </a:p>
        </p:txBody>
      </p:sp>
      <p:sp>
        <p:nvSpPr>
          <p:cNvPr id="74" name="TextBox 73"/>
          <p:cNvSpPr txBox="1"/>
          <p:nvPr/>
        </p:nvSpPr>
        <p:spPr>
          <a:xfrm>
            <a:off x="8605559" y="2844887"/>
            <a:ext cx="1609054" cy="261610"/>
          </a:xfrm>
          <a:prstGeom prst="rect">
            <a:avLst/>
          </a:prstGeom>
          <a:noFill/>
        </p:spPr>
        <p:txBody>
          <a:bodyPr wrap="square" rtlCol="0">
            <a:spAutoFit/>
          </a:bodyPr>
          <a:lstStyle/>
          <a:p>
            <a:pPr algn="ctr"/>
            <a:r>
              <a:rPr lang="en-GB" sz="1100" b="1" dirty="0">
                <a:solidFill>
                  <a:srgbClr val="962891"/>
                </a:solidFill>
              </a:rPr>
              <a:t>Empagliflozin 10 mg</a:t>
            </a:r>
          </a:p>
        </p:txBody>
      </p:sp>
      <p:sp>
        <p:nvSpPr>
          <p:cNvPr id="75" name="TextBox 74"/>
          <p:cNvSpPr txBox="1"/>
          <p:nvPr/>
        </p:nvSpPr>
        <p:spPr>
          <a:xfrm>
            <a:off x="8605559" y="2674630"/>
            <a:ext cx="1609054" cy="261610"/>
          </a:xfrm>
          <a:prstGeom prst="rect">
            <a:avLst/>
          </a:prstGeom>
          <a:noFill/>
        </p:spPr>
        <p:txBody>
          <a:bodyPr wrap="square" rtlCol="0">
            <a:spAutoFit/>
          </a:bodyPr>
          <a:lstStyle/>
          <a:p>
            <a:pPr algn="ctr"/>
            <a:r>
              <a:rPr lang="en-GB" sz="1100" b="1" dirty="0">
                <a:solidFill>
                  <a:srgbClr val="6482C3"/>
                </a:solidFill>
              </a:rPr>
              <a:t>Empagliflozin 25 mg</a:t>
            </a:r>
          </a:p>
        </p:txBody>
      </p:sp>
      <p:sp>
        <p:nvSpPr>
          <p:cNvPr id="78" name="Slide Number Placeholder 3"/>
          <p:cNvSpPr>
            <a:spLocks noGrp="1"/>
          </p:cNvSpPr>
          <p:nvPr>
            <p:ph type="sldNum" sz="quarter" idx="12"/>
          </p:nvPr>
        </p:nvSpPr>
        <p:spPr>
          <a:xfrm>
            <a:off x="9732624" y="6597352"/>
            <a:ext cx="935376" cy="260648"/>
          </a:xfrm>
        </p:spPr>
        <p:txBody>
          <a:bodyPr/>
          <a:lstStyle/>
          <a:p>
            <a:fld id="{4AD7133C-5F9C-4F7F-9637-3E296898A784}" type="slidenum">
              <a:rPr lang="en-GB" smtClean="0">
                <a:solidFill>
                  <a:prstClr val="black">
                    <a:tint val="75000"/>
                  </a:prstClr>
                </a:solidFill>
              </a:rPr>
              <a:pPr/>
              <a:t>66</a:t>
            </a:fld>
            <a:endParaRPr lang="en-GB" dirty="0">
              <a:solidFill>
                <a:prstClr val="black">
                  <a:tint val="75000"/>
                </a:prstClr>
              </a:solidFill>
            </a:endParaRPr>
          </a:p>
        </p:txBody>
      </p:sp>
      <p:sp>
        <p:nvSpPr>
          <p:cNvPr id="4" name="Footer Placeholder 3"/>
          <p:cNvSpPr>
            <a:spLocks noGrp="1"/>
          </p:cNvSpPr>
          <p:nvPr>
            <p:ph type="ftr" sz="quarter" idx="11"/>
          </p:nvPr>
        </p:nvSpPr>
        <p:spPr>
          <a:xfrm>
            <a:off x="1776000" y="6537000"/>
            <a:ext cx="6843600" cy="244800"/>
          </a:xfrm>
        </p:spPr>
        <p:txBody>
          <a:bodyPr/>
          <a:lstStyle/>
          <a:p>
            <a:r>
              <a:rPr lang="en-US" dirty="0"/>
              <a:t>All patients (including those who discontinued study drug or initiated new therapies) were included in this mixed model repeated measures analysis (intent-to-treat</a:t>
            </a:r>
            <a:r>
              <a:rPr lang="en-US" dirty="0" smtClean="0"/>
              <a:t>) </a:t>
            </a:r>
            <a:r>
              <a:rPr lang="en-US" dirty="0"/>
              <a:t>				              </a:t>
            </a:r>
            <a:r>
              <a:rPr lang="en-GB" dirty="0"/>
              <a:t>X-axis: timepoints with reasonable amount of data available for pre-scheduled </a:t>
            </a:r>
            <a:r>
              <a:rPr lang="en-GB" dirty="0" smtClean="0"/>
              <a:t>measurements</a:t>
            </a:r>
            <a:endParaRPr lang="en-GB" dirty="0"/>
          </a:p>
        </p:txBody>
      </p:sp>
      <p:cxnSp>
        <p:nvCxnSpPr>
          <p:cNvPr id="79" name="Straight Connector 78"/>
          <p:cNvCxnSpPr/>
          <p:nvPr/>
        </p:nvCxnSpPr>
        <p:spPr>
          <a:xfrm flipV="1">
            <a:off x="4047462" y="480187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TextBox 2"/>
          <p:cNvSpPr txBox="1"/>
          <p:nvPr/>
        </p:nvSpPr>
        <p:spPr>
          <a:xfrm>
            <a:off x="3738464" y="489026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28</a:t>
            </a:r>
          </a:p>
        </p:txBody>
      </p:sp>
      <p:cxnSp>
        <p:nvCxnSpPr>
          <p:cNvPr id="81" name="Straight Connector 80"/>
          <p:cNvCxnSpPr/>
          <p:nvPr/>
        </p:nvCxnSpPr>
        <p:spPr>
          <a:xfrm flipV="1">
            <a:off x="4711069" y="480187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TextBox 2"/>
          <p:cNvSpPr txBox="1"/>
          <p:nvPr/>
        </p:nvSpPr>
        <p:spPr>
          <a:xfrm>
            <a:off x="4402071" y="489026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52</a:t>
            </a:r>
          </a:p>
        </p:txBody>
      </p:sp>
      <p:cxnSp>
        <p:nvCxnSpPr>
          <p:cNvPr id="83" name="Straight Connector 82"/>
          <p:cNvCxnSpPr/>
          <p:nvPr/>
        </p:nvCxnSpPr>
        <p:spPr>
          <a:xfrm flipV="1">
            <a:off x="6261989" y="480187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4" name="TextBox 2"/>
          <p:cNvSpPr txBox="1"/>
          <p:nvPr/>
        </p:nvSpPr>
        <p:spPr>
          <a:xfrm>
            <a:off x="5950163" y="489026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108</a:t>
            </a:r>
          </a:p>
        </p:txBody>
      </p:sp>
      <p:sp>
        <p:nvSpPr>
          <p:cNvPr id="85" name="TextBox 2"/>
          <p:cNvSpPr txBox="1"/>
          <p:nvPr/>
        </p:nvSpPr>
        <p:spPr>
          <a:xfrm>
            <a:off x="5176117" y="489026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80</a:t>
            </a:r>
          </a:p>
        </p:txBody>
      </p:sp>
      <p:cxnSp>
        <p:nvCxnSpPr>
          <p:cNvPr id="86" name="Straight Connector 85"/>
          <p:cNvCxnSpPr/>
          <p:nvPr/>
        </p:nvCxnSpPr>
        <p:spPr>
          <a:xfrm flipV="1">
            <a:off x="7037449" y="480187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7" name="TextBox 2"/>
          <p:cNvSpPr txBox="1"/>
          <p:nvPr/>
        </p:nvSpPr>
        <p:spPr>
          <a:xfrm>
            <a:off x="6724209" y="489026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136</a:t>
            </a:r>
          </a:p>
        </p:txBody>
      </p:sp>
      <p:cxnSp>
        <p:nvCxnSpPr>
          <p:cNvPr id="88" name="Straight Connector 87"/>
          <p:cNvCxnSpPr/>
          <p:nvPr/>
        </p:nvCxnSpPr>
        <p:spPr>
          <a:xfrm flipV="1">
            <a:off x="3278406" y="480187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2"/>
          <p:cNvSpPr txBox="1"/>
          <p:nvPr/>
        </p:nvSpPr>
        <p:spPr>
          <a:xfrm>
            <a:off x="2958892" y="489026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0</a:t>
            </a:r>
          </a:p>
        </p:txBody>
      </p:sp>
      <p:cxnSp>
        <p:nvCxnSpPr>
          <p:cNvPr id="90" name="Straight Connector 89"/>
          <p:cNvCxnSpPr/>
          <p:nvPr/>
        </p:nvCxnSpPr>
        <p:spPr>
          <a:xfrm flipV="1">
            <a:off x="7812909" y="480187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Box 2"/>
          <p:cNvSpPr txBox="1"/>
          <p:nvPr/>
        </p:nvSpPr>
        <p:spPr>
          <a:xfrm>
            <a:off x="7498255" y="489026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164</a:t>
            </a:r>
          </a:p>
        </p:txBody>
      </p:sp>
      <p:cxnSp>
        <p:nvCxnSpPr>
          <p:cNvPr id="92" name="Straight Connector 91"/>
          <p:cNvCxnSpPr/>
          <p:nvPr/>
        </p:nvCxnSpPr>
        <p:spPr>
          <a:xfrm flipV="1">
            <a:off x="8588369" y="480187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3" name="TextBox 2"/>
          <p:cNvSpPr txBox="1"/>
          <p:nvPr/>
        </p:nvSpPr>
        <p:spPr>
          <a:xfrm>
            <a:off x="8272301" y="489026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192</a:t>
            </a:r>
          </a:p>
        </p:txBody>
      </p:sp>
      <p:cxnSp>
        <p:nvCxnSpPr>
          <p:cNvPr id="94" name="Straight Connector 93"/>
          <p:cNvCxnSpPr/>
          <p:nvPr/>
        </p:nvCxnSpPr>
        <p:spPr>
          <a:xfrm flipV="1">
            <a:off x="5486529" y="480187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3389912" y="4800600"/>
            <a:ext cx="0" cy="457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6" name="TextBox 2"/>
          <p:cNvSpPr txBox="1"/>
          <p:nvPr/>
        </p:nvSpPr>
        <p:spPr>
          <a:xfrm>
            <a:off x="3070017" y="4888992"/>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tx2"/>
                </a:solidFill>
                <a:cs typeface="Arial" panose="020B0604020202020204" pitchFamily="34" charset="0"/>
              </a:rPr>
              <a:t>4</a:t>
            </a:r>
          </a:p>
        </p:txBody>
      </p:sp>
    </p:spTree>
    <p:extLst>
      <p:ext uri="{BB962C8B-B14F-4D97-AF65-F5344CB8AC3E}">
        <p14:creationId xmlns:p14="http://schemas.microsoft.com/office/powerpoint/2010/main" val="3395280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16959" b="16787"/>
          <a:stretch/>
        </p:blipFill>
        <p:spPr>
          <a:xfrm>
            <a:off x="1524000" y="1382233"/>
            <a:ext cx="9144000" cy="4104167"/>
          </a:xfrm>
          <a:prstGeom prst="rect">
            <a:avLst/>
          </a:prstGeom>
        </p:spPr>
      </p:pic>
      <p:sp>
        <p:nvSpPr>
          <p:cNvPr id="2" name="Title 1"/>
          <p:cNvSpPr>
            <a:spLocks noGrp="1"/>
          </p:cNvSpPr>
          <p:nvPr>
            <p:ph type="title"/>
          </p:nvPr>
        </p:nvSpPr>
        <p:spPr>
          <a:xfrm>
            <a:off x="838200" y="93306"/>
            <a:ext cx="10515600" cy="1075726"/>
          </a:xfrm>
          <a:ln>
            <a:solidFill>
              <a:srgbClr val="C00000"/>
            </a:solidFill>
          </a:ln>
        </p:spPr>
        <p:txBody>
          <a:bodyPr>
            <a:normAutofit fontScale="90000"/>
          </a:bodyPr>
          <a:lstStyle/>
          <a:p>
            <a:r>
              <a:rPr lang="en-US" dirty="0" smtClean="0"/>
              <a:t>Primary outcome:</a:t>
            </a:r>
            <a:br>
              <a:rPr lang="en-US" dirty="0" smtClean="0"/>
            </a:br>
            <a:r>
              <a:rPr lang="en-US" dirty="0" smtClean="0"/>
              <a:t>3-point MACE</a:t>
            </a:r>
            <a:endParaRPr lang="en-US" dirty="0"/>
          </a:p>
        </p:txBody>
      </p:sp>
      <p:sp>
        <p:nvSpPr>
          <p:cNvPr id="4" name="Slide Number Placeholder 3"/>
          <p:cNvSpPr>
            <a:spLocks noGrp="1"/>
          </p:cNvSpPr>
          <p:nvPr>
            <p:ph type="sldNum" sz="quarter" idx="12"/>
          </p:nvPr>
        </p:nvSpPr>
        <p:spPr/>
        <p:txBody>
          <a:bodyPr/>
          <a:lstStyle/>
          <a:p>
            <a:fld id="{4AD7133C-5F9C-4F7F-9637-3E296898A784}" type="slidenum">
              <a:rPr lang="en-GB" smtClean="0"/>
              <a:pPr/>
              <a:t>67</a:t>
            </a:fld>
            <a:endParaRPr lang="en-GB" dirty="0"/>
          </a:p>
        </p:txBody>
      </p:sp>
      <p:grpSp>
        <p:nvGrpSpPr>
          <p:cNvPr id="8" name="Group 7"/>
          <p:cNvGrpSpPr/>
          <p:nvPr/>
        </p:nvGrpSpPr>
        <p:grpSpPr>
          <a:xfrm>
            <a:off x="1524000" y="1446029"/>
            <a:ext cx="9144000" cy="4040371"/>
            <a:chOff x="0" y="1446028"/>
            <a:chExt cx="9144000" cy="4040371"/>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7989" b="16787"/>
            <a:stretch/>
          </p:blipFill>
          <p:spPr>
            <a:xfrm>
              <a:off x="0" y="1446028"/>
              <a:ext cx="9144000" cy="4040371"/>
            </a:xfrm>
            <a:prstGeom prst="rect">
              <a:avLst/>
            </a:prstGeom>
          </p:spPr>
        </p:pic>
        <p:sp>
          <p:nvSpPr>
            <p:cNvPr id="7" name="TextBox 6"/>
            <p:cNvSpPr txBox="1"/>
            <p:nvPr/>
          </p:nvSpPr>
          <p:spPr>
            <a:xfrm>
              <a:off x="1538667" y="1777585"/>
              <a:ext cx="2534068" cy="338554"/>
            </a:xfrm>
            <a:prstGeom prst="rect">
              <a:avLst/>
            </a:prstGeom>
            <a:solidFill>
              <a:schemeClr val="bg1"/>
            </a:solidFill>
          </p:spPr>
          <p:txBody>
            <a:bodyPr wrap="square" rtlCol="0">
              <a:spAutoFit/>
            </a:bodyPr>
            <a:lstStyle/>
            <a:p>
              <a:pPr algn="ctr"/>
              <a:endParaRPr lang="en-GB" sz="1600" dirty="0">
                <a:solidFill>
                  <a:schemeClr val="tx2"/>
                </a:solidFill>
              </a:endParaRPr>
            </a:p>
          </p:txBody>
        </p:sp>
      </p:grpSp>
      <p:sp>
        <p:nvSpPr>
          <p:cNvPr id="9" name="Rectangle 8"/>
          <p:cNvSpPr/>
          <p:nvPr/>
        </p:nvSpPr>
        <p:spPr>
          <a:xfrm>
            <a:off x="2831576" y="1654474"/>
            <a:ext cx="3033995" cy="738664"/>
          </a:xfrm>
          <a:prstGeom prst="rect">
            <a:avLst/>
          </a:prstGeom>
        </p:spPr>
        <p:txBody>
          <a:bodyPr wrap="square">
            <a:spAutoFit/>
          </a:bodyPr>
          <a:lstStyle/>
          <a:p>
            <a:pPr algn="ctr"/>
            <a:r>
              <a:rPr lang="en-GB" sz="1400" b="1" dirty="0"/>
              <a:t>HR 0.86</a:t>
            </a:r>
          </a:p>
          <a:p>
            <a:pPr algn="ctr"/>
            <a:r>
              <a:rPr lang="en-GB" sz="1400" dirty="0"/>
              <a:t>(95.02% CI 0.74, 0.99)</a:t>
            </a:r>
          </a:p>
          <a:p>
            <a:pPr algn="ctr"/>
            <a:r>
              <a:rPr lang="en-GB" sz="1400" i="1" dirty="0"/>
              <a:t>p</a:t>
            </a:r>
            <a:r>
              <a:rPr lang="en-GB" sz="1400" dirty="0"/>
              <a:t>=0.0382*</a:t>
            </a:r>
          </a:p>
        </p:txBody>
      </p:sp>
      <p:sp>
        <p:nvSpPr>
          <p:cNvPr id="11" name="Footer Placeholder 10"/>
          <p:cNvSpPr>
            <a:spLocks noGrp="1"/>
          </p:cNvSpPr>
          <p:nvPr>
            <p:ph type="ftr" sz="quarter" idx="11"/>
          </p:nvPr>
        </p:nvSpPr>
        <p:spPr>
          <a:xfrm>
            <a:off x="1776000" y="6129300"/>
            <a:ext cx="6843600" cy="498300"/>
          </a:xfrm>
        </p:spPr>
        <p:txBody>
          <a:bodyPr/>
          <a:lstStyle/>
          <a:p>
            <a:pPr>
              <a:buClr>
                <a:srgbClr val="F0414B"/>
              </a:buClr>
            </a:pPr>
            <a:r>
              <a:rPr lang="en-GB" dirty="0"/>
              <a:t>Cumulative incidence function. MACE, Major Adverse Cardiovascular Event; HR, hazard ratio. </a:t>
            </a:r>
            <a:br>
              <a:rPr lang="en-GB" dirty="0"/>
            </a:br>
            <a:r>
              <a:rPr lang="en-GB" dirty="0" smtClean="0">
                <a:solidFill>
                  <a:srgbClr val="5A5A5A"/>
                </a:solidFill>
              </a:rPr>
              <a:t>* T</a:t>
            </a:r>
            <a:r>
              <a:rPr lang="en-US" dirty="0" err="1" smtClean="0">
                <a:solidFill>
                  <a:srgbClr val="5A5A5A"/>
                </a:solidFill>
              </a:rPr>
              <a:t>wo</a:t>
            </a:r>
            <a:r>
              <a:rPr lang="en-US" dirty="0" smtClean="0">
                <a:solidFill>
                  <a:srgbClr val="5A5A5A"/>
                </a:solidFill>
              </a:rPr>
              <a:t>-sided </a:t>
            </a:r>
            <a:r>
              <a:rPr lang="en-US" dirty="0">
                <a:solidFill>
                  <a:srgbClr val="5A5A5A"/>
                </a:solidFill>
              </a:rPr>
              <a:t>tests for superiority were conducted (statistical significance was indicated if </a:t>
            </a:r>
            <a:r>
              <a:rPr lang="en-US" dirty="0" smtClean="0">
                <a:solidFill>
                  <a:srgbClr val="5A5A5A"/>
                </a:solidFill>
              </a:rPr>
              <a:t>p</a:t>
            </a:r>
            <a:r>
              <a:rPr lang="en-US" dirty="0" smtClean="0">
                <a:solidFill>
                  <a:srgbClr val="5A5A5A"/>
                </a:solidFill>
                <a:latin typeface="Arial"/>
                <a:cs typeface="Arial"/>
              </a:rPr>
              <a:t>≤</a:t>
            </a:r>
            <a:r>
              <a:rPr lang="en-US" dirty="0" smtClean="0">
                <a:solidFill>
                  <a:srgbClr val="5A5A5A"/>
                </a:solidFill>
              </a:rPr>
              <a:t>0.0498</a:t>
            </a:r>
            <a:r>
              <a:rPr lang="en-US" dirty="0">
                <a:solidFill>
                  <a:srgbClr val="5A5A5A"/>
                </a:solidFill>
              </a:rPr>
              <a:t>)</a:t>
            </a: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83213" b="8720"/>
          <a:stretch/>
        </p:blipFill>
        <p:spPr>
          <a:xfrm>
            <a:off x="1524000" y="5486399"/>
            <a:ext cx="9144000" cy="499731"/>
          </a:xfrm>
          <a:prstGeom prst="rect">
            <a:avLst/>
          </a:prstGeom>
        </p:spPr>
      </p:pic>
    </p:spTree>
    <p:extLst>
      <p:ext uri="{BB962C8B-B14F-4D97-AF65-F5344CB8AC3E}">
        <p14:creationId xmlns:p14="http://schemas.microsoft.com/office/powerpoint/2010/main" val="1270292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4000"/>
                                        <p:tgtEl>
                                          <p:spTgt spid="8"/>
                                        </p:tgtEl>
                                      </p:cBhvr>
                                    </p:animEffect>
                                  </p:childTnLst>
                                </p:cTn>
                              </p:par>
                            </p:childTnLst>
                          </p:cTn>
                        </p:par>
                        <p:par>
                          <p:cTn id="8" fill="hold">
                            <p:stCondLst>
                              <p:cond delay="40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3169"/>
          </a:xfrm>
          <a:ln>
            <a:solidFill>
              <a:srgbClr val="C00000"/>
            </a:solidFill>
          </a:ln>
        </p:spPr>
        <p:txBody>
          <a:bodyPr/>
          <a:lstStyle/>
          <a:p>
            <a:r>
              <a:rPr lang="en-US" dirty="0" smtClean="0"/>
              <a:t>3-point MACE</a:t>
            </a:r>
            <a:endParaRPr lang="en-US" dirty="0"/>
          </a:p>
        </p:txBody>
      </p:sp>
      <p:sp>
        <p:nvSpPr>
          <p:cNvPr id="11" name="Slide Number Placeholder 3"/>
          <p:cNvSpPr>
            <a:spLocks noGrp="1"/>
          </p:cNvSpPr>
          <p:nvPr>
            <p:ph type="sldNum" sz="quarter" idx="12"/>
          </p:nvPr>
        </p:nvSpPr>
        <p:spPr/>
        <p:txBody>
          <a:bodyPr/>
          <a:lstStyle/>
          <a:p>
            <a:fld id="{4AD7133C-5F9C-4F7F-9637-3E296898A784}" type="slidenum">
              <a:rPr lang="en-GB" smtClean="0"/>
              <a:pPr/>
              <a:t>68</a:t>
            </a:fld>
            <a:endParaRPr lang="en-GB"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8161" b="7004"/>
          <a:stretch/>
        </p:blipFill>
        <p:spPr>
          <a:xfrm>
            <a:off x="1524000" y="1456660"/>
            <a:ext cx="9144000" cy="4635796"/>
          </a:xfrm>
          <a:prstGeom prst="rect">
            <a:avLst/>
          </a:prstGeom>
        </p:spPr>
      </p:pic>
      <p:sp>
        <p:nvSpPr>
          <p:cNvPr id="14" name="Rectangle 13"/>
          <p:cNvSpPr/>
          <p:nvPr/>
        </p:nvSpPr>
        <p:spPr>
          <a:xfrm>
            <a:off x="3149263" y="1585561"/>
            <a:ext cx="2073870" cy="1169551"/>
          </a:xfrm>
          <a:prstGeom prst="rect">
            <a:avLst/>
          </a:prstGeom>
        </p:spPr>
        <p:txBody>
          <a:bodyPr wrap="square">
            <a:spAutoFit/>
          </a:bodyPr>
          <a:lstStyle/>
          <a:p>
            <a:pPr algn="ctr"/>
            <a:r>
              <a:rPr lang="en-GB" sz="1400" b="1" dirty="0">
                <a:solidFill>
                  <a:schemeClr val="accent4"/>
                </a:solidFill>
              </a:rPr>
              <a:t>Empagliflozin 10 mg</a:t>
            </a:r>
          </a:p>
          <a:p>
            <a:pPr algn="ctr"/>
            <a:r>
              <a:rPr lang="en-GB" sz="1400" b="1" dirty="0">
                <a:solidFill>
                  <a:schemeClr val="tx2"/>
                </a:solidFill>
              </a:rPr>
              <a:t>HR 0.85</a:t>
            </a:r>
          </a:p>
          <a:p>
            <a:pPr algn="ctr"/>
            <a:r>
              <a:rPr lang="en-GB" sz="1400" dirty="0">
                <a:solidFill>
                  <a:schemeClr val="tx2"/>
                </a:solidFill>
              </a:rPr>
              <a:t>(95% CI 0.72, 1.01)</a:t>
            </a:r>
          </a:p>
          <a:p>
            <a:pPr algn="ctr"/>
            <a:r>
              <a:rPr lang="en-GB" sz="1400" i="1" dirty="0">
                <a:solidFill>
                  <a:schemeClr val="tx2"/>
                </a:solidFill>
              </a:rPr>
              <a:t>p</a:t>
            </a:r>
            <a:r>
              <a:rPr lang="en-GB" sz="1400" dirty="0">
                <a:solidFill>
                  <a:schemeClr val="tx2"/>
                </a:solidFill>
              </a:rPr>
              <a:t>=0.0668</a:t>
            </a:r>
          </a:p>
          <a:p>
            <a:pPr algn="ctr"/>
            <a:endParaRPr lang="en-GB" sz="1400" dirty="0"/>
          </a:p>
        </p:txBody>
      </p:sp>
      <p:sp>
        <p:nvSpPr>
          <p:cNvPr id="15" name="Rectangle 14"/>
          <p:cNvSpPr/>
          <p:nvPr/>
        </p:nvSpPr>
        <p:spPr>
          <a:xfrm>
            <a:off x="5223133" y="1588072"/>
            <a:ext cx="2073870" cy="738664"/>
          </a:xfrm>
          <a:prstGeom prst="rect">
            <a:avLst/>
          </a:prstGeom>
        </p:spPr>
        <p:txBody>
          <a:bodyPr wrap="square">
            <a:spAutoFit/>
          </a:bodyPr>
          <a:lstStyle/>
          <a:p>
            <a:pPr algn="ctr"/>
            <a:r>
              <a:rPr lang="en-GB" sz="1400" b="1" dirty="0">
                <a:solidFill>
                  <a:schemeClr val="accent2"/>
                </a:solidFill>
              </a:rPr>
              <a:t>Empagliflozin 25 mg</a:t>
            </a:r>
          </a:p>
          <a:p>
            <a:pPr algn="ctr"/>
            <a:r>
              <a:rPr lang="en-GB" sz="1400" b="1" dirty="0">
                <a:solidFill>
                  <a:schemeClr val="tx2"/>
                </a:solidFill>
              </a:rPr>
              <a:t>HR 0.86</a:t>
            </a:r>
          </a:p>
          <a:p>
            <a:pPr algn="ctr"/>
            <a:r>
              <a:rPr lang="en-GB" sz="1400" dirty="0">
                <a:solidFill>
                  <a:schemeClr val="tx2"/>
                </a:solidFill>
              </a:rPr>
              <a:t>(95% CI 0.73, 1.02</a:t>
            </a:r>
            <a:r>
              <a:rPr lang="en-GB" sz="1400" dirty="0" smtClean="0">
                <a:solidFill>
                  <a:schemeClr val="tx2"/>
                </a:solidFill>
              </a:rPr>
              <a:t>)</a:t>
            </a:r>
            <a:endParaRPr lang="en-GB" sz="1400" dirty="0">
              <a:solidFill>
                <a:schemeClr val="tx2"/>
              </a:solidFill>
            </a:endParaRPr>
          </a:p>
        </p:txBody>
      </p:sp>
      <p:sp>
        <p:nvSpPr>
          <p:cNvPr id="8" name="Footer Placeholder 7"/>
          <p:cNvSpPr>
            <a:spLocks noGrp="1"/>
          </p:cNvSpPr>
          <p:nvPr>
            <p:ph type="ftr" sz="quarter" idx="11"/>
          </p:nvPr>
        </p:nvSpPr>
        <p:spPr/>
        <p:txBody>
          <a:bodyPr/>
          <a:lstStyle/>
          <a:p>
            <a:r>
              <a:rPr lang="en-GB" dirty="0"/>
              <a:t>Cumulative incidence function. MACE, Major Adverse Cardiovascular Event; HR, hazard </a:t>
            </a:r>
            <a:r>
              <a:rPr lang="en-GB" dirty="0" smtClean="0"/>
              <a:t>ratio</a:t>
            </a:r>
            <a:endParaRPr lang="en-GB" dirty="0"/>
          </a:p>
        </p:txBody>
      </p:sp>
    </p:spTree>
    <p:extLst>
      <p:ext uri="{BB962C8B-B14F-4D97-AF65-F5344CB8AC3E}">
        <p14:creationId xmlns:p14="http://schemas.microsoft.com/office/powerpoint/2010/main" val="339205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val="325298418"/>
              </p:ext>
            </p:extLst>
          </p:nvPr>
        </p:nvGraphicFramePr>
        <p:xfrm>
          <a:off x="6323153" y="1960184"/>
          <a:ext cx="4001498" cy="34202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735008049"/>
              </p:ext>
            </p:extLst>
          </p:nvPr>
        </p:nvGraphicFramePr>
        <p:xfrm>
          <a:off x="1554481" y="1568696"/>
          <a:ext cx="8982705" cy="3271721"/>
        </p:xfrm>
        <a:graphic>
          <a:graphicData uri="http://schemas.openxmlformats.org/drawingml/2006/table">
            <a:tbl>
              <a:tblPr firstRow="1" bandRow="1">
                <a:tableStyleId>{616DA210-FB5B-4158-B5E0-FEB733F419BA}</a:tableStyleId>
              </a:tblPr>
              <a:tblGrid>
                <a:gridCol w="1459390"/>
                <a:gridCol w="460860"/>
                <a:gridCol w="976380"/>
                <a:gridCol w="943870"/>
                <a:gridCol w="537670"/>
                <a:gridCol w="1152150"/>
                <a:gridCol w="2534729"/>
                <a:gridCol w="917656"/>
              </a:tblGrid>
              <a:tr h="429768">
                <a:tc gridSpan="5">
                  <a:txBody>
                    <a:bodyPr/>
                    <a:lstStyle/>
                    <a:p>
                      <a:pPr marL="1087438" indent="-57150" algn="ctr">
                        <a:tabLst>
                          <a:tab pos="1030288" algn="l"/>
                        </a:tabLst>
                      </a:pPr>
                      <a:endParaRPr lang="en-US" sz="1400" b="1"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pPr algn="ctr"/>
                      <a:endParaRPr 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3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endParaRPr lang="en-US" sz="14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endParaRPr lang="en-US" sz="14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2231">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en-US" sz="1400" dirty="0"/>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dirty="0"/>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9162">
                <a:tc gridSpan="6">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On-treatment analysis**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a:endParaRPr lang="en-US" sz="1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0" indent="0"/>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407/4607</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227/2308</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0.87</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(0.74, 1.02)</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0.0839</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0896">
                <a:tc gridSpan="6">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Per protocol analysis***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a:endParaRPr lang="en-US" sz="1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640">
                <a:tc gridSpan="2">
                  <a:txBody>
                    <a:bodyPr/>
                    <a:lstStyle/>
                    <a:p>
                      <a:pPr marL="0" indent="0"/>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487/4654</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278/2316</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0.86</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(0.75, 1.00)</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0.0519</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642800616"/>
              </p:ext>
            </p:extLst>
          </p:nvPr>
        </p:nvGraphicFramePr>
        <p:xfrm>
          <a:off x="1602617" y="1568696"/>
          <a:ext cx="8982705" cy="1551143"/>
        </p:xfrm>
        <a:graphic>
          <a:graphicData uri="http://schemas.openxmlformats.org/drawingml/2006/table">
            <a:tbl>
              <a:tblPr firstRow="1" bandRow="1">
                <a:tableStyleId>{616DA210-FB5B-4158-B5E0-FEB733F419BA}</a:tableStyleId>
              </a:tblPr>
              <a:tblGrid>
                <a:gridCol w="1459390"/>
                <a:gridCol w="460860"/>
                <a:gridCol w="976380"/>
                <a:gridCol w="943870"/>
                <a:gridCol w="537670"/>
                <a:gridCol w="1152150"/>
                <a:gridCol w="2534729"/>
                <a:gridCol w="917656"/>
              </a:tblGrid>
              <a:tr h="380976">
                <a:tc gridSpan="5">
                  <a:txBody>
                    <a:bodyPr/>
                    <a:lstStyle/>
                    <a:p>
                      <a:pPr marL="1087438" indent="-57150" algn="ctr">
                        <a:tabLst>
                          <a:tab pos="1030288" algn="l"/>
                        </a:tabLst>
                      </a:pPr>
                      <a:endParaRPr lang="en-GB" sz="1400" b="1" dirty="0" smtClean="0">
                        <a:solidFill>
                          <a:schemeClr val="tx2"/>
                        </a:solidFill>
                      </a:endParaRPr>
                    </a:p>
                    <a:p>
                      <a:pPr marL="1087438" indent="-57150" algn="ctr">
                        <a:tabLst>
                          <a:tab pos="1030288" algn="l"/>
                        </a:tabLst>
                      </a:pPr>
                      <a:r>
                        <a:rPr lang="en-GB" sz="1400" b="1" dirty="0" smtClean="0">
                          <a:solidFill>
                            <a:schemeClr val="tx2"/>
                          </a:solidFill>
                        </a:rPr>
                        <a:t>Patients</a:t>
                      </a:r>
                      <a:r>
                        <a:rPr lang="en-GB" sz="1400" b="1" baseline="0" dirty="0" smtClean="0">
                          <a:solidFill>
                            <a:schemeClr val="tx2"/>
                          </a:solidFill>
                        </a:rPr>
                        <a:t> with</a:t>
                      </a:r>
                      <a:r>
                        <a:rPr lang="en-GB" sz="1400" b="1" dirty="0" smtClean="0">
                          <a:solidFill>
                            <a:schemeClr val="tx2"/>
                          </a:solidFill>
                        </a:rPr>
                        <a:t> event/ analysed</a:t>
                      </a:r>
                      <a:endParaRPr lang="en-US" sz="1400" b="1"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pPr algn="ctr"/>
                      <a:endParaRPr 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3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r>
                        <a:rPr lang="en-GB" sz="1400" b="1" dirty="0" smtClean="0">
                          <a:solidFill>
                            <a:schemeClr val="tx2"/>
                          </a:solidFill>
                        </a:rPr>
                        <a:t>Empagliflozin</a:t>
                      </a:r>
                      <a:endParaRPr lang="en-US" sz="14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400" b="1" dirty="0" smtClean="0">
                          <a:solidFill>
                            <a:schemeClr val="tx2"/>
                          </a:solidFill>
                        </a:rPr>
                        <a:t>Placebo</a:t>
                      </a:r>
                      <a:endParaRPr lang="en-US" sz="14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HR</a:t>
                      </a:r>
                      <a:endParaRPr lang="en-US" sz="14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(95% CI)</a:t>
                      </a:r>
                      <a:endParaRPr lang="en-US" sz="1400" b="1" dirty="0" smtClean="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smtClean="0">
                          <a:solidFill>
                            <a:schemeClr val="tx2"/>
                          </a:solidFill>
                        </a:rPr>
                        <a:t>p</a:t>
                      </a:r>
                      <a:r>
                        <a:rPr lang="en-US" sz="1400" b="1" dirty="0" smtClean="0">
                          <a:solidFill>
                            <a:schemeClr val="tx2"/>
                          </a:solidFill>
                        </a:rPr>
                        <a:t>-value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2231">
                <a:tc gridSpan="4">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Intent-to-treat population</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a:txBody>
                    <a:bodyPr/>
                    <a:lstStyle/>
                    <a:p>
                      <a:pPr algn="ct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en-US" sz="1400" dirty="0"/>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smtClean="0">
                          <a:solidFill>
                            <a:schemeClr val="tx2"/>
                          </a:solidFill>
                        </a:rPr>
                        <a:t>490/4687</a:t>
                      </a:r>
                      <a:endParaRPr lang="en-US" sz="1400" dirty="0">
                        <a:solidFill>
                          <a:schemeClr val="tx2"/>
                        </a:solidFill>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282/2333</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0.86</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(0.74, 0.99)*</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0.0382</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5"/>
          <p:cNvSpPr>
            <a:spLocks noGrp="1"/>
          </p:cNvSpPr>
          <p:nvPr>
            <p:ph type="title"/>
          </p:nvPr>
        </p:nvSpPr>
        <p:spPr>
          <a:ln>
            <a:solidFill>
              <a:srgbClr val="C00000"/>
            </a:solidFill>
          </a:ln>
        </p:spPr>
        <p:txBody>
          <a:bodyPr/>
          <a:lstStyle/>
          <a:p>
            <a:r>
              <a:rPr lang="en-GB" dirty="0" smtClean="0"/>
              <a:t>3-point MACE: sensitivity analyses</a:t>
            </a:r>
            <a:endParaRPr lang="en-GB" dirty="0"/>
          </a:p>
        </p:txBody>
      </p:sp>
      <p:grpSp>
        <p:nvGrpSpPr>
          <p:cNvPr id="2" name="Group 1"/>
          <p:cNvGrpSpPr/>
          <p:nvPr/>
        </p:nvGrpSpPr>
        <p:grpSpPr>
          <a:xfrm>
            <a:off x="6519383" y="5445932"/>
            <a:ext cx="3982306" cy="327233"/>
            <a:chOff x="4995383" y="5445931"/>
            <a:chExt cx="3982306" cy="327233"/>
          </a:xfrm>
        </p:grpSpPr>
        <p:sp>
          <p:nvSpPr>
            <p:cNvPr id="13" name="TextBox 12"/>
            <p:cNvSpPr txBox="1"/>
            <p:nvPr/>
          </p:nvSpPr>
          <p:spPr>
            <a:xfrm>
              <a:off x="4995383" y="5465387"/>
              <a:ext cx="2272238" cy="307777"/>
            </a:xfrm>
            <a:prstGeom prst="rect">
              <a:avLst/>
            </a:prstGeom>
            <a:noFill/>
          </p:spPr>
          <p:txBody>
            <a:bodyPr wrap="square" rtlCol="0">
              <a:spAutoFit/>
            </a:bodyPr>
            <a:lstStyle/>
            <a:p>
              <a:pPr algn="ctr"/>
              <a:r>
                <a:rPr lang="en-GB" sz="1400" dirty="0">
                  <a:solidFill>
                    <a:schemeClr val="tx2"/>
                  </a:solidFill>
                  <a:cs typeface="Arial" panose="020B0604020202020204" pitchFamily="34" charset="0"/>
                </a:rPr>
                <a:t>Favours empagliflozin</a:t>
              </a:r>
            </a:p>
          </p:txBody>
        </p:sp>
        <p:sp>
          <p:nvSpPr>
            <p:cNvPr id="14" name="TextBox 13"/>
            <p:cNvSpPr txBox="1"/>
            <p:nvPr/>
          </p:nvSpPr>
          <p:spPr>
            <a:xfrm>
              <a:off x="7150185" y="5465387"/>
              <a:ext cx="1827504" cy="307777"/>
            </a:xfrm>
            <a:prstGeom prst="rect">
              <a:avLst/>
            </a:prstGeom>
            <a:noFill/>
          </p:spPr>
          <p:txBody>
            <a:bodyPr wrap="square" rtlCol="0">
              <a:spAutoFit/>
            </a:bodyPr>
            <a:lstStyle/>
            <a:p>
              <a:pPr algn="ctr"/>
              <a:r>
                <a:rPr lang="en-GB" sz="1400" dirty="0">
                  <a:solidFill>
                    <a:schemeClr val="tx2"/>
                  </a:solidFill>
                  <a:cs typeface="Arial" panose="020B0604020202020204" pitchFamily="34" charset="0"/>
                </a:rPr>
                <a:t>Favours placebo</a:t>
              </a:r>
            </a:p>
          </p:txBody>
        </p:sp>
        <p:cxnSp>
          <p:nvCxnSpPr>
            <p:cNvPr id="15" name="Straight Arrow Connector 14"/>
            <p:cNvCxnSpPr/>
            <p:nvPr/>
          </p:nvCxnSpPr>
          <p:spPr>
            <a:xfrm flipV="1">
              <a:off x="7365214" y="5445931"/>
              <a:ext cx="1459390" cy="0"/>
            </a:xfrm>
            <a:prstGeom prst="straightConnector1">
              <a:avLst/>
            </a:prstGeom>
            <a:noFill/>
            <a:ln w="12700" cap="flat" cmpd="sng" algn="ctr">
              <a:solidFill>
                <a:sysClr val="windowText" lastClr="000000"/>
              </a:solidFill>
              <a:prstDash val="solid"/>
              <a:tailEnd type="triangle" w="lg" len="lg"/>
            </a:ln>
            <a:effectLst/>
          </p:spPr>
        </p:cxnSp>
        <p:cxnSp>
          <p:nvCxnSpPr>
            <p:cNvPr id="16" name="Straight Arrow Connector 15"/>
            <p:cNvCxnSpPr/>
            <p:nvPr/>
          </p:nvCxnSpPr>
          <p:spPr>
            <a:xfrm flipH="1">
              <a:off x="5078536" y="5451869"/>
              <a:ext cx="2073870" cy="0"/>
            </a:xfrm>
            <a:prstGeom prst="straightConnector1">
              <a:avLst/>
            </a:prstGeom>
            <a:noFill/>
            <a:ln w="12700" cap="flat" cmpd="sng" algn="ctr">
              <a:solidFill>
                <a:sysClr val="windowText" lastClr="000000"/>
              </a:solidFill>
              <a:prstDash val="solid"/>
              <a:tailEnd type="triangle" w="lg" len="lg"/>
            </a:ln>
            <a:effectLst/>
          </p:spPr>
        </p:cxnSp>
      </p:grpSp>
      <p:cxnSp>
        <p:nvCxnSpPr>
          <p:cNvPr id="5" name="Straight Connector 4"/>
          <p:cNvCxnSpPr/>
          <p:nvPr/>
        </p:nvCxnSpPr>
        <p:spPr>
          <a:xfrm>
            <a:off x="8340123" y="2836292"/>
            <a:ext cx="0" cy="220571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7" name="Slide Number Placeholder 3"/>
          <p:cNvSpPr>
            <a:spLocks noGrp="1"/>
          </p:cNvSpPr>
          <p:nvPr>
            <p:ph type="sldNum" sz="quarter" idx="12"/>
          </p:nvPr>
        </p:nvSpPr>
        <p:spPr>
          <a:xfrm>
            <a:off x="9732624" y="6597352"/>
            <a:ext cx="935376" cy="260648"/>
          </a:xfrm>
        </p:spPr>
        <p:txBody>
          <a:bodyPr/>
          <a:lstStyle/>
          <a:p>
            <a:fld id="{4AD7133C-5F9C-4F7F-9637-3E296898A784}" type="slidenum">
              <a:rPr lang="en-GB" smtClean="0">
                <a:solidFill>
                  <a:prstClr val="black">
                    <a:tint val="75000"/>
                  </a:prstClr>
                </a:solidFill>
              </a:rPr>
              <a:pPr/>
              <a:t>69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dirty="0"/>
              <a:t>Cox regression analysis. MACE, Major Adverse Cardiovascular Event; HR, hazard ratio.</a:t>
            </a:r>
            <a:br>
              <a:rPr lang="en-GB" dirty="0"/>
            </a:br>
            <a:r>
              <a:rPr lang="en-US" dirty="0">
                <a:solidFill>
                  <a:srgbClr val="5A5A5A"/>
                </a:solidFill>
              </a:rPr>
              <a:t>*95.02% </a:t>
            </a:r>
            <a:r>
              <a:rPr lang="en-US" dirty="0" smtClean="0">
                <a:solidFill>
                  <a:srgbClr val="5A5A5A"/>
                </a:solidFill>
              </a:rPr>
              <a:t>CI.</a:t>
            </a:r>
            <a:br>
              <a:rPr lang="en-US" dirty="0" smtClean="0">
                <a:solidFill>
                  <a:srgbClr val="5A5A5A"/>
                </a:solidFill>
              </a:rPr>
            </a:br>
            <a:r>
              <a:rPr lang="en-US" dirty="0" smtClean="0">
                <a:solidFill>
                  <a:srgbClr val="5A5A5A"/>
                </a:solidFill>
              </a:rPr>
              <a:t>**</a:t>
            </a:r>
            <a:r>
              <a:rPr lang="en-US" dirty="0" smtClean="0"/>
              <a:t>Excluding </a:t>
            </a:r>
            <a:r>
              <a:rPr lang="en-US" dirty="0"/>
              <a:t>events &gt;30 days after last intake of study drug and patients who received study drug for &lt;30 days (cumulative). </a:t>
            </a:r>
            <a:r>
              <a:rPr lang="en-US" dirty="0" smtClean="0"/>
              <a:t/>
            </a:r>
            <a:br>
              <a:rPr lang="en-US" dirty="0" smtClean="0"/>
            </a:br>
            <a:r>
              <a:rPr lang="en-US" dirty="0" smtClean="0"/>
              <a:t>***</a:t>
            </a:r>
            <a:r>
              <a:rPr lang="en-US" dirty="0"/>
              <a:t>Patients treated with ≥1 dose of study drug who did not have important protocol </a:t>
            </a:r>
            <a:r>
              <a:rPr lang="en-US" dirty="0" smtClean="0"/>
              <a:t>violations.</a:t>
            </a:r>
            <a:endParaRPr lang="en-US" dirty="0"/>
          </a:p>
        </p:txBody>
      </p:sp>
    </p:spTree>
    <p:extLst>
      <p:ext uri="{BB962C8B-B14F-4D97-AF65-F5344CB8AC3E}">
        <p14:creationId xmlns:p14="http://schemas.microsoft.com/office/powerpoint/2010/main" val="63876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graphicEl>
                                              <a:chart seriesIdx="-4" categoryIdx="2" bldStep="category"/>
                                            </p:graphic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graphicEl>
                                              <a:chart seriesIdx="-4" categoryIdx="3" bldStep="category"/>
                                            </p:graphic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graphicEl>
                                              <a:chart seriesIdx="-4" categoryIdx="4" bldStep="category"/>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graphicEl>
                                              <a:chart seriesIdx="-4" categoryIdx="5" bldStep="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graphicEl>
                                              <a:chart seriesIdx="-4" categoryIdx="6" bldStep="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graphicEl>
                                              <a:chart seriesIdx="-4" categoryIdx="7" bldStep="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graphicEl>
                                              <a:chart seriesIdx="-4" categoryIdx="8" bldStep="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graphicEl>
                                              <a:chart seriesIdx="-4" categoryIdx="9" bldStep="category"/>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graphicEl>
                                              <a:chart seriesIdx="-4" categoryIdx="10" bldStep="category"/>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graphicEl>
                                              <a:chart seriesIdx="-4" categoryIdx="11" bldStep="category"/>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graphicEl>
                                              <a:chart seriesIdx="-4" categoryIdx="12" bldStep="category"/>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graphicEl>
                                              <a:chart seriesIdx="-4" categoryIdx="13" bldStep="category"/>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graphicEl>
                                              <a:chart seriesIdx="-4" categoryIdx="14" bldStep="category"/>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graphicEl>
                                              <a:chart seriesIdx="-4" categoryIdx="15" bldStep="category"/>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graphicEl>
                                              <a:chart seriesIdx="-4" categoryIdx="16" bldStep="category"/>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graphicEl>
                                              <a:chart seriesIdx="-4" categoryIdx="17" bldStep="category"/>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graphicEl>
                                              <a:chart seriesIdx="-4" categoryIdx="18" bldStep="category"/>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graphicEl>
                                              <a:chart seriesIdx="-4" categoryIdx="19" bldStep="category"/>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graphicEl>
                                              <a:chart seriesIdx="-4" categoryIdx="20" bldStep="category"/>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graphicEl>
                                              <a:chart seriesIdx="-4" categoryIdx="21" bldStep="category"/>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graphicEl>
                                              <a:chart seriesIdx="-4" categoryIdx="22" bldStep="category"/>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graphicEl>
                                              <a:chart seriesIdx="-4" categoryIdx="23" bldStep="category"/>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graphicEl>
                                              <a:chart seriesIdx="-4" categoryIdx="24" bldStep="category"/>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graphicEl>
                                              <a:chart seriesIdx="-4" categoryIdx="25" bldStep="category"/>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graphicEl>
                                              <a:chart seriesIdx="-4" categoryIdx="26" bldStep="category"/>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
                                            <p:graphicEl>
                                              <a:chart seriesIdx="-4" categoryIdx="27" bldStep="category"/>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graphicEl>
                                              <a:chart seriesIdx="-4" categoryIdx="28" bldStep="category"/>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
                                            <p:graphicEl>
                                              <a:chart seriesIdx="-4" categoryIdx="29" bldStep="category"/>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0">
                                            <p:graphicEl>
                                              <a:chart seriesIdx="-4" categoryIdx="30" bldStep="category"/>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graphicEl>
                                              <a:chart seriesIdx="-4" categoryIdx="31" bldStep="category"/>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
                                            <p:graphicEl>
                                              <a:chart seriesIdx="-4" categoryIdx="32" bldStep="category"/>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graphicEl>
                                              <a:chart seriesIdx="-4" categoryIdx="33" bldStep="category"/>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0">
                                            <p:graphicEl>
                                              <a:chart seriesIdx="-4" categoryIdx="34" bldStep="category"/>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0">
                                            <p:graphicEl>
                                              <a:chart seriesIdx="-4" categoryIdx="35" bldStep="category"/>
                                            </p:graphic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0">
                                            <p:graphicEl>
                                              <a:chart seriesIdx="-4" categoryIdx="36" bldStep="category"/>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0">
                                            <p:graphicEl>
                                              <a:chart seriesIdx="-4" categoryIdx="37"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Chart bld="category"/>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828800" y="381000"/>
          <a:ext cx="8458200" cy="6096000"/>
        </p:xfrm>
        <a:graphic>
          <a:graphicData uri="http://schemas.openxmlformats.org/presentationml/2006/ole">
            <mc:AlternateContent xmlns:mc="http://schemas.openxmlformats.org/markup-compatibility/2006">
              <mc:Choice xmlns:v="urn:schemas-microsoft-com:vml" Requires="v">
                <p:oleObj spid="_x0000_s2057" name="Slide" r:id="rId3" imgW="4506840" imgH="3379680" progId="PowerPoint.Slide.8">
                  <p:embed/>
                </p:oleObj>
              </mc:Choice>
              <mc:Fallback>
                <p:oleObj name="Slide" r:id="rId3" imgW="4506840" imgH="337968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81000"/>
                        <a:ext cx="8458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8847" b="16101"/>
          <a:stretch/>
        </p:blipFill>
        <p:spPr>
          <a:xfrm>
            <a:off x="1524000" y="1499191"/>
            <a:ext cx="9144000" cy="4029740"/>
          </a:xfrm>
          <a:prstGeom prst="rect">
            <a:avLst/>
          </a:prstGeom>
        </p:spPr>
      </p:pic>
      <p:sp>
        <p:nvSpPr>
          <p:cNvPr id="2" name="Title 1"/>
          <p:cNvSpPr>
            <a:spLocks noGrp="1"/>
          </p:cNvSpPr>
          <p:nvPr>
            <p:ph type="title"/>
          </p:nvPr>
        </p:nvSpPr>
        <p:spPr>
          <a:xfrm>
            <a:off x="1776248" y="188642"/>
            <a:ext cx="8639504" cy="1008111"/>
          </a:xfrm>
          <a:ln>
            <a:solidFill>
              <a:srgbClr val="C00000"/>
            </a:solidFill>
          </a:ln>
        </p:spPr>
        <p:txBody>
          <a:bodyPr/>
          <a:lstStyle/>
          <a:p>
            <a:r>
              <a:rPr lang="en-US" dirty="0" smtClean="0"/>
              <a:t>CV death  </a:t>
            </a:r>
            <a:endParaRPr lang="en-US" dirty="0"/>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70</a:t>
            </a:fld>
            <a:endParaRPr lang="en-GB" dirty="0">
              <a:solidFill>
                <a:prstClr val="black">
                  <a:tint val="75000"/>
                </a:prstClr>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9019" b="17501"/>
          <a:stretch/>
        </p:blipFill>
        <p:spPr>
          <a:xfrm>
            <a:off x="1524000" y="1507735"/>
            <a:ext cx="9144000" cy="3932367"/>
          </a:xfrm>
          <a:prstGeom prst="rect">
            <a:avLst/>
          </a:prstGeom>
        </p:spPr>
      </p:pic>
      <p:sp>
        <p:nvSpPr>
          <p:cNvPr id="11" name="Rectangle 10"/>
          <p:cNvSpPr/>
          <p:nvPr/>
        </p:nvSpPr>
        <p:spPr>
          <a:xfrm>
            <a:off x="2831576" y="1654475"/>
            <a:ext cx="3033995" cy="954107"/>
          </a:xfrm>
          <a:prstGeom prst="rect">
            <a:avLst/>
          </a:prstGeom>
        </p:spPr>
        <p:txBody>
          <a:bodyPr wrap="square">
            <a:spAutoFit/>
          </a:bodyPr>
          <a:lstStyle/>
          <a:p>
            <a:pPr algn="ctr"/>
            <a:r>
              <a:rPr lang="en-GB" sz="1400" b="1" dirty="0">
                <a:solidFill>
                  <a:schemeClr val="tx2"/>
                </a:solidFill>
              </a:rPr>
              <a:t>HR 0.62</a:t>
            </a:r>
          </a:p>
          <a:p>
            <a:pPr algn="ctr"/>
            <a:r>
              <a:rPr lang="en-GB" sz="1400" dirty="0">
                <a:solidFill>
                  <a:schemeClr val="tx2"/>
                </a:solidFill>
              </a:rPr>
              <a:t>(95% CI 0.49, 0.77)</a:t>
            </a:r>
          </a:p>
          <a:p>
            <a:pPr algn="ctr"/>
            <a:r>
              <a:rPr lang="en-GB" sz="1400" i="1" dirty="0">
                <a:solidFill>
                  <a:schemeClr val="tx2"/>
                </a:solidFill>
              </a:rPr>
              <a:t>p</a:t>
            </a:r>
            <a:r>
              <a:rPr lang="en-GB" sz="1400" dirty="0">
                <a:solidFill>
                  <a:schemeClr val="tx2"/>
                </a:solidFill>
              </a:rPr>
              <a:t>&lt;0.0001</a:t>
            </a:r>
          </a:p>
          <a:p>
            <a:pPr algn="ctr"/>
            <a:endParaRPr lang="en-GB" sz="1400" dirty="0"/>
          </a:p>
        </p:txBody>
      </p:sp>
      <p:sp>
        <p:nvSpPr>
          <p:cNvPr id="6" name="Footer Placeholder 5"/>
          <p:cNvSpPr>
            <a:spLocks noGrp="1"/>
          </p:cNvSpPr>
          <p:nvPr>
            <p:ph type="ftr" sz="quarter" idx="4294967295"/>
          </p:nvPr>
        </p:nvSpPr>
        <p:spPr>
          <a:xfrm>
            <a:off x="1776000" y="6382800"/>
            <a:ext cx="6843600" cy="244800"/>
          </a:xfrm>
          <a:prstGeom prst="rect">
            <a:avLst/>
          </a:prstGeom>
        </p:spPr>
        <p:txBody>
          <a:bodyPr/>
          <a:lstStyle/>
          <a:p>
            <a:r>
              <a:rPr lang="en-GB" dirty="0"/>
              <a:t>Cumulative incidence </a:t>
            </a:r>
            <a:r>
              <a:rPr lang="en-GB" dirty="0" smtClean="0"/>
              <a:t>function. HR</a:t>
            </a:r>
            <a:r>
              <a:rPr lang="en-GB" dirty="0"/>
              <a:t>, hazard </a:t>
            </a:r>
            <a:r>
              <a:rPr lang="en-GB" dirty="0" smtClean="0"/>
              <a:t>ratio </a:t>
            </a:r>
            <a:endParaRPr lang="en-US" dirty="0"/>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83932" b="8034"/>
          <a:stretch/>
        </p:blipFill>
        <p:spPr>
          <a:xfrm>
            <a:off x="1524000" y="5528931"/>
            <a:ext cx="9144000" cy="497641"/>
          </a:xfrm>
          <a:prstGeom prst="rect">
            <a:avLst/>
          </a:prstGeom>
        </p:spPr>
      </p:pic>
    </p:spTree>
    <p:extLst>
      <p:ext uri="{BB962C8B-B14F-4D97-AF65-F5344CB8AC3E}">
        <p14:creationId xmlns:p14="http://schemas.microsoft.com/office/powerpoint/2010/main" val="386945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4000"/>
                                        <p:tgtEl>
                                          <p:spTgt spid="3"/>
                                        </p:tgtEl>
                                      </p:cBhvr>
                                    </p:animEffect>
                                  </p:childTnLst>
                                </p:cTn>
                              </p:par>
                            </p:childTnLst>
                          </p:cTn>
                        </p:par>
                        <p:par>
                          <p:cTn id="8" fill="hold">
                            <p:stCondLst>
                              <p:cond delay="40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248" y="188642"/>
            <a:ext cx="8639504" cy="1008111"/>
          </a:xfrm>
          <a:ln>
            <a:solidFill>
              <a:srgbClr val="C00000"/>
            </a:solidFill>
          </a:ln>
        </p:spPr>
        <p:txBody>
          <a:bodyPr/>
          <a:lstStyle/>
          <a:p>
            <a:r>
              <a:rPr lang="en-US" dirty="0" smtClean="0"/>
              <a:t>CV death  </a:t>
            </a:r>
            <a:endParaRPr lang="en-US" dirty="0"/>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71</a:t>
            </a:fld>
            <a:endParaRPr lang="en-GB" dirty="0">
              <a:solidFill>
                <a:prstClr val="black">
                  <a:tint val="75000"/>
                </a:prstClr>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8504" b="6831"/>
          <a:stretch/>
        </p:blipFill>
        <p:spPr>
          <a:xfrm>
            <a:off x="1524000" y="1477926"/>
            <a:ext cx="9144000" cy="4625162"/>
          </a:xfrm>
          <a:prstGeom prst="rect">
            <a:avLst/>
          </a:prstGeom>
        </p:spPr>
      </p:pic>
      <p:sp>
        <p:nvSpPr>
          <p:cNvPr id="11" name="Rectangle 10"/>
          <p:cNvSpPr/>
          <p:nvPr/>
        </p:nvSpPr>
        <p:spPr>
          <a:xfrm>
            <a:off x="3149263" y="1585561"/>
            <a:ext cx="2073870" cy="1169551"/>
          </a:xfrm>
          <a:prstGeom prst="rect">
            <a:avLst/>
          </a:prstGeom>
        </p:spPr>
        <p:txBody>
          <a:bodyPr wrap="square">
            <a:spAutoFit/>
          </a:bodyPr>
          <a:lstStyle/>
          <a:p>
            <a:pPr algn="ctr"/>
            <a:r>
              <a:rPr lang="en-GB" sz="1400" b="1" dirty="0">
                <a:solidFill>
                  <a:schemeClr val="accent4"/>
                </a:solidFill>
              </a:rPr>
              <a:t>Empagliflozin 10 mg</a:t>
            </a:r>
          </a:p>
          <a:p>
            <a:pPr algn="ctr"/>
            <a:r>
              <a:rPr lang="en-GB" sz="1400" b="1" dirty="0">
                <a:solidFill>
                  <a:schemeClr val="tx2"/>
                </a:solidFill>
              </a:rPr>
              <a:t>HR 0.65</a:t>
            </a:r>
          </a:p>
          <a:p>
            <a:pPr algn="ctr"/>
            <a:r>
              <a:rPr lang="en-GB" sz="1400" dirty="0">
                <a:solidFill>
                  <a:schemeClr val="tx2"/>
                </a:solidFill>
              </a:rPr>
              <a:t>(95% CI 0.50, 0.85)</a:t>
            </a:r>
          </a:p>
          <a:p>
            <a:pPr algn="ctr"/>
            <a:r>
              <a:rPr lang="en-GB" sz="1400" i="1" dirty="0">
                <a:solidFill>
                  <a:schemeClr val="tx2"/>
                </a:solidFill>
              </a:rPr>
              <a:t>p</a:t>
            </a:r>
            <a:r>
              <a:rPr lang="en-GB" sz="1400" dirty="0">
                <a:solidFill>
                  <a:schemeClr val="tx2"/>
                </a:solidFill>
              </a:rPr>
              <a:t>=0.0016</a:t>
            </a:r>
          </a:p>
          <a:p>
            <a:pPr algn="ctr"/>
            <a:endParaRPr lang="en-GB" sz="1400" dirty="0"/>
          </a:p>
        </p:txBody>
      </p:sp>
      <p:sp>
        <p:nvSpPr>
          <p:cNvPr id="12" name="Rectangle 11"/>
          <p:cNvSpPr/>
          <p:nvPr/>
        </p:nvSpPr>
        <p:spPr>
          <a:xfrm>
            <a:off x="5223133" y="1588072"/>
            <a:ext cx="2073870" cy="738664"/>
          </a:xfrm>
          <a:prstGeom prst="rect">
            <a:avLst/>
          </a:prstGeom>
        </p:spPr>
        <p:txBody>
          <a:bodyPr wrap="square">
            <a:spAutoFit/>
          </a:bodyPr>
          <a:lstStyle/>
          <a:p>
            <a:pPr algn="ctr"/>
            <a:r>
              <a:rPr lang="en-GB" sz="1400" b="1" dirty="0">
                <a:solidFill>
                  <a:schemeClr val="accent2"/>
                </a:solidFill>
              </a:rPr>
              <a:t>Empagliflozin 25 mg</a:t>
            </a:r>
          </a:p>
          <a:p>
            <a:pPr algn="ctr"/>
            <a:r>
              <a:rPr lang="en-GB" sz="1400" b="1" dirty="0">
                <a:solidFill>
                  <a:schemeClr val="tx2"/>
                </a:solidFill>
              </a:rPr>
              <a:t>HR 0.59</a:t>
            </a:r>
          </a:p>
          <a:p>
            <a:pPr algn="ctr"/>
            <a:r>
              <a:rPr lang="en-GB" sz="1400" dirty="0">
                <a:solidFill>
                  <a:schemeClr val="tx2"/>
                </a:solidFill>
              </a:rPr>
              <a:t>(95% CI 0.45, 0.77</a:t>
            </a:r>
            <a:r>
              <a:rPr lang="en-GB" sz="1400" dirty="0" smtClean="0">
                <a:solidFill>
                  <a:schemeClr val="tx2"/>
                </a:solidFill>
              </a:rPr>
              <a:t>)</a:t>
            </a:r>
            <a:endParaRPr lang="en-GB" sz="1400" dirty="0">
              <a:solidFill>
                <a:schemeClr val="tx2"/>
              </a:solidFill>
            </a:endParaRPr>
          </a:p>
        </p:txBody>
      </p:sp>
      <p:sp>
        <p:nvSpPr>
          <p:cNvPr id="9" name="Footer Placeholder 5"/>
          <p:cNvSpPr>
            <a:spLocks noGrp="1"/>
          </p:cNvSpPr>
          <p:nvPr>
            <p:ph type="ftr" sz="quarter" idx="4294967295"/>
          </p:nvPr>
        </p:nvSpPr>
        <p:spPr>
          <a:xfrm>
            <a:off x="1776000" y="6382800"/>
            <a:ext cx="6843600" cy="244800"/>
          </a:xfrm>
          <a:prstGeom prst="rect">
            <a:avLst/>
          </a:prstGeom>
        </p:spPr>
        <p:txBody>
          <a:bodyPr/>
          <a:lstStyle/>
          <a:p>
            <a:r>
              <a:rPr lang="en-GB" dirty="0"/>
              <a:t>Cumulative incidence function. HR, hazard </a:t>
            </a:r>
            <a:r>
              <a:rPr lang="en-GB" dirty="0" smtClean="0"/>
              <a:t>ratio </a:t>
            </a:r>
            <a:endParaRPr lang="en-US" dirty="0"/>
          </a:p>
        </p:txBody>
      </p:sp>
    </p:spTree>
    <p:extLst>
      <p:ext uri="{BB962C8B-B14F-4D97-AF65-F5344CB8AC3E}">
        <p14:creationId xmlns:p14="http://schemas.microsoft.com/office/powerpoint/2010/main" val="1132878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p:cNvGraphicFramePr/>
          <p:nvPr>
            <p:extLst>
              <p:ext uri="{D42A27DB-BD31-4B8C-83A1-F6EECF244321}">
                <p14:modId xmlns:p14="http://schemas.microsoft.com/office/powerpoint/2010/main" val="181819692"/>
              </p:ext>
            </p:extLst>
          </p:nvPr>
        </p:nvGraphicFramePr>
        <p:xfrm>
          <a:off x="6485331" y="-727200"/>
          <a:ext cx="3491880" cy="4187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95560181"/>
              </p:ext>
            </p:extLst>
          </p:nvPr>
        </p:nvGraphicFramePr>
        <p:xfrm>
          <a:off x="1581601" y="1287811"/>
          <a:ext cx="8982705" cy="1371123"/>
        </p:xfrm>
        <a:graphic>
          <a:graphicData uri="http://schemas.openxmlformats.org/drawingml/2006/table">
            <a:tbl>
              <a:tblPr firstRow="1" bandRow="1">
                <a:tableStyleId>{616DA210-FB5B-4158-B5E0-FEB733F419BA}</a:tableStyleId>
              </a:tblPr>
              <a:tblGrid>
                <a:gridCol w="1459390"/>
                <a:gridCol w="460860"/>
                <a:gridCol w="976380"/>
                <a:gridCol w="943870"/>
                <a:gridCol w="537670"/>
                <a:gridCol w="1152150"/>
                <a:gridCol w="2534729"/>
                <a:gridCol w="917656"/>
              </a:tblGrid>
              <a:tr h="380976">
                <a:tc gridSpan="5">
                  <a:txBody>
                    <a:bodyPr/>
                    <a:lstStyle/>
                    <a:p>
                      <a:pPr marL="1087438" indent="-57150" algn="ctr">
                        <a:tabLst>
                          <a:tab pos="1030288" algn="l"/>
                        </a:tabLst>
                      </a:pPr>
                      <a:endParaRPr lang="en-GB" sz="1400" b="1" dirty="0" smtClean="0">
                        <a:solidFill>
                          <a:schemeClr val="tx2"/>
                        </a:solidFill>
                      </a:endParaRPr>
                    </a:p>
                    <a:p>
                      <a:pPr marL="1087438" indent="-57150" algn="ctr">
                        <a:tabLst>
                          <a:tab pos="1030288" algn="l"/>
                        </a:tabLst>
                      </a:pPr>
                      <a:r>
                        <a:rPr lang="en-GB" sz="1400" b="1" dirty="0" smtClean="0">
                          <a:solidFill>
                            <a:schemeClr val="tx2"/>
                          </a:solidFill>
                        </a:rPr>
                        <a:t>Patients</a:t>
                      </a:r>
                      <a:r>
                        <a:rPr lang="en-GB" sz="1400" b="1" baseline="0" dirty="0" smtClean="0">
                          <a:solidFill>
                            <a:schemeClr val="tx2"/>
                          </a:solidFill>
                        </a:rPr>
                        <a:t> with</a:t>
                      </a:r>
                      <a:r>
                        <a:rPr lang="en-GB" sz="1400" b="1" dirty="0" smtClean="0">
                          <a:solidFill>
                            <a:schemeClr val="tx2"/>
                          </a:solidFill>
                        </a:rPr>
                        <a:t> event/analysed</a:t>
                      </a:r>
                      <a:endParaRPr lang="en-US" sz="1400" b="1"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pPr algn="ctr"/>
                      <a:endParaRPr 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3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r>
                        <a:rPr lang="en-GB" sz="1400" b="1" dirty="0" smtClean="0">
                          <a:solidFill>
                            <a:schemeClr val="tx2"/>
                          </a:solidFill>
                        </a:rPr>
                        <a:t>Empagliflozin</a:t>
                      </a:r>
                      <a:endParaRPr lang="en-US" sz="14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400" b="1" dirty="0" smtClean="0">
                          <a:solidFill>
                            <a:schemeClr val="tx2"/>
                          </a:solidFill>
                        </a:rPr>
                        <a:t>Placebo</a:t>
                      </a:r>
                      <a:endParaRPr lang="en-US" sz="14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HR</a:t>
                      </a:r>
                      <a:endParaRPr lang="en-US" sz="14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(95% CI)</a:t>
                      </a:r>
                      <a:endParaRPr lang="en-US" sz="1400" b="1" dirty="0" smtClean="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smtClean="0">
                          <a:solidFill>
                            <a:schemeClr val="tx2"/>
                          </a:solidFill>
                        </a:rPr>
                        <a:t>p</a:t>
                      </a:r>
                      <a:r>
                        <a:rPr lang="en-US" sz="1400" b="1" dirty="0" smtClean="0">
                          <a:solidFill>
                            <a:schemeClr val="tx2"/>
                          </a:solidFill>
                        </a:rPr>
                        <a:t>-value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2231">
                <a:tc gridSpan="4">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Intent-to-treat 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a:txBody>
                    <a:bodyPr/>
                    <a:lstStyle/>
                    <a:p>
                      <a:pPr algn="ct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881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en-US" sz="1400" dirty="0"/>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164/4687</a:t>
                      </a:r>
                      <a:endParaRPr lang="en-GB"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69/2333</a:t>
                      </a:r>
                      <a:endParaRPr lang="en-US" sz="1400" dirty="0">
                        <a:solidFill>
                          <a:schemeClr val="tx2"/>
                        </a:solidFill>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1.18</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(0.89, 1.56)</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kern="1200" dirty="0">
                        <a:solidFill>
                          <a:schemeClr val="tx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smtClean="0">
                          <a:solidFill>
                            <a:schemeClr val="tx2"/>
                          </a:solidFill>
                          <a:latin typeface="+mn-lt"/>
                          <a:ea typeface="+mn-ea"/>
                          <a:cs typeface="+mn-cs"/>
                        </a:rPr>
                        <a:t>0.2567</a:t>
                      </a:r>
                      <a:endParaRPr lang="en-US" sz="1400" kern="1200" dirty="0">
                        <a:solidFill>
                          <a:schemeClr val="tx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5"/>
          <p:cNvSpPr>
            <a:spLocks noGrp="1"/>
          </p:cNvSpPr>
          <p:nvPr>
            <p:ph type="title"/>
          </p:nvPr>
        </p:nvSpPr>
        <p:spPr>
          <a:xfrm>
            <a:off x="838200" y="365125"/>
            <a:ext cx="10515600" cy="991011"/>
          </a:xfrm>
          <a:ln>
            <a:solidFill>
              <a:srgbClr val="C00000"/>
            </a:solidFill>
          </a:ln>
        </p:spPr>
        <p:txBody>
          <a:bodyPr/>
          <a:lstStyle/>
          <a:p>
            <a:r>
              <a:rPr lang="en-GB" dirty="0" smtClean="0"/>
              <a:t>Fatal and non-fatal stroke</a:t>
            </a:r>
            <a:endParaRPr lang="en-GB" dirty="0"/>
          </a:p>
        </p:txBody>
      </p:sp>
      <p:sp>
        <p:nvSpPr>
          <p:cNvPr id="4" name="Footer Placeholder 3"/>
          <p:cNvSpPr>
            <a:spLocks noGrp="1"/>
          </p:cNvSpPr>
          <p:nvPr>
            <p:ph type="ftr" sz="quarter" idx="4294967295"/>
          </p:nvPr>
        </p:nvSpPr>
        <p:spPr>
          <a:xfrm>
            <a:off x="1776000" y="6382800"/>
            <a:ext cx="6843600" cy="244800"/>
          </a:xfrm>
          <a:prstGeom prst="rect">
            <a:avLst/>
          </a:prstGeom>
        </p:spPr>
        <p:txBody>
          <a:bodyPr/>
          <a:lstStyle/>
          <a:p>
            <a:r>
              <a:rPr lang="en-GB" dirty="0">
                <a:solidFill>
                  <a:srgbClr val="5A5A5A"/>
                </a:solidFill>
              </a:rPr>
              <a:t>Cox regression analysis. MACE, Major Adverse Cardiovascular Event; HR, hazard </a:t>
            </a:r>
            <a:r>
              <a:rPr lang="en-GB" dirty="0" smtClean="0">
                <a:solidFill>
                  <a:srgbClr val="5A5A5A"/>
                </a:solidFill>
              </a:rPr>
              <a:t>ratio;</a:t>
            </a:r>
            <a:r>
              <a:rPr lang="en-US" dirty="0" smtClean="0">
                <a:solidFill>
                  <a:srgbClr val="5A5A5A"/>
                </a:solidFill>
              </a:rPr>
              <a:t> *Excluding </a:t>
            </a:r>
            <a:r>
              <a:rPr lang="en-US" dirty="0">
                <a:solidFill>
                  <a:srgbClr val="5A5A5A"/>
                </a:solidFill>
              </a:rPr>
              <a:t>events &gt;</a:t>
            </a:r>
            <a:r>
              <a:rPr lang="en-US" dirty="0" smtClean="0">
                <a:solidFill>
                  <a:srgbClr val="5A5A5A"/>
                </a:solidFill>
              </a:rPr>
              <a:t>30 days </a:t>
            </a:r>
            <a:r>
              <a:rPr lang="en-US" dirty="0">
                <a:solidFill>
                  <a:srgbClr val="5A5A5A"/>
                </a:solidFill>
              </a:rPr>
              <a:t>after last intake of study drug and patients who received study drug for &lt;30 days (cumulative</a:t>
            </a:r>
            <a:r>
              <a:rPr lang="en-US" dirty="0" smtClean="0">
                <a:solidFill>
                  <a:srgbClr val="5A5A5A"/>
                </a:solidFill>
              </a:rPr>
              <a:t>)</a:t>
            </a:r>
            <a:endParaRPr lang="en-US" dirty="0">
              <a:solidFill>
                <a:srgbClr val="5A5A5A"/>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1229506864"/>
              </p:ext>
            </p:extLst>
          </p:nvPr>
        </p:nvGraphicFramePr>
        <p:xfrm>
          <a:off x="1581601" y="3789040"/>
          <a:ext cx="8982705" cy="684076"/>
        </p:xfrm>
        <a:graphic>
          <a:graphicData uri="http://schemas.openxmlformats.org/drawingml/2006/table">
            <a:tbl>
              <a:tblPr firstRow="1" bandRow="1">
                <a:tableStyleId>{616DA210-FB5B-4158-B5E0-FEB733F419BA}</a:tableStyleId>
              </a:tblPr>
              <a:tblGrid>
                <a:gridCol w="1920250"/>
                <a:gridCol w="976380"/>
                <a:gridCol w="943870"/>
                <a:gridCol w="537670"/>
                <a:gridCol w="1152150"/>
                <a:gridCol w="2534729"/>
                <a:gridCol w="917656"/>
              </a:tblGrid>
              <a:tr h="310896">
                <a:tc gridSpan="5">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2"/>
                          </a:solidFill>
                        </a:rPr>
                        <a:t>On-treatment analysis*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3180">
                <a:tc>
                  <a:txBody>
                    <a:bodyPr/>
                    <a:lstStyle/>
                    <a:p>
                      <a:pPr marL="0" indent="0"/>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kern="1200" dirty="0" smtClean="0">
                          <a:solidFill>
                            <a:schemeClr val="tx2"/>
                          </a:solidFill>
                          <a:latin typeface="+mn-lt"/>
                          <a:ea typeface="+mn-ea"/>
                          <a:cs typeface="+mn-cs"/>
                        </a:rPr>
                        <a:t>141/4607</a:t>
                      </a:r>
                      <a:endParaRPr lang="en-GB" sz="1400" kern="1200" dirty="0">
                        <a:solidFill>
                          <a:schemeClr val="tx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smtClean="0">
                          <a:solidFill>
                            <a:schemeClr val="tx2"/>
                          </a:solidFill>
                          <a:latin typeface="+mn-lt"/>
                          <a:ea typeface="+mn-ea"/>
                          <a:cs typeface="+mn-cs"/>
                        </a:rPr>
                        <a:t>66/2308</a:t>
                      </a:r>
                      <a:endParaRPr lang="en-US" sz="1400" kern="1200" dirty="0">
                        <a:solidFill>
                          <a:schemeClr val="tx2"/>
                        </a:solidFill>
                        <a:latin typeface="+mn-lt"/>
                        <a:ea typeface="+mn-ea"/>
                        <a:cs typeface="+mn-cs"/>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smtClean="0">
                          <a:solidFill>
                            <a:schemeClr val="tx2"/>
                          </a:solidFill>
                          <a:latin typeface="+mn-lt"/>
                          <a:ea typeface="+mn-ea"/>
                          <a:cs typeface="+mn-cs"/>
                        </a:rPr>
                        <a:t>1.04</a:t>
                      </a:r>
                      <a:endParaRPr lang="en-US" sz="1400" kern="1200" dirty="0">
                        <a:solidFill>
                          <a:schemeClr val="tx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smtClean="0">
                          <a:solidFill>
                            <a:schemeClr val="tx2"/>
                          </a:solidFill>
                          <a:latin typeface="+mn-lt"/>
                          <a:ea typeface="+mn-ea"/>
                          <a:cs typeface="+mn-cs"/>
                        </a:rPr>
                        <a:t> (0.78, 1.40)</a:t>
                      </a:r>
                      <a:endParaRPr lang="en-US" sz="1400" kern="1200" dirty="0">
                        <a:solidFill>
                          <a:schemeClr val="tx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kern="1200" dirty="0">
                        <a:solidFill>
                          <a:schemeClr val="tx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smtClean="0">
                          <a:solidFill>
                            <a:schemeClr val="tx2"/>
                          </a:solidFill>
                          <a:latin typeface="+mn-lt"/>
                          <a:ea typeface="+mn-ea"/>
                          <a:cs typeface="+mn-cs"/>
                        </a:rPr>
                        <a:t>0.7849</a:t>
                      </a:r>
                      <a:endParaRPr lang="en-US" sz="1400" kern="1200" dirty="0">
                        <a:solidFill>
                          <a:schemeClr val="tx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2" name="Chart 21"/>
          <p:cNvGraphicFramePr/>
          <p:nvPr>
            <p:extLst>
              <p:ext uri="{D42A27DB-BD31-4B8C-83A1-F6EECF244321}">
                <p14:modId xmlns:p14="http://schemas.microsoft.com/office/powerpoint/2010/main" val="1650269"/>
              </p:ext>
            </p:extLst>
          </p:nvPr>
        </p:nvGraphicFramePr>
        <p:xfrm>
          <a:off x="6485331" y="1088740"/>
          <a:ext cx="3491880" cy="4187866"/>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Group 22"/>
          <p:cNvGrpSpPr/>
          <p:nvPr/>
        </p:nvGrpSpPr>
        <p:grpSpPr>
          <a:xfrm>
            <a:off x="6816000" y="5046564"/>
            <a:ext cx="2809994" cy="542676"/>
            <a:chOff x="5737135" y="5445931"/>
            <a:chExt cx="2809994" cy="542676"/>
          </a:xfrm>
        </p:grpSpPr>
        <p:sp>
          <p:nvSpPr>
            <p:cNvPr id="24" name="TextBox 23"/>
            <p:cNvSpPr txBox="1"/>
            <p:nvPr/>
          </p:nvSpPr>
          <p:spPr>
            <a:xfrm>
              <a:off x="5737135" y="5465387"/>
              <a:ext cx="1696174" cy="523220"/>
            </a:xfrm>
            <a:prstGeom prst="rect">
              <a:avLst/>
            </a:prstGeom>
            <a:noFill/>
          </p:spPr>
          <p:txBody>
            <a:bodyPr wrap="square" rtlCol="0">
              <a:spAutoFit/>
            </a:bodyPr>
            <a:lstStyle/>
            <a:p>
              <a:pPr algn="ctr"/>
              <a:r>
                <a:rPr lang="en-GB" sz="1400" dirty="0">
                  <a:solidFill>
                    <a:srgbClr val="5A5A5A"/>
                  </a:solidFill>
                  <a:cs typeface="Arial" panose="020B0604020202020204" pitchFamily="34" charset="0"/>
                </a:rPr>
                <a:t>Favours</a:t>
              </a:r>
              <a:br>
                <a:rPr lang="en-GB" sz="1400" dirty="0">
                  <a:solidFill>
                    <a:srgbClr val="5A5A5A"/>
                  </a:solidFill>
                  <a:cs typeface="Arial" panose="020B0604020202020204" pitchFamily="34" charset="0"/>
                </a:rPr>
              </a:br>
              <a:r>
                <a:rPr lang="en-GB" sz="1400" dirty="0">
                  <a:solidFill>
                    <a:srgbClr val="5A5A5A"/>
                  </a:solidFill>
                  <a:cs typeface="Arial" panose="020B0604020202020204" pitchFamily="34" charset="0"/>
                </a:rPr>
                <a:t>empagliflozin</a:t>
              </a:r>
            </a:p>
          </p:txBody>
        </p:sp>
        <p:sp>
          <p:nvSpPr>
            <p:cNvPr id="25" name="TextBox 24"/>
            <p:cNvSpPr txBox="1"/>
            <p:nvPr/>
          </p:nvSpPr>
          <p:spPr>
            <a:xfrm>
              <a:off x="7137535" y="5465387"/>
              <a:ext cx="1409594" cy="523220"/>
            </a:xfrm>
            <a:prstGeom prst="rect">
              <a:avLst/>
            </a:prstGeom>
            <a:noFill/>
          </p:spPr>
          <p:txBody>
            <a:bodyPr wrap="square" rtlCol="0">
              <a:spAutoFit/>
            </a:bodyPr>
            <a:lstStyle/>
            <a:p>
              <a:pPr algn="ctr"/>
              <a:r>
                <a:rPr lang="en-GB" sz="1400" dirty="0">
                  <a:solidFill>
                    <a:srgbClr val="5A5A5A"/>
                  </a:solidFill>
                  <a:cs typeface="Arial" panose="020B0604020202020204" pitchFamily="34" charset="0"/>
                </a:rPr>
                <a:t>Favours</a:t>
              </a:r>
              <a:br>
                <a:rPr lang="en-GB" sz="1400" dirty="0">
                  <a:solidFill>
                    <a:srgbClr val="5A5A5A"/>
                  </a:solidFill>
                  <a:cs typeface="Arial" panose="020B0604020202020204" pitchFamily="34" charset="0"/>
                </a:rPr>
              </a:br>
              <a:r>
                <a:rPr lang="en-GB" sz="1400" dirty="0">
                  <a:solidFill>
                    <a:srgbClr val="5A5A5A"/>
                  </a:solidFill>
                  <a:cs typeface="Arial" panose="020B0604020202020204" pitchFamily="34" charset="0"/>
                </a:rPr>
                <a:t>placebo</a:t>
              </a:r>
            </a:p>
          </p:txBody>
        </p:sp>
        <p:cxnSp>
          <p:nvCxnSpPr>
            <p:cNvPr id="26" name="Straight Arrow Connector 25"/>
            <p:cNvCxnSpPr/>
            <p:nvPr/>
          </p:nvCxnSpPr>
          <p:spPr>
            <a:xfrm>
              <a:off x="7321391" y="5445931"/>
              <a:ext cx="1008857" cy="0"/>
            </a:xfrm>
            <a:prstGeom prst="straightConnector1">
              <a:avLst/>
            </a:prstGeom>
            <a:noFill/>
            <a:ln w="12700" cap="flat" cmpd="sng" algn="ctr">
              <a:solidFill>
                <a:sysClr val="windowText" lastClr="000000"/>
              </a:solidFill>
              <a:prstDash val="solid"/>
              <a:tailEnd type="triangle" w="lg" len="lg"/>
            </a:ln>
            <a:effectLst/>
          </p:spPr>
        </p:cxnSp>
        <p:cxnSp>
          <p:nvCxnSpPr>
            <p:cNvPr id="27" name="Straight Arrow Connector 26"/>
            <p:cNvCxnSpPr/>
            <p:nvPr/>
          </p:nvCxnSpPr>
          <p:spPr>
            <a:xfrm flipH="1">
              <a:off x="6169660" y="5445931"/>
              <a:ext cx="982747" cy="0"/>
            </a:xfrm>
            <a:prstGeom prst="straightConnector1">
              <a:avLst/>
            </a:prstGeom>
            <a:noFill/>
            <a:ln w="12700" cap="flat" cmpd="sng" algn="ctr">
              <a:solidFill>
                <a:sysClr val="windowText" lastClr="000000"/>
              </a:solidFill>
              <a:prstDash val="solid"/>
              <a:tailEnd type="triangle" w="lg" len="lg"/>
            </a:ln>
            <a:effectLst/>
          </p:spPr>
        </p:cxnSp>
      </p:grpSp>
      <p:sp>
        <p:nvSpPr>
          <p:cNvPr id="28" name="TextBox 27"/>
          <p:cNvSpPr txBox="1"/>
          <p:nvPr/>
        </p:nvSpPr>
        <p:spPr>
          <a:xfrm>
            <a:off x="1883531" y="2888940"/>
            <a:ext cx="4644517" cy="792000"/>
          </a:xfrm>
          <a:prstGeom prst="roundRect">
            <a:avLst/>
          </a:prstGeom>
          <a:solidFill>
            <a:schemeClr val="bg1"/>
          </a:solidFill>
          <a:ln>
            <a:solidFill>
              <a:schemeClr val="accent2"/>
            </a:solidFill>
          </a:ln>
        </p:spPr>
        <p:txBody>
          <a:bodyPr wrap="square" rtlCol="0" anchor="ctr">
            <a:noAutofit/>
          </a:bodyPr>
          <a:lstStyle/>
          <a:p>
            <a:pPr algn="ctr"/>
            <a:r>
              <a:rPr lang="en-GB" sz="1400" b="1" i="1" dirty="0">
                <a:solidFill>
                  <a:schemeClr val="tx2"/>
                </a:solidFill>
              </a:rPr>
              <a:t>Numerical difference largely driven by events occurring &gt;30 days after treatment stop</a:t>
            </a:r>
          </a:p>
        </p:txBody>
      </p:sp>
      <p:grpSp>
        <p:nvGrpSpPr>
          <p:cNvPr id="2" name="Group 1"/>
          <p:cNvGrpSpPr/>
          <p:nvPr/>
        </p:nvGrpSpPr>
        <p:grpSpPr>
          <a:xfrm>
            <a:off x="6848400" y="3246364"/>
            <a:ext cx="2777594" cy="542676"/>
            <a:chOff x="5769535" y="5445931"/>
            <a:chExt cx="2777594" cy="542676"/>
          </a:xfrm>
        </p:grpSpPr>
        <p:sp>
          <p:nvSpPr>
            <p:cNvPr id="13" name="TextBox 12"/>
            <p:cNvSpPr txBox="1"/>
            <p:nvPr/>
          </p:nvSpPr>
          <p:spPr>
            <a:xfrm>
              <a:off x="5769535" y="5465387"/>
              <a:ext cx="1696174" cy="523220"/>
            </a:xfrm>
            <a:prstGeom prst="rect">
              <a:avLst/>
            </a:prstGeom>
            <a:noFill/>
          </p:spPr>
          <p:txBody>
            <a:bodyPr wrap="square" rtlCol="0">
              <a:spAutoFit/>
            </a:bodyPr>
            <a:lstStyle/>
            <a:p>
              <a:pPr algn="ctr"/>
              <a:r>
                <a:rPr lang="en-GB" sz="1400" dirty="0">
                  <a:solidFill>
                    <a:srgbClr val="5A5A5A"/>
                  </a:solidFill>
                  <a:cs typeface="Arial" panose="020B0604020202020204" pitchFamily="34" charset="0"/>
                </a:rPr>
                <a:t>Favours</a:t>
              </a:r>
              <a:br>
                <a:rPr lang="en-GB" sz="1400" dirty="0">
                  <a:solidFill>
                    <a:srgbClr val="5A5A5A"/>
                  </a:solidFill>
                  <a:cs typeface="Arial" panose="020B0604020202020204" pitchFamily="34" charset="0"/>
                </a:rPr>
              </a:br>
              <a:r>
                <a:rPr lang="en-GB" sz="1400" dirty="0">
                  <a:solidFill>
                    <a:srgbClr val="5A5A5A"/>
                  </a:solidFill>
                  <a:cs typeface="Arial" panose="020B0604020202020204" pitchFamily="34" charset="0"/>
                </a:rPr>
                <a:t>empagliflozin</a:t>
              </a:r>
            </a:p>
          </p:txBody>
        </p:sp>
        <p:sp>
          <p:nvSpPr>
            <p:cNvPr id="14" name="TextBox 13"/>
            <p:cNvSpPr txBox="1"/>
            <p:nvPr/>
          </p:nvSpPr>
          <p:spPr>
            <a:xfrm>
              <a:off x="7137535" y="5465387"/>
              <a:ext cx="1409594" cy="523220"/>
            </a:xfrm>
            <a:prstGeom prst="rect">
              <a:avLst/>
            </a:prstGeom>
            <a:noFill/>
          </p:spPr>
          <p:txBody>
            <a:bodyPr wrap="square" rtlCol="0">
              <a:spAutoFit/>
            </a:bodyPr>
            <a:lstStyle/>
            <a:p>
              <a:pPr algn="ctr"/>
              <a:r>
                <a:rPr lang="en-GB" sz="1400" dirty="0">
                  <a:solidFill>
                    <a:srgbClr val="5A5A5A"/>
                  </a:solidFill>
                  <a:cs typeface="Arial" panose="020B0604020202020204" pitchFamily="34" charset="0"/>
                </a:rPr>
                <a:t>Favours</a:t>
              </a:r>
              <a:br>
                <a:rPr lang="en-GB" sz="1400" dirty="0">
                  <a:solidFill>
                    <a:srgbClr val="5A5A5A"/>
                  </a:solidFill>
                  <a:cs typeface="Arial" panose="020B0604020202020204" pitchFamily="34" charset="0"/>
                </a:rPr>
              </a:br>
              <a:r>
                <a:rPr lang="en-GB" sz="1400" dirty="0">
                  <a:solidFill>
                    <a:srgbClr val="5A5A5A"/>
                  </a:solidFill>
                  <a:cs typeface="Arial" panose="020B0604020202020204" pitchFamily="34" charset="0"/>
                </a:rPr>
                <a:t>placebo</a:t>
              </a:r>
            </a:p>
          </p:txBody>
        </p:sp>
        <p:cxnSp>
          <p:nvCxnSpPr>
            <p:cNvPr id="15" name="Straight Arrow Connector 14"/>
            <p:cNvCxnSpPr/>
            <p:nvPr/>
          </p:nvCxnSpPr>
          <p:spPr>
            <a:xfrm>
              <a:off x="7321391" y="5445931"/>
              <a:ext cx="1008857" cy="0"/>
            </a:xfrm>
            <a:prstGeom prst="straightConnector1">
              <a:avLst/>
            </a:prstGeom>
            <a:noFill/>
            <a:ln w="12700" cap="flat" cmpd="sng" algn="ctr">
              <a:solidFill>
                <a:sysClr val="windowText" lastClr="000000"/>
              </a:solidFill>
              <a:prstDash val="solid"/>
              <a:tailEnd type="triangle" w="lg" len="lg"/>
            </a:ln>
            <a:effectLst/>
          </p:spPr>
        </p:cxnSp>
        <p:cxnSp>
          <p:nvCxnSpPr>
            <p:cNvPr id="16" name="Straight Arrow Connector 15"/>
            <p:cNvCxnSpPr/>
            <p:nvPr/>
          </p:nvCxnSpPr>
          <p:spPr>
            <a:xfrm flipH="1">
              <a:off x="6169660" y="5445931"/>
              <a:ext cx="982747" cy="0"/>
            </a:xfrm>
            <a:prstGeom prst="straightConnector1">
              <a:avLst/>
            </a:prstGeom>
            <a:noFill/>
            <a:ln w="12700" cap="flat" cmpd="sng" algn="ctr">
              <a:solidFill>
                <a:sysClr val="windowText" lastClr="000000"/>
              </a:solidFill>
              <a:prstDash val="solid"/>
              <a:tailEnd type="triangle" w="lg" len="lg"/>
            </a:ln>
            <a:effectLst/>
          </p:spPr>
        </p:cxnSp>
      </p:grpSp>
    </p:spTree>
    <p:extLst>
      <p:ext uri="{BB962C8B-B14F-4D97-AF65-F5344CB8AC3E}">
        <p14:creationId xmlns:p14="http://schemas.microsoft.com/office/powerpoint/2010/main" val="239403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0"/>
                                        </p:tgtEl>
                                      </p:cBhvr>
                                    </p:animEffect>
                                    <p:set>
                                      <p:cBhvr>
                                        <p:cTn id="26" dur="1" fill="hold">
                                          <p:stCondLst>
                                            <p:cond delay="499"/>
                                          </p:stCondLst>
                                        </p:cTn>
                                        <p:tgtEl>
                                          <p:spTgt spid="30"/>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Graphic spid="30" grpId="1">
        <p:bldAsOne/>
      </p:bldGraphic>
      <p:bldGraphic spid="22" grpId="0">
        <p:bldAsOne/>
      </p:bldGraphic>
      <p:bldP spid="2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140516638"/>
              </p:ext>
            </p:extLst>
          </p:nvPr>
        </p:nvGraphicFramePr>
        <p:xfrm>
          <a:off x="1602617" y="1568696"/>
          <a:ext cx="8982705" cy="4844135"/>
        </p:xfrm>
        <a:graphic>
          <a:graphicData uri="http://schemas.openxmlformats.org/drawingml/2006/table">
            <a:tbl>
              <a:tblPr firstRow="1" bandRow="1">
                <a:tableStyleId>{616DA210-FB5B-4158-B5E0-FEB733F419BA}</a:tableStyleId>
              </a:tblPr>
              <a:tblGrid>
                <a:gridCol w="1459390"/>
                <a:gridCol w="900394"/>
                <a:gridCol w="536846"/>
                <a:gridCol w="453754"/>
                <a:gridCol w="914400"/>
                <a:gridCol w="533400"/>
                <a:gridCol w="1066800"/>
                <a:gridCol w="2200065"/>
                <a:gridCol w="917656"/>
              </a:tblGrid>
              <a:tr h="380976">
                <a:tc gridSpan="6">
                  <a:txBody>
                    <a:bodyPr/>
                    <a:lstStyle/>
                    <a:p>
                      <a:pPr marL="1087438" indent="-57150" algn="ctr">
                        <a:tabLst>
                          <a:tab pos="1030288" algn="l"/>
                        </a:tabLst>
                      </a:pPr>
                      <a:endParaRPr lang="en-GB" sz="1400" b="1" dirty="0" smtClean="0">
                        <a:solidFill>
                          <a:srgbClr val="5A5A5A"/>
                        </a:solidFill>
                      </a:endParaRPr>
                    </a:p>
                    <a:p>
                      <a:pPr marL="1087438" indent="-57150" algn="ctr">
                        <a:tabLst>
                          <a:tab pos="1030288" algn="l"/>
                        </a:tabLst>
                      </a:pPr>
                      <a:r>
                        <a:rPr lang="en-GB" sz="1400" b="1" dirty="0" smtClean="0">
                          <a:solidFill>
                            <a:srgbClr val="5A5A5A"/>
                          </a:solidFill>
                        </a:rPr>
                        <a:t>Patients</a:t>
                      </a:r>
                      <a:r>
                        <a:rPr lang="en-GB" sz="1400" b="1" baseline="0" dirty="0" smtClean="0">
                          <a:solidFill>
                            <a:srgbClr val="5A5A5A"/>
                          </a:solidFill>
                        </a:rPr>
                        <a:t> with</a:t>
                      </a:r>
                      <a:r>
                        <a:rPr lang="en-GB" sz="1400" b="1" dirty="0" smtClean="0">
                          <a:solidFill>
                            <a:srgbClr val="5A5A5A"/>
                          </a:solidFill>
                        </a:rPr>
                        <a:t> event/analysed</a:t>
                      </a:r>
                      <a:endParaRPr lang="en-US" sz="1400" b="1"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3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r>
                        <a:rPr lang="en-GB" sz="1400" b="1" dirty="0" smtClean="0">
                          <a:solidFill>
                            <a:srgbClr val="5A5A5A"/>
                          </a:solidFill>
                        </a:rPr>
                        <a:t>Empagliflozin</a:t>
                      </a:r>
                      <a:endParaRPr lang="en-US" sz="1400" b="1" dirty="0">
                        <a:solidFill>
                          <a:srgbClr val="5A5A5A"/>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algn="ctr"/>
                      <a:r>
                        <a:rPr lang="en-GB" sz="1400" b="1" dirty="0" smtClean="0">
                          <a:solidFill>
                            <a:srgbClr val="5A5A5A"/>
                          </a:solidFill>
                        </a:rPr>
                        <a:t>Placebo</a:t>
                      </a:r>
                      <a:endParaRPr lang="en-US" sz="1400" b="1" dirty="0">
                        <a:solidFill>
                          <a:srgbClr val="5A5A5A"/>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5A5A5A"/>
                          </a:solidFill>
                        </a:rPr>
                        <a:t>HR</a:t>
                      </a:r>
                      <a:endParaRPr lang="en-US" sz="1400" b="1" dirty="0">
                        <a:solidFill>
                          <a:srgbClr val="5A5A5A"/>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5A5A5A"/>
                          </a:solidFill>
                        </a:rPr>
                        <a:t>(95% CI)</a:t>
                      </a:r>
                      <a:endParaRPr lang="en-US" sz="1400" b="1" dirty="0" smtClean="0">
                        <a:solidFill>
                          <a:srgbClr val="5A5A5A"/>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smtClean="0">
                          <a:solidFill>
                            <a:srgbClr val="5A5A5A"/>
                          </a:solidFill>
                        </a:rPr>
                        <a:t>p</a:t>
                      </a:r>
                      <a:r>
                        <a:rPr lang="en-US" sz="1400" b="1" dirty="0" smtClean="0">
                          <a:solidFill>
                            <a:srgbClr val="5A5A5A"/>
                          </a:solidFill>
                        </a:rPr>
                        <a:t>-value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2231">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5A5A5A"/>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0" marR="0" indent="180975"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A"/>
                          </a:solidFill>
                        </a:rPr>
                        <a:t>  3-point MACE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en-US" sz="1400" dirty="0"/>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r>
                        <a:rPr lang="en-GB" sz="1400" dirty="0" smtClean="0">
                          <a:solidFill>
                            <a:srgbClr val="5A5A5A"/>
                          </a:solidFill>
                        </a:rPr>
                        <a:t>490/4687</a:t>
                      </a:r>
                      <a:endParaRPr lang="en-US" sz="1400" dirty="0">
                        <a:solidFill>
                          <a:srgbClr val="5A5A5A"/>
                        </a:solidFill>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5A5A5A"/>
                          </a:solidFill>
                        </a:rPr>
                        <a:t>282/2333</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rgbClr val="5A5A5A"/>
                          </a:solidFill>
                        </a:rPr>
                        <a:t>0.86</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rgbClr val="5A5A5A"/>
                          </a:solidFill>
                        </a:rPr>
                        <a:t>(0.74, 0.99)*</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rgbClr val="5A5A5A"/>
                          </a:solidFill>
                        </a:rPr>
                        <a:t>0.0382</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288925" indent="0">
                        <a:tabLst>
                          <a:tab pos="288925" algn="l"/>
                        </a:tabLst>
                      </a:pPr>
                      <a:r>
                        <a:rPr lang="en-US" sz="1400" baseline="0" dirty="0" smtClean="0">
                          <a:solidFill>
                            <a:srgbClr val="5A5A5A"/>
                          </a:solidFill>
                        </a:rPr>
                        <a:t>CV death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tc>
                <a:tc gridSpan="2">
                  <a:txBody>
                    <a:bodyPr/>
                    <a:lstStyle/>
                    <a:p>
                      <a:pPr algn="ctr"/>
                      <a:r>
                        <a:rPr lang="en-GB" sz="1400" dirty="0" smtClean="0">
                          <a:solidFill>
                            <a:srgbClr val="5A5A5A"/>
                          </a:solidFill>
                        </a:rPr>
                        <a:t>172/4687</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tc>
                <a:tc>
                  <a:txBody>
                    <a:bodyPr/>
                    <a:lstStyle/>
                    <a:p>
                      <a:pPr algn="ctr"/>
                      <a:r>
                        <a:rPr lang="en-GB" sz="1400" dirty="0" smtClean="0">
                          <a:solidFill>
                            <a:srgbClr val="5A5A5A"/>
                          </a:solidFill>
                        </a:rPr>
                        <a:t>137/2333</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5A5A5A"/>
                          </a:solidFill>
                        </a:rPr>
                        <a:t>0.62</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rgbClr val="5A5A5A"/>
                          </a:solidFill>
                        </a:rPr>
                        <a:t>(0.49, 0.77)</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rgbClr val="5A5A5A"/>
                          </a:solidFill>
                        </a:rPr>
                        <a:t>&lt;0.0001</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288925" marR="0" indent="0" algn="l" defTabSz="914400" rtl="0" eaLnBrk="1" fontAlgn="auto" latinLnBrk="0" hangingPunct="1">
                        <a:lnSpc>
                          <a:spcPct val="100000"/>
                        </a:lnSpc>
                        <a:spcBef>
                          <a:spcPts val="0"/>
                        </a:spcBef>
                        <a:spcAft>
                          <a:spcPts val="0"/>
                        </a:spcAft>
                        <a:buClrTx/>
                        <a:buSzTx/>
                        <a:buFontTx/>
                        <a:buNone/>
                        <a:tabLst>
                          <a:tab pos="168275" algn="l"/>
                        </a:tabLst>
                        <a:defRPr/>
                      </a:pPr>
                      <a:r>
                        <a:rPr lang="en-GB" sz="1400" baseline="0" dirty="0" smtClean="0">
                          <a:solidFill>
                            <a:schemeClr val="tx2"/>
                          </a:solidFill>
                        </a:rPr>
                        <a:t>Non-fatal MI</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tc>
                <a:tc gridSpan="2">
                  <a:txBody>
                    <a:bodyPr/>
                    <a:lstStyle/>
                    <a:p>
                      <a:pPr algn="ctr"/>
                      <a:r>
                        <a:rPr lang="en-GB" sz="1400" dirty="0" smtClean="0">
                          <a:solidFill>
                            <a:schemeClr val="tx2"/>
                          </a:solidFill>
                        </a:rPr>
                        <a:t>213/4687</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tc>
                <a:tc>
                  <a:txBody>
                    <a:bodyPr/>
                    <a:lstStyle/>
                    <a:p>
                      <a:pPr algn="ctr"/>
                      <a:r>
                        <a:rPr lang="en-GB" sz="1400" dirty="0" smtClean="0">
                          <a:solidFill>
                            <a:schemeClr val="tx2"/>
                          </a:solidFill>
                        </a:rPr>
                        <a:t>121/2333</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0.87</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(0.70, 1.09)</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0.2189</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288925"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solidFill>
                            <a:schemeClr val="tx2"/>
                          </a:solidFill>
                        </a:rPr>
                        <a:t>Non-fatal stroke</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algn="ctr"/>
                      <a:r>
                        <a:rPr lang="en-GB" sz="1400" dirty="0" smtClean="0">
                          <a:solidFill>
                            <a:schemeClr val="tx2"/>
                          </a:solidFill>
                        </a:rPr>
                        <a:t>150/4687</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tc>
                <a:tc>
                  <a:txBody>
                    <a:bodyPr/>
                    <a:lstStyle/>
                    <a:p>
                      <a:pPr algn="ctr"/>
                      <a:r>
                        <a:rPr lang="en-GB" sz="1400" dirty="0" smtClean="0">
                          <a:solidFill>
                            <a:schemeClr val="tx2"/>
                          </a:solidFill>
                        </a:rPr>
                        <a:t>60/2333</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1.24</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(0.92, 1.67)</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0.1638</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60325"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A"/>
                          </a:solidFill>
                        </a:rPr>
                        <a:t>    4-point</a:t>
                      </a:r>
                      <a:r>
                        <a:rPr lang="en-US" sz="1400" baseline="0" dirty="0" smtClean="0">
                          <a:solidFill>
                            <a:srgbClr val="5A5A5A"/>
                          </a:solidFill>
                        </a:rPr>
                        <a:t> MACE</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endParaRPr lang="en-US" sz="1400" dirty="0" smtClean="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0" marR="0" indent="5715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algn="r"/>
                      <a:endParaRPr lang="en-US" sz="1400" dirty="0"/>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0" marR="0" indent="5715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algn="r"/>
                      <a:endParaRPr lang="en-US" sz="1400" dirty="0"/>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0" name="Chart 19"/>
          <p:cNvGraphicFramePr>
            <a:graphicFrameLocks/>
          </p:cNvGraphicFramePr>
          <p:nvPr>
            <p:extLst>
              <p:ext uri="{D42A27DB-BD31-4B8C-83A1-F6EECF244321}">
                <p14:modId xmlns:p14="http://schemas.microsoft.com/office/powerpoint/2010/main" val="130603223"/>
              </p:ext>
            </p:extLst>
          </p:nvPr>
        </p:nvGraphicFramePr>
        <p:xfrm>
          <a:off x="6157351" y="1862894"/>
          <a:ext cx="4532740" cy="408070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ln>
            <a:solidFill>
              <a:srgbClr val="C00000"/>
            </a:solidFill>
          </a:ln>
        </p:spPr>
        <p:txBody>
          <a:bodyPr/>
          <a:lstStyle/>
          <a:p>
            <a:r>
              <a:rPr lang="en-GB" dirty="0" smtClean="0"/>
              <a:t>3-point MACE and 4-point MACE</a:t>
            </a:r>
            <a:endParaRPr lang="en-GB" dirty="0"/>
          </a:p>
        </p:txBody>
      </p:sp>
      <p:sp>
        <p:nvSpPr>
          <p:cNvPr id="11" name="Slide Number Placeholder 3"/>
          <p:cNvSpPr>
            <a:spLocks noGrp="1"/>
          </p:cNvSpPr>
          <p:nvPr>
            <p:ph type="sldNum" sz="quarter" idx="12"/>
          </p:nvPr>
        </p:nvSpPr>
        <p:spPr>
          <a:xfrm>
            <a:off x="9732624" y="6597352"/>
            <a:ext cx="935376" cy="260648"/>
          </a:xfrm>
        </p:spPr>
        <p:txBody>
          <a:bodyPr/>
          <a:lstStyle/>
          <a:p>
            <a:fld id="{4AD7133C-5F9C-4F7F-9637-3E296898A784}" type="slidenum">
              <a:rPr lang="en-GB" smtClean="0">
                <a:solidFill>
                  <a:prstClr val="black">
                    <a:tint val="75000"/>
                  </a:prstClr>
                </a:solidFill>
              </a:rPr>
              <a:pPr/>
              <a:t>73</a:t>
            </a:fld>
            <a:endParaRPr lang="en-GB" dirty="0">
              <a:solidFill>
                <a:prstClr val="black">
                  <a:tint val="75000"/>
                </a:prstClr>
              </a:solidFill>
            </a:endParaRPr>
          </a:p>
        </p:txBody>
      </p:sp>
      <p:sp>
        <p:nvSpPr>
          <p:cNvPr id="13" name="TextBox 12"/>
          <p:cNvSpPr txBox="1"/>
          <p:nvPr/>
        </p:nvSpPr>
        <p:spPr>
          <a:xfrm>
            <a:off x="6492240" y="5740097"/>
            <a:ext cx="2194560" cy="307777"/>
          </a:xfrm>
          <a:prstGeom prst="rect">
            <a:avLst/>
          </a:prstGeom>
          <a:noFill/>
        </p:spPr>
        <p:txBody>
          <a:bodyPr wrap="square" rtlCol="0">
            <a:spAutoFit/>
          </a:bodyPr>
          <a:lstStyle/>
          <a:p>
            <a:pPr algn="ctr"/>
            <a:r>
              <a:rPr lang="en-GB" sz="1400" dirty="0">
                <a:solidFill>
                  <a:srgbClr val="5A5A5A"/>
                </a:solidFill>
                <a:cs typeface="Arial" panose="020B0604020202020204" pitchFamily="34" charset="0"/>
              </a:rPr>
              <a:t>Favours empagliflozin</a:t>
            </a:r>
          </a:p>
        </p:txBody>
      </p:sp>
      <p:sp>
        <p:nvSpPr>
          <p:cNvPr id="14" name="TextBox 13"/>
          <p:cNvSpPr txBox="1"/>
          <p:nvPr/>
        </p:nvSpPr>
        <p:spPr>
          <a:xfrm>
            <a:off x="8603850" y="5750836"/>
            <a:ext cx="2194560" cy="307777"/>
          </a:xfrm>
          <a:prstGeom prst="rect">
            <a:avLst/>
          </a:prstGeom>
          <a:noFill/>
        </p:spPr>
        <p:txBody>
          <a:bodyPr wrap="square" rtlCol="0">
            <a:spAutoFit/>
          </a:bodyPr>
          <a:lstStyle/>
          <a:p>
            <a:pPr algn="ctr"/>
            <a:r>
              <a:rPr lang="en-GB" sz="1400" dirty="0">
                <a:solidFill>
                  <a:srgbClr val="5A5A5A"/>
                </a:solidFill>
                <a:cs typeface="Arial" panose="020B0604020202020204" pitchFamily="34" charset="0"/>
              </a:rPr>
              <a:t>Favours placebo</a:t>
            </a:r>
          </a:p>
        </p:txBody>
      </p:sp>
      <p:cxnSp>
        <p:nvCxnSpPr>
          <p:cNvPr id="15" name="Straight Arrow Connector 14"/>
          <p:cNvCxnSpPr/>
          <p:nvPr/>
        </p:nvCxnSpPr>
        <p:spPr>
          <a:xfrm>
            <a:off x="8938550" y="5708362"/>
            <a:ext cx="1447800" cy="0"/>
          </a:xfrm>
          <a:prstGeom prst="straightConnector1">
            <a:avLst/>
          </a:prstGeom>
          <a:noFill/>
          <a:ln w="12700" cap="flat" cmpd="sng" algn="ctr">
            <a:solidFill>
              <a:sysClr val="windowText" lastClr="000000"/>
            </a:solidFill>
            <a:prstDash val="solid"/>
            <a:tailEnd type="triangle" w="lg" len="lg"/>
          </a:ln>
          <a:effectLst/>
        </p:spPr>
      </p:cxnSp>
      <p:cxnSp>
        <p:nvCxnSpPr>
          <p:cNvPr id="16" name="Straight Arrow Connector 15"/>
          <p:cNvCxnSpPr/>
          <p:nvPr/>
        </p:nvCxnSpPr>
        <p:spPr>
          <a:xfrm flipH="1">
            <a:off x="6492240" y="5706161"/>
            <a:ext cx="2042160" cy="0"/>
          </a:xfrm>
          <a:prstGeom prst="straightConnector1">
            <a:avLst/>
          </a:prstGeom>
          <a:noFill/>
          <a:ln w="12700" cap="flat" cmpd="sng" algn="ctr">
            <a:solidFill>
              <a:sysClr val="windowText" lastClr="000000"/>
            </a:solidFill>
            <a:prstDash val="solid"/>
            <a:tailEnd type="triangle" w="lg" len="lg"/>
          </a:ln>
          <a:effectLst/>
        </p:spPr>
      </p:cxnSp>
      <p:sp>
        <p:nvSpPr>
          <p:cNvPr id="2" name="Footer Placeholder 1"/>
          <p:cNvSpPr>
            <a:spLocks noGrp="1"/>
          </p:cNvSpPr>
          <p:nvPr>
            <p:ph type="ftr" sz="quarter" idx="11"/>
          </p:nvPr>
        </p:nvSpPr>
        <p:spPr/>
        <p:txBody>
          <a:bodyPr/>
          <a:lstStyle/>
          <a:p>
            <a:r>
              <a:rPr lang="en-GB" dirty="0">
                <a:solidFill>
                  <a:srgbClr val="5A5A5A"/>
                </a:solidFill>
              </a:rPr>
              <a:t>Cox regression analysis. MACE, Major Adverse Cardiovascular Event; </a:t>
            </a:r>
            <a:br>
              <a:rPr lang="en-GB" dirty="0">
                <a:solidFill>
                  <a:srgbClr val="5A5A5A"/>
                </a:solidFill>
              </a:rPr>
            </a:br>
            <a:r>
              <a:rPr lang="en-GB" dirty="0">
                <a:solidFill>
                  <a:srgbClr val="5A5A5A"/>
                </a:solidFill>
              </a:rPr>
              <a:t>HR, hazard ratio; CV, cardiovascular; MI, </a:t>
            </a:r>
            <a:r>
              <a:rPr lang="en-US" dirty="0">
                <a:solidFill>
                  <a:srgbClr val="5A5A5A"/>
                </a:solidFill>
              </a:rPr>
              <a:t>myocardial </a:t>
            </a:r>
            <a:r>
              <a:rPr lang="en-US" dirty="0" smtClean="0">
                <a:solidFill>
                  <a:srgbClr val="5A5A5A"/>
                </a:solidFill>
              </a:rPr>
              <a:t>infarction</a:t>
            </a:r>
            <a:r>
              <a:rPr lang="en-US" dirty="0">
                <a:solidFill>
                  <a:srgbClr val="5A5A5A"/>
                </a:solidFill>
              </a:rPr>
              <a:t/>
            </a:r>
            <a:br>
              <a:rPr lang="en-US" dirty="0">
                <a:solidFill>
                  <a:srgbClr val="5A5A5A"/>
                </a:solidFill>
              </a:rPr>
            </a:br>
            <a:r>
              <a:rPr lang="en-US" dirty="0">
                <a:solidFill>
                  <a:srgbClr val="5A5A5A"/>
                </a:solidFill>
              </a:rPr>
              <a:t>*95.02% </a:t>
            </a:r>
            <a:r>
              <a:rPr lang="en-US" dirty="0" smtClean="0">
                <a:solidFill>
                  <a:srgbClr val="5A5A5A"/>
                </a:solidFill>
              </a:rPr>
              <a:t>CI</a:t>
            </a:r>
            <a:endParaRPr lang="en-GB" dirty="0">
              <a:solidFill>
                <a:srgbClr val="5A5A5A"/>
              </a:solidFill>
            </a:endParaRPr>
          </a:p>
        </p:txBody>
      </p:sp>
    </p:spTree>
    <p:extLst>
      <p:ext uri="{BB962C8B-B14F-4D97-AF65-F5344CB8AC3E}">
        <p14:creationId xmlns:p14="http://schemas.microsoft.com/office/powerpoint/2010/main" val="1498628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173613757"/>
              </p:ext>
            </p:extLst>
          </p:nvPr>
        </p:nvGraphicFramePr>
        <p:xfrm>
          <a:off x="1602617" y="1568696"/>
          <a:ext cx="8982705" cy="4844135"/>
        </p:xfrm>
        <a:graphic>
          <a:graphicData uri="http://schemas.openxmlformats.org/drawingml/2006/table">
            <a:tbl>
              <a:tblPr firstRow="1" bandRow="1">
                <a:tableStyleId>{616DA210-FB5B-4158-B5E0-FEB733F419BA}</a:tableStyleId>
              </a:tblPr>
              <a:tblGrid>
                <a:gridCol w="1459390"/>
                <a:gridCol w="900394"/>
                <a:gridCol w="536846"/>
                <a:gridCol w="453754"/>
                <a:gridCol w="914400"/>
                <a:gridCol w="533400"/>
                <a:gridCol w="1066800"/>
                <a:gridCol w="2200065"/>
                <a:gridCol w="917656"/>
              </a:tblGrid>
              <a:tr h="380976">
                <a:tc gridSpan="6">
                  <a:txBody>
                    <a:bodyPr/>
                    <a:lstStyle/>
                    <a:p>
                      <a:pPr marL="1087438" indent="-57150" algn="ctr">
                        <a:tabLst>
                          <a:tab pos="1030288" algn="l"/>
                        </a:tabLst>
                      </a:pPr>
                      <a:endParaRPr lang="en-GB" sz="1400" b="1" dirty="0" smtClean="0">
                        <a:solidFill>
                          <a:schemeClr val="tx2"/>
                        </a:solidFill>
                      </a:endParaRPr>
                    </a:p>
                    <a:p>
                      <a:pPr marL="1087438" indent="-57150" algn="ctr">
                        <a:tabLst>
                          <a:tab pos="1030288" algn="l"/>
                        </a:tabLst>
                      </a:pPr>
                      <a:r>
                        <a:rPr lang="en-GB" sz="1400" b="1" dirty="0" smtClean="0">
                          <a:solidFill>
                            <a:schemeClr val="tx2"/>
                          </a:solidFill>
                        </a:rPr>
                        <a:t>Patients</a:t>
                      </a:r>
                      <a:r>
                        <a:rPr lang="en-GB" sz="1400" b="1" baseline="0" dirty="0" smtClean="0">
                          <a:solidFill>
                            <a:schemeClr val="tx2"/>
                          </a:solidFill>
                        </a:rPr>
                        <a:t> with</a:t>
                      </a:r>
                      <a:r>
                        <a:rPr lang="en-GB" sz="1400" b="1" dirty="0" smtClean="0">
                          <a:solidFill>
                            <a:schemeClr val="tx2"/>
                          </a:solidFill>
                        </a:rPr>
                        <a:t> event/analysed</a:t>
                      </a:r>
                      <a:endParaRPr lang="en-US" sz="1400" b="1"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3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r>
                        <a:rPr lang="en-GB" sz="1400" b="1" dirty="0" smtClean="0">
                          <a:solidFill>
                            <a:schemeClr val="tx2"/>
                          </a:solidFill>
                        </a:rPr>
                        <a:t>Empagliflozin</a:t>
                      </a:r>
                      <a:endParaRPr lang="en-US" sz="14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algn="ctr"/>
                      <a:r>
                        <a:rPr lang="en-GB" sz="1400" b="1" dirty="0" smtClean="0">
                          <a:solidFill>
                            <a:schemeClr val="tx2"/>
                          </a:solidFill>
                        </a:rPr>
                        <a:t>Placebo</a:t>
                      </a:r>
                      <a:endParaRPr lang="en-US" sz="14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HR</a:t>
                      </a:r>
                      <a:endParaRPr lang="en-US" sz="14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(95% CI)</a:t>
                      </a:r>
                      <a:endParaRPr lang="en-US" sz="1400" b="1" dirty="0" smtClean="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smtClean="0">
                          <a:solidFill>
                            <a:schemeClr val="tx2"/>
                          </a:solidFill>
                        </a:rPr>
                        <a:t>p</a:t>
                      </a:r>
                      <a:r>
                        <a:rPr lang="en-US" sz="1400" b="1" dirty="0" smtClean="0">
                          <a:solidFill>
                            <a:schemeClr val="tx2"/>
                          </a:solidFill>
                        </a:rPr>
                        <a:t>-value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2231">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2"/>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90488" marR="0" indent="90488"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   3-point MACE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en-US" sz="1400" dirty="0"/>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r>
                        <a:rPr lang="en-GB" sz="1400" dirty="0" smtClean="0">
                          <a:solidFill>
                            <a:schemeClr val="tx2"/>
                          </a:solidFill>
                        </a:rPr>
                        <a:t>490/4687</a:t>
                      </a:r>
                      <a:endParaRPr lang="en-US" sz="1400" dirty="0">
                        <a:solidFill>
                          <a:schemeClr val="tx2"/>
                        </a:solidFill>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282/2333</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0.86</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(0.74, 0.99)*</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rgbClr val="5A5A5A"/>
                          </a:solidFill>
                        </a:rPr>
                        <a:t>0.0382</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288925" indent="0">
                        <a:tabLst>
                          <a:tab pos="288925" algn="l"/>
                        </a:tabLst>
                      </a:pPr>
                      <a:r>
                        <a:rPr lang="en-US" sz="1400" baseline="0" dirty="0" smtClean="0">
                          <a:solidFill>
                            <a:schemeClr val="tx2"/>
                          </a:solidFill>
                        </a:rPr>
                        <a:t>CV death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tc>
                <a:tc gridSpan="2">
                  <a:txBody>
                    <a:bodyPr/>
                    <a:lstStyle/>
                    <a:p>
                      <a:pPr algn="ctr"/>
                      <a:r>
                        <a:rPr lang="en-GB" sz="1400" dirty="0" smtClean="0">
                          <a:solidFill>
                            <a:schemeClr val="tx2"/>
                          </a:solidFill>
                        </a:rPr>
                        <a:t>172/4687</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tc>
                <a:tc>
                  <a:txBody>
                    <a:bodyPr/>
                    <a:lstStyle/>
                    <a:p>
                      <a:pPr algn="ctr"/>
                      <a:r>
                        <a:rPr lang="en-GB" sz="1400" dirty="0" smtClean="0">
                          <a:solidFill>
                            <a:schemeClr val="tx2"/>
                          </a:solidFill>
                        </a:rPr>
                        <a:t>137/2333</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0.62</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(0.49, 0.77)</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rgbClr val="5A5A5A"/>
                          </a:solidFill>
                        </a:rPr>
                        <a:t>&lt;0.0001</a:t>
                      </a:r>
                      <a:endParaRPr lang="en-US" sz="1400" dirty="0">
                        <a:solidFill>
                          <a:srgbClr val="5A5A5A"/>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288925" marR="0" indent="0" algn="l" defTabSz="914400" rtl="0" eaLnBrk="1" fontAlgn="auto" latinLnBrk="0" hangingPunct="1">
                        <a:lnSpc>
                          <a:spcPct val="100000"/>
                        </a:lnSpc>
                        <a:spcBef>
                          <a:spcPts val="0"/>
                        </a:spcBef>
                        <a:spcAft>
                          <a:spcPts val="0"/>
                        </a:spcAft>
                        <a:buClrTx/>
                        <a:buSzTx/>
                        <a:buFontTx/>
                        <a:buNone/>
                        <a:tabLst>
                          <a:tab pos="168275" algn="l"/>
                        </a:tabLst>
                        <a:defRPr/>
                      </a:pPr>
                      <a:r>
                        <a:rPr lang="en-GB" sz="1400" baseline="0" dirty="0" smtClean="0">
                          <a:solidFill>
                            <a:schemeClr val="tx2"/>
                          </a:solidFill>
                        </a:rPr>
                        <a:t>Non-fatal MI</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tc>
                <a:tc gridSpan="2">
                  <a:txBody>
                    <a:bodyPr/>
                    <a:lstStyle/>
                    <a:p>
                      <a:pPr algn="ctr"/>
                      <a:r>
                        <a:rPr lang="en-GB" sz="1400" dirty="0" smtClean="0">
                          <a:solidFill>
                            <a:schemeClr val="tx2"/>
                          </a:solidFill>
                        </a:rPr>
                        <a:t>213/4687</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tc>
                <a:tc>
                  <a:txBody>
                    <a:bodyPr/>
                    <a:lstStyle/>
                    <a:p>
                      <a:pPr algn="ctr"/>
                      <a:r>
                        <a:rPr lang="en-GB" sz="1400" dirty="0" smtClean="0">
                          <a:solidFill>
                            <a:schemeClr val="tx2"/>
                          </a:solidFill>
                        </a:rPr>
                        <a:t>121/2333</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0.87</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(0.70, 1.09)</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0.2189</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288925"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solidFill>
                            <a:schemeClr val="tx2"/>
                          </a:solidFill>
                        </a:rPr>
                        <a:t>Non-fatal stroke</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algn="ctr"/>
                      <a:r>
                        <a:rPr lang="en-GB" sz="1400" dirty="0" smtClean="0">
                          <a:solidFill>
                            <a:schemeClr val="tx2"/>
                          </a:solidFill>
                        </a:rPr>
                        <a:t>150/4687</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tc>
                <a:tc>
                  <a:txBody>
                    <a:bodyPr/>
                    <a:lstStyle/>
                    <a:p>
                      <a:pPr algn="ctr"/>
                      <a:r>
                        <a:rPr lang="en-GB" sz="1400" dirty="0" smtClean="0">
                          <a:solidFill>
                            <a:schemeClr val="tx2"/>
                          </a:solidFill>
                        </a:rPr>
                        <a:t>60/2333</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2"/>
                          </a:solidFill>
                        </a:rPr>
                        <a:t>1.24</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(0.92, 1.67)</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2"/>
                          </a:solidFill>
                        </a:rPr>
                        <a:t>0.1638</a:t>
                      </a: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60325"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endParaRPr lang="en-US" sz="1400" dirty="0" smtClean="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0" marR="0" indent="5715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algn="r"/>
                      <a:endParaRPr lang="en-US" sz="1400" dirty="0"/>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832">
                <a:tc gridSpan="2">
                  <a:txBody>
                    <a:bodyPr/>
                    <a:lstStyle/>
                    <a:p>
                      <a:pPr marL="0" marR="0" indent="5715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algn="r"/>
                      <a:endParaRPr lang="en-US" sz="1400" dirty="0"/>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0" name="Chart 19"/>
          <p:cNvGraphicFramePr>
            <a:graphicFrameLocks/>
          </p:cNvGraphicFramePr>
          <p:nvPr>
            <p:extLst>
              <p:ext uri="{D42A27DB-BD31-4B8C-83A1-F6EECF244321}">
                <p14:modId xmlns:p14="http://schemas.microsoft.com/office/powerpoint/2010/main" val="3569578010"/>
              </p:ext>
            </p:extLst>
          </p:nvPr>
        </p:nvGraphicFramePr>
        <p:xfrm>
          <a:off x="6157351" y="1862894"/>
          <a:ext cx="4532740" cy="408070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lstStyle/>
          <a:p>
            <a:r>
              <a:rPr lang="en-GB" dirty="0"/>
              <a:t>CV death, MI and stroke</a:t>
            </a:r>
          </a:p>
        </p:txBody>
      </p:sp>
      <p:sp>
        <p:nvSpPr>
          <p:cNvPr id="11" name="Slide Number Placeholder 3"/>
          <p:cNvSpPr>
            <a:spLocks noGrp="1"/>
          </p:cNvSpPr>
          <p:nvPr>
            <p:ph type="sldNum" sz="quarter" idx="12"/>
          </p:nvPr>
        </p:nvSpPr>
        <p:spPr>
          <a:xfrm>
            <a:off x="9732624" y="6597352"/>
            <a:ext cx="935376" cy="260648"/>
          </a:xfrm>
        </p:spPr>
        <p:txBody>
          <a:bodyPr/>
          <a:lstStyle/>
          <a:p>
            <a:fld id="{4AD7133C-5F9C-4F7F-9637-3E296898A784}" type="slidenum">
              <a:rPr lang="en-GB" smtClean="0">
                <a:solidFill>
                  <a:prstClr val="black">
                    <a:tint val="75000"/>
                  </a:prstClr>
                </a:solidFill>
              </a:rPr>
              <a:pPr/>
              <a:t>74</a:t>
            </a:fld>
            <a:endParaRPr lang="en-GB" dirty="0">
              <a:solidFill>
                <a:prstClr val="black">
                  <a:tint val="75000"/>
                </a:prstClr>
              </a:solidFill>
            </a:endParaRPr>
          </a:p>
        </p:txBody>
      </p:sp>
      <p:sp>
        <p:nvSpPr>
          <p:cNvPr id="13" name="TextBox 12"/>
          <p:cNvSpPr txBox="1"/>
          <p:nvPr/>
        </p:nvSpPr>
        <p:spPr>
          <a:xfrm>
            <a:off x="6492240" y="5740097"/>
            <a:ext cx="2194560" cy="307777"/>
          </a:xfrm>
          <a:prstGeom prst="rect">
            <a:avLst/>
          </a:prstGeom>
          <a:noFill/>
        </p:spPr>
        <p:txBody>
          <a:bodyPr wrap="square" rtlCol="0">
            <a:spAutoFit/>
          </a:bodyPr>
          <a:lstStyle/>
          <a:p>
            <a:pPr algn="ctr"/>
            <a:r>
              <a:rPr lang="en-GB" sz="1400" dirty="0">
                <a:solidFill>
                  <a:schemeClr val="tx2"/>
                </a:solidFill>
                <a:cs typeface="Arial" panose="020B0604020202020204" pitchFamily="34" charset="0"/>
              </a:rPr>
              <a:t>Favours empagliflozin</a:t>
            </a:r>
          </a:p>
        </p:txBody>
      </p:sp>
      <p:sp>
        <p:nvSpPr>
          <p:cNvPr id="14" name="TextBox 13"/>
          <p:cNvSpPr txBox="1"/>
          <p:nvPr/>
        </p:nvSpPr>
        <p:spPr>
          <a:xfrm>
            <a:off x="8603850" y="5750836"/>
            <a:ext cx="2194560" cy="307777"/>
          </a:xfrm>
          <a:prstGeom prst="rect">
            <a:avLst/>
          </a:prstGeom>
          <a:noFill/>
        </p:spPr>
        <p:txBody>
          <a:bodyPr wrap="square" rtlCol="0">
            <a:spAutoFit/>
          </a:bodyPr>
          <a:lstStyle/>
          <a:p>
            <a:pPr algn="ctr"/>
            <a:r>
              <a:rPr lang="en-GB" sz="1400" dirty="0">
                <a:solidFill>
                  <a:schemeClr val="tx2"/>
                </a:solidFill>
                <a:cs typeface="Arial" panose="020B0604020202020204" pitchFamily="34" charset="0"/>
              </a:rPr>
              <a:t>Favours placebo</a:t>
            </a:r>
          </a:p>
        </p:txBody>
      </p:sp>
      <p:cxnSp>
        <p:nvCxnSpPr>
          <p:cNvPr id="15" name="Straight Arrow Connector 14"/>
          <p:cNvCxnSpPr/>
          <p:nvPr/>
        </p:nvCxnSpPr>
        <p:spPr>
          <a:xfrm>
            <a:off x="8938550" y="5708362"/>
            <a:ext cx="1447800" cy="0"/>
          </a:xfrm>
          <a:prstGeom prst="straightConnector1">
            <a:avLst/>
          </a:prstGeom>
          <a:noFill/>
          <a:ln w="12700" cap="flat" cmpd="sng" algn="ctr">
            <a:solidFill>
              <a:sysClr val="windowText" lastClr="000000"/>
            </a:solidFill>
            <a:prstDash val="solid"/>
            <a:tailEnd type="triangle" w="lg" len="lg"/>
          </a:ln>
          <a:effectLst/>
        </p:spPr>
      </p:cxnSp>
      <p:cxnSp>
        <p:nvCxnSpPr>
          <p:cNvPr id="16" name="Straight Arrow Connector 15"/>
          <p:cNvCxnSpPr/>
          <p:nvPr/>
        </p:nvCxnSpPr>
        <p:spPr>
          <a:xfrm flipH="1">
            <a:off x="6492240" y="5706161"/>
            <a:ext cx="2042160" cy="0"/>
          </a:xfrm>
          <a:prstGeom prst="straightConnector1">
            <a:avLst/>
          </a:prstGeom>
          <a:noFill/>
          <a:ln w="12700" cap="flat" cmpd="sng" algn="ctr">
            <a:solidFill>
              <a:sysClr val="windowText" lastClr="000000"/>
            </a:solidFill>
            <a:prstDash val="solid"/>
            <a:tailEnd type="triangle" w="lg" len="lg"/>
          </a:ln>
          <a:effectLst/>
        </p:spPr>
      </p:cxnSp>
      <p:sp>
        <p:nvSpPr>
          <p:cNvPr id="2" name="Footer Placeholder 1"/>
          <p:cNvSpPr>
            <a:spLocks noGrp="1"/>
          </p:cNvSpPr>
          <p:nvPr>
            <p:ph type="ftr" sz="quarter" idx="11"/>
          </p:nvPr>
        </p:nvSpPr>
        <p:spPr/>
        <p:txBody>
          <a:bodyPr/>
          <a:lstStyle/>
          <a:p>
            <a:r>
              <a:rPr lang="en-GB" dirty="0">
                <a:solidFill>
                  <a:srgbClr val="5A5A5A"/>
                </a:solidFill>
              </a:rPr>
              <a:t>Cox regression analysis. MACE, Major Adverse Cardiovascular Event; </a:t>
            </a:r>
            <a:br>
              <a:rPr lang="en-GB" dirty="0">
                <a:solidFill>
                  <a:srgbClr val="5A5A5A"/>
                </a:solidFill>
              </a:rPr>
            </a:br>
            <a:r>
              <a:rPr lang="en-GB" dirty="0">
                <a:solidFill>
                  <a:srgbClr val="5A5A5A"/>
                </a:solidFill>
              </a:rPr>
              <a:t>HR, hazard ratio; CV, cardiovascular; MI, </a:t>
            </a:r>
            <a:r>
              <a:rPr lang="en-US" dirty="0">
                <a:solidFill>
                  <a:srgbClr val="5A5A5A"/>
                </a:solidFill>
              </a:rPr>
              <a:t>myocardial </a:t>
            </a:r>
            <a:r>
              <a:rPr lang="en-US" dirty="0" smtClean="0">
                <a:solidFill>
                  <a:srgbClr val="5A5A5A"/>
                </a:solidFill>
              </a:rPr>
              <a:t>infarction</a:t>
            </a:r>
            <a:r>
              <a:rPr lang="en-US" dirty="0">
                <a:solidFill>
                  <a:srgbClr val="5A5A5A"/>
                </a:solidFill>
              </a:rPr>
              <a:t/>
            </a:r>
            <a:br>
              <a:rPr lang="en-US" dirty="0">
                <a:solidFill>
                  <a:srgbClr val="5A5A5A"/>
                </a:solidFill>
              </a:rPr>
            </a:br>
            <a:r>
              <a:rPr lang="en-US" dirty="0">
                <a:solidFill>
                  <a:srgbClr val="5A5A5A"/>
                </a:solidFill>
              </a:rPr>
              <a:t>*95.02% </a:t>
            </a:r>
            <a:r>
              <a:rPr lang="en-US" dirty="0" smtClean="0">
                <a:solidFill>
                  <a:srgbClr val="5A5A5A"/>
                </a:solidFill>
              </a:rPr>
              <a:t>CI</a:t>
            </a:r>
            <a:endParaRPr lang="en-GB" dirty="0">
              <a:solidFill>
                <a:srgbClr val="5A5A5A"/>
              </a:solidFill>
            </a:endParaRPr>
          </a:p>
        </p:txBody>
      </p:sp>
    </p:spTree>
    <p:extLst>
      <p:ext uri="{BB962C8B-B14F-4D97-AF65-F5344CB8AC3E}">
        <p14:creationId xmlns:p14="http://schemas.microsoft.com/office/powerpoint/2010/main" val="280868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0204" b="16101"/>
          <a:stretch/>
        </p:blipFill>
        <p:spPr>
          <a:xfrm>
            <a:off x="1524000" y="1583267"/>
            <a:ext cx="9144000" cy="3945664"/>
          </a:xfrm>
          <a:prstGeom prst="rect">
            <a:avLst/>
          </a:prstGeom>
        </p:spPr>
      </p:pic>
      <p:sp>
        <p:nvSpPr>
          <p:cNvPr id="2" name="Title 1"/>
          <p:cNvSpPr>
            <a:spLocks noGrp="1"/>
          </p:cNvSpPr>
          <p:nvPr>
            <p:ph type="title"/>
          </p:nvPr>
        </p:nvSpPr>
        <p:spPr>
          <a:xfrm>
            <a:off x="1776248" y="188642"/>
            <a:ext cx="8639504" cy="1008111"/>
          </a:xfrm>
        </p:spPr>
        <p:txBody>
          <a:bodyPr/>
          <a:lstStyle/>
          <a:p>
            <a:r>
              <a:rPr lang="en-US" dirty="0" smtClean="0"/>
              <a:t>Hospitalisation for heart failure</a:t>
            </a:r>
            <a:endParaRPr lang="en-US" dirty="0"/>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75</a:t>
            </a:fld>
            <a:endParaRPr lang="en-GB" dirty="0">
              <a:solidFill>
                <a:prstClr val="black">
                  <a:tint val="75000"/>
                </a:prstClr>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9362" b="17536"/>
          <a:stretch/>
        </p:blipFill>
        <p:spPr>
          <a:xfrm>
            <a:off x="1524000" y="1531089"/>
            <a:ext cx="9144000" cy="3909013"/>
          </a:xfrm>
          <a:prstGeom prst="rect">
            <a:avLst/>
          </a:prstGeom>
        </p:spPr>
      </p:pic>
      <p:sp>
        <p:nvSpPr>
          <p:cNvPr id="11" name="Rectangle 10"/>
          <p:cNvSpPr/>
          <p:nvPr/>
        </p:nvSpPr>
        <p:spPr>
          <a:xfrm>
            <a:off x="2831576" y="1654475"/>
            <a:ext cx="3033995" cy="954107"/>
          </a:xfrm>
          <a:prstGeom prst="rect">
            <a:avLst/>
          </a:prstGeom>
        </p:spPr>
        <p:txBody>
          <a:bodyPr wrap="square">
            <a:spAutoFit/>
          </a:bodyPr>
          <a:lstStyle/>
          <a:p>
            <a:pPr algn="ctr"/>
            <a:r>
              <a:rPr lang="en-GB" sz="1400" b="1" dirty="0">
                <a:solidFill>
                  <a:srgbClr val="5A5A5A"/>
                </a:solidFill>
              </a:rPr>
              <a:t>HR 0.65</a:t>
            </a:r>
          </a:p>
          <a:p>
            <a:pPr algn="ctr"/>
            <a:r>
              <a:rPr lang="en-GB" sz="1400" dirty="0">
                <a:solidFill>
                  <a:srgbClr val="5A5A5A"/>
                </a:solidFill>
              </a:rPr>
              <a:t>(95% CI 0.50, 0.85)</a:t>
            </a:r>
          </a:p>
          <a:p>
            <a:pPr algn="ctr"/>
            <a:r>
              <a:rPr lang="en-GB" sz="1400" i="1" dirty="0">
                <a:solidFill>
                  <a:srgbClr val="5A5A5A"/>
                </a:solidFill>
              </a:rPr>
              <a:t>p</a:t>
            </a:r>
            <a:r>
              <a:rPr lang="en-GB" sz="1400" dirty="0">
                <a:solidFill>
                  <a:srgbClr val="5A5A5A"/>
                </a:solidFill>
              </a:rPr>
              <a:t>=0.0017</a:t>
            </a:r>
          </a:p>
          <a:p>
            <a:pPr algn="ctr"/>
            <a:endParaRPr lang="en-GB" sz="1400" dirty="0">
              <a:solidFill>
                <a:srgbClr val="5A5A5A"/>
              </a:solidFill>
            </a:endParaRPr>
          </a:p>
        </p:txBody>
      </p:sp>
      <p:sp>
        <p:nvSpPr>
          <p:cNvPr id="10" name="Footer Placeholder 5"/>
          <p:cNvSpPr>
            <a:spLocks noGrp="1"/>
          </p:cNvSpPr>
          <p:nvPr>
            <p:ph type="ftr" sz="quarter" idx="4294967295"/>
          </p:nvPr>
        </p:nvSpPr>
        <p:spPr>
          <a:xfrm>
            <a:off x="1776000" y="6382800"/>
            <a:ext cx="6843600" cy="244800"/>
          </a:xfrm>
          <a:prstGeom prst="rect">
            <a:avLst/>
          </a:prstGeom>
        </p:spPr>
        <p:txBody>
          <a:bodyPr/>
          <a:lstStyle/>
          <a:p>
            <a:r>
              <a:rPr lang="en-GB" dirty="0"/>
              <a:t>Cumulative incidence function. HR, hazard </a:t>
            </a:r>
            <a:r>
              <a:rPr lang="en-GB" dirty="0" smtClean="0"/>
              <a:t>ratio </a:t>
            </a:r>
            <a:endParaRPr lang="en-US" dirty="0"/>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83899" b="8721"/>
          <a:stretch/>
        </p:blipFill>
        <p:spPr>
          <a:xfrm>
            <a:off x="1524000" y="5528931"/>
            <a:ext cx="9144000" cy="457199"/>
          </a:xfrm>
          <a:prstGeom prst="rect">
            <a:avLst/>
          </a:prstGeom>
        </p:spPr>
      </p:pic>
    </p:spTree>
    <p:extLst>
      <p:ext uri="{BB962C8B-B14F-4D97-AF65-F5344CB8AC3E}">
        <p14:creationId xmlns:p14="http://schemas.microsoft.com/office/powerpoint/2010/main" val="1405462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4000"/>
                                        <p:tgtEl>
                                          <p:spTgt spid="3"/>
                                        </p:tgtEl>
                                      </p:cBhvr>
                                    </p:animEffect>
                                  </p:childTnLst>
                                </p:cTn>
                              </p:par>
                            </p:childTnLst>
                          </p:cTn>
                        </p:par>
                        <p:par>
                          <p:cTn id="8" fill="hold">
                            <p:stCondLst>
                              <p:cond delay="40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9520" b="14327"/>
          <a:stretch/>
        </p:blipFill>
        <p:spPr>
          <a:xfrm>
            <a:off x="1524000" y="1540933"/>
            <a:ext cx="9144000" cy="4097868"/>
          </a:xfrm>
          <a:prstGeom prst="rect">
            <a:avLst/>
          </a:prstGeom>
        </p:spPr>
      </p:pic>
      <p:sp>
        <p:nvSpPr>
          <p:cNvPr id="2" name="Title 1"/>
          <p:cNvSpPr>
            <a:spLocks noGrp="1"/>
          </p:cNvSpPr>
          <p:nvPr>
            <p:ph type="title"/>
          </p:nvPr>
        </p:nvSpPr>
        <p:spPr>
          <a:xfrm>
            <a:off x="1776248" y="188642"/>
            <a:ext cx="8639504" cy="1008111"/>
          </a:xfrm>
          <a:ln>
            <a:solidFill>
              <a:srgbClr val="C00000"/>
            </a:solidFill>
          </a:ln>
        </p:spPr>
        <p:txBody>
          <a:bodyPr/>
          <a:lstStyle/>
          <a:p>
            <a:r>
              <a:rPr lang="en-US" dirty="0" smtClean="0"/>
              <a:t>All-cause mortality</a:t>
            </a:r>
            <a:endParaRPr lang="en-US" dirty="0"/>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76</a:t>
            </a:fld>
            <a:endParaRPr lang="en-GB" dirty="0">
              <a:solidFill>
                <a:prstClr val="black">
                  <a:tint val="75000"/>
                </a:prstClr>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9191" b="16227"/>
          <a:stretch/>
        </p:blipFill>
        <p:spPr>
          <a:xfrm>
            <a:off x="1524000" y="1520457"/>
            <a:ext cx="9144000" cy="4000668"/>
          </a:xfrm>
          <a:prstGeom prst="rect">
            <a:avLst/>
          </a:prstGeom>
        </p:spPr>
      </p:pic>
      <p:sp>
        <p:nvSpPr>
          <p:cNvPr id="10" name="Rectangle 9"/>
          <p:cNvSpPr/>
          <p:nvPr/>
        </p:nvSpPr>
        <p:spPr>
          <a:xfrm>
            <a:off x="2831576" y="1654475"/>
            <a:ext cx="3033995" cy="1169551"/>
          </a:xfrm>
          <a:prstGeom prst="rect">
            <a:avLst/>
          </a:prstGeom>
        </p:spPr>
        <p:txBody>
          <a:bodyPr wrap="square">
            <a:spAutoFit/>
          </a:bodyPr>
          <a:lstStyle/>
          <a:p>
            <a:pPr algn="ctr"/>
            <a:r>
              <a:rPr lang="en-GB" sz="1400" b="1" dirty="0">
                <a:solidFill>
                  <a:srgbClr val="5A5A5A"/>
                </a:solidFill>
              </a:rPr>
              <a:t>HR 0.68</a:t>
            </a:r>
          </a:p>
          <a:p>
            <a:pPr algn="ctr"/>
            <a:r>
              <a:rPr lang="en-GB" sz="1400" dirty="0">
                <a:solidFill>
                  <a:srgbClr val="5A5A5A"/>
                </a:solidFill>
              </a:rPr>
              <a:t>(95% CI 0.57, 0.82)</a:t>
            </a:r>
          </a:p>
          <a:p>
            <a:pPr algn="ctr"/>
            <a:r>
              <a:rPr lang="en-GB" sz="1400" i="1" dirty="0">
                <a:solidFill>
                  <a:srgbClr val="5A5A5A"/>
                </a:solidFill>
              </a:rPr>
              <a:t>p</a:t>
            </a:r>
            <a:r>
              <a:rPr lang="en-GB" sz="1400" dirty="0">
                <a:solidFill>
                  <a:srgbClr val="5A5A5A"/>
                </a:solidFill>
              </a:rPr>
              <a:t>&lt;0.0001</a:t>
            </a:r>
          </a:p>
          <a:p>
            <a:pPr algn="ctr"/>
            <a:endParaRPr lang="en-GB" sz="1400" dirty="0"/>
          </a:p>
          <a:p>
            <a:pPr algn="ctr"/>
            <a:endParaRPr lang="en-GB" sz="1400" dirty="0"/>
          </a:p>
        </p:txBody>
      </p:sp>
      <p:sp>
        <p:nvSpPr>
          <p:cNvPr id="6" name="Footer Placeholder 5"/>
          <p:cNvSpPr>
            <a:spLocks noGrp="1"/>
          </p:cNvSpPr>
          <p:nvPr>
            <p:ph type="ftr" sz="quarter" idx="4294967295"/>
          </p:nvPr>
        </p:nvSpPr>
        <p:spPr>
          <a:xfrm>
            <a:off x="1776000" y="6382800"/>
            <a:ext cx="6843600" cy="244800"/>
          </a:xfrm>
          <a:prstGeom prst="rect">
            <a:avLst/>
          </a:prstGeom>
        </p:spPr>
        <p:txBody>
          <a:bodyPr/>
          <a:lstStyle/>
          <a:p>
            <a:r>
              <a:rPr lang="en-GB" dirty="0"/>
              <a:t>Kaplan-Meier estimate. HR, hazard </a:t>
            </a:r>
            <a:r>
              <a:rPr lang="en-GB" dirty="0" smtClean="0"/>
              <a:t>ratio </a:t>
            </a:r>
            <a:endParaRPr lang="en-US" dirty="0"/>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84147" b="7862"/>
          <a:stretch/>
        </p:blipFill>
        <p:spPr>
          <a:xfrm>
            <a:off x="1524000" y="5544273"/>
            <a:ext cx="9144000" cy="495020"/>
          </a:xfrm>
          <a:prstGeom prst="rect">
            <a:avLst/>
          </a:prstGeom>
        </p:spPr>
      </p:pic>
    </p:spTree>
    <p:extLst>
      <p:ext uri="{BB962C8B-B14F-4D97-AF65-F5344CB8AC3E}">
        <p14:creationId xmlns:p14="http://schemas.microsoft.com/office/powerpoint/2010/main" val="4291632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4000"/>
                                        <p:tgtEl>
                                          <p:spTgt spid="3"/>
                                        </p:tgtEl>
                                      </p:cBhvr>
                                    </p:animEffect>
                                  </p:childTnLst>
                                </p:cTn>
                              </p:par>
                            </p:childTnLst>
                          </p:cTn>
                        </p:par>
                        <p:par>
                          <p:cTn id="8" fill="hold">
                            <p:stCondLst>
                              <p:cond delay="40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248" y="188642"/>
            <a:ext cx="8639504" cy="1008111"/>
          </a:xfrm>
          <a:ln>
            <a:solidFill>
              <a:srgbClr val="C00000"/>
            </a:solidFill>
          </a:ln>
        </p:spPr>
        <p:txBody>
          <a:bodyPr/>
          <a:lstStyle/>
          <a:p>
            <a:r>
              <a:rPr lang="en-US" dirty="0" smtClean="0"/>
              <a:t>All-cause mortality</a:t>
            </a:r>
            <a:endParaRPr lang="en-US" dirty="0"/>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77</a:t>
            </a:fld>
            <a:endParaRPr lang="en-GB" dirty="0">
              <a:solidFill>
                <a:prstClr val="black">
                  <a:tint val="75000"/>
                </a:prstClr>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9019" b="5974"/>
          <a:stretch/>
        </p:blipFill>
        <p:spPr>
          <a:xfrm>
            <a:off x="1620013" y="1509823"/>
            <a:ext cx="9144000" cy="4646429"/>
          </a:xfrm>
          <a:prstGeom prst="rect">
            <a:avLst/>
          </a:prstGeom>
        </p:spPr>
      </p:pic>
      <p:sp>
        <p:nvSpPr>
          <p:cNvPr id="11" name="Rectangle 10"/>
          <p:cNvSpPr/>
          <p:nvPr/>
        </p:nvSpPr>
        <p:spPr>
          <a:xfrm>
            <a:off x="3149263" y="1585561"/>
            <a:ext cx="2073870" cy="1169551"/>
          </a:xfrm>
          <a:prstGeom prst="rect">
            <a:avLst/>
          </a:prstGeom>
        </p:spPr>
        <p:txBody>
          <a:bodyPr wrap="square">
            <a:spAutoFit/>
          </a:bodyPr>
          <a:lstStyle/>
          <a:p>
            <a:pPr algn="ctr"/>
            <a:r>
              <a:rPr lang="en-GB" sz="1400" b="1" dirty="0">
                <a:solidFill>
                  <a:schemeClr val="accent4"/>
                </a:solidFill>
              </a:rPr>
              <a:t>Empagliflozin 10 mg</a:t>
            </a:r>
          </a:p>
          <a:p>
            <a:pPr algn="ctr"/>
            <a:r>
              <a:rPr lang="en-GB" sz="1400" b="1" dirty="0">
                <a:solidFill>
                  <a:srgbClr val="5A5A5A"/>
                </a:solidFill>
              </a:rPr>
              <a:t>HR 0.70</a:t>
            </a:r>
          </a:p>
          <a:p>
            <a:pPr algn="ctr"/>
            <a:r>
              <a:rPr lang="en-GB" sz="1400" dirty="0">
                <a:solidFill>
                  <a:srgbClr val="5A5A5A"/>
                </a:solidFill>
              </a:rPr>
              <a:t>(95% CI 0.56, 0.87)</a:t>
            </a:r>
          </a:p>
          <a:p>
            <a:pPr algn="ctr"/>
            <a:r>
              <a:rPr lang="en-GB" sz="1400" i="1" dirty="0">
                <a:solidFill>
                  <a:srgbClr val="5A5A5A"/>
                </a:solidFill>
              </a:rPr>
              <a:t>p</a:t>
            </a:r>
            <a:r>
              <a:rPr lang="en-GB" sz="1400" dirty="0">
                <a:solidFill>
                  <a:srgbClr val="5A5A5A"/>
                </a:solidFill>
              </a:rPr>
              <a:t>=0.0013</a:t>
            </a:r>
          </a:p>
          <a:p>
            <a:pPr algn="ctr"/>
            <a:endParaRPr lang="en-GB" sz="1400" dirty="0"/>
          </a:p>
        </p:txBody>
      </p:sp>
      <p:sp>
        <p:nvSpPr>
          <p:cNvPr id="13" name="Footer Placeholder 5"/>
          <p:cNvSpPr>
            <a:spLocks noGrp="1"/>
          </p:cNvSpPr>
          <p:nvPr>
            <p:ph type="ftr" sz="quarter" idx="4294967295"/>
          </p:nvPr>
        </p:nvSpPr>
        <p:spPr>
          <a:xfrm>
            <a:off x="1776000" y="6382800"/>
            <a:ext cx="6843600" cy="244800"/>
          </a:xfrm>
          <a:prstGeom prst="rect">
            <a:avLst/>
          </a:prstGeom>
        </p:spPr>
        <p:txBody>
          <a:bodyPr/>
          <a:lstStyle/>
          <a:p>
            <a:r>
              <a:rPr lang="en-GB" dirty="0"/>
              <a:t>Kaplan-Meier estimate. HR, hazard </a:t>
            </a:r>
            <a:r>
              <a:rPr lang="en-GB" dirty="0" smtClean="0"/>
              <a:t>ratio </a:t>
            </a:r>
            <a:endParaRPr lang="en-US" dirty="0"/>
          </a:p>
        </p:txBody>
      </p:sp>
    </p:spTree>
    <p:extLst>
      <p:ext uri="{BB962C8B-B14F-4D97-AF65-F5344CB8AC3E}">
        <p14:creationId xmlns:p14="http://schemas.microsoft.com/office/powerpoint/2010/main" val="63334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193"/>
          </a:xfrm>
          <a:ln>
            <a:solidFill>
              <a:srgbClr val="C00000"/>
            </a:solidFill>
          </a:ln>
        </p:spPr>
        <p:txBody>
          <a:bodyPr>
            <a:noAutofit/>
          </a:bodyPr>
          <a:lstStyle/>
          <a:p>
            <a:r>
              <a:rPr lang="en-GB" dirty="0" smtClean="0"/>
              <a:t>Adverse events</a:t>
            </a:r>
            <a:endParaRPr lang="en-GB" dirty="0"/>
          </a:p>
        </p:txBody>
      </p:sp>
      <p:sp>
        <p:nvSpPr>
          <p:cNvPr id="3" name="TextBox 2"/>
          <p:cNvSpPr txBox="1"/>
          <p:nvPr/>
        </p:nvSpPr>
        <p:spPr>
          <a:xfrm>
            <a:off x="1828800" y="4876801"/>
            <a:ext cx="3657600" cy="307777"/>
          </a:xfrm>
          <a:prstGeom prst="rect">
            <a:avLst/>
          </a:prstGeom>
          <a:noFill/>
        </p:spPr>
        <p:txBody>
          <a:bodyPr wrap="square" rtlCol="0">
            <a:spAutoFit/>
          </a:bodyPr>
          <a:lstStyle/>
          <a:p>
            <a:r>
              <a:rPr lang="en-GB" sz="1400" dirty="0">
                <a:solidFill>
                  <a:schemeClr val="tx2"/>
                </a:solidFill>
              </a:rPr>
              <a:t>Rate = per100 patient-years</a:t>
            </a:r>
          </a:p>
        </p:txBody>
      </p:sp>
      <p:graphicFrame>
        <p:nvGraphicFramePr>
          <p:cNvPr id="8" name="Table 7"/>
          <p:cNvGraphicFramePr>
            <a:graphicFrameLocks noGrp="1"/>
          </p:cNvGraphicFramePr>
          <p:nvPr>
            <p:extLst>
              <p:ext uri="{D42A27DB-BD31-4B8C-83A1-F6EECF244321}">
                <p14:modId xmlns:p14="http://schemas.microsoft.com/office/powerpoint/2010/main" val="2324848922"/>
              </p:ext>
            </p:extLst>
          </p:nvPr>
        </p:nvGraphicFramePr>
        <p:xfrm>
          <a:off x="1847528" y="1371600"/>
          <a:ext cx="8591873" cy="3499440"/>
        </p:xfrm>
        <a:graphic>
          <a:graphicData uri="http://schemas.openxmlformats.org/drawingml/2006/table">
            <a:tbl>
              <a:tblPr firstRow="1" bandRow="1">
                <a:tableStyleId>{5DA37D80-6434-44D0-A028-1B22A696006F}</a:tableStyleId>
              </a:tblPr>
              <a:tblGrid>
                <a:gridCol w="2876873"/>
                <a:gridCol w="952500"/>
                <a:gridCol w="952500"/>
                <a:gridCol w="952500"/>
                <a:gridCol w="952500"/>
                <a:gridCol w="952500"/>
                <a:gridCol w="952500"/>
              </a:tblGrid>
              <a:tr h="420218">
                <a:tc>
                  <a:txBody>
                    <a:bodyPr/>
                    <a:lstStyle/>
                    <a:p>
                      <a:endParaRPr lang="en-GB" sz="1600" dirty="0">
                        <a:solidFill>
                          <a:srgbClr val="5A5A5A"/>
                        </a:solidFill>
                      </a:endParaRPr>
                    </a:p>
                  </a:txBody>
                  <a:tcPr marL="72000" marR="72000" marT="36000" marB="36000"/>
                </a:tc>
                <a:tc gridSpan="2">
                  <a:txBody>
                    <a:bodyPr/>
                    <a:lstStyle/>
                    <a:p>
                      <a:pPr algn="ctr"/>
                      <a:r>
                        <a:rPr lang="en-GB" sz="1600" dirty="0" smtClean="0">
                          <a:solidFill>
                            <a:srgbClr val="5A5A5A"/>
                          </a:solidFill>
                        </a:rPr>
                        <a:t>Placebo</a:t>
                      </a:r>
                    </a:p>
                    <a:p>
                      <a:pPr algn="ctr"/>
                      <a:r>
                        <a:rPr lang="en-GB" sz="1600" dirty="0" smtClean="0">
                          <a:solidFill>
                            <a:srgbClr val="5A5A5A"/>
                          </a:solidFill>
                        </a:rPr>
                        <a:t>(n=2333)</a:t>
                      </a:r>
                      <a:endParaRPr lang="en-GB" sz="1600" dirty="0">
                        <a:solidFill>
                          <a:srgbClr val="5A5A5A"/>
                        </a:solidFill>
                      </a:endParaRPr>
                    </a:p>
                  </a:txBody>
                  <a:tcPr marL="72000" marR="72000" marT="36000" marB="36000"/>
                </a:tc>
                <a:tc hMerge="1">
                  <a:txBody>
                    <a:bodyPr/>
                    <a:lstStyle/>
                    <a:p>
                      <a:endParaRPr lang="en-GB"/>
                    </a:p>
                  </a:txBody>
                  <a:tcPr/>
                </a:tc>
                <a:tc gridSpan="2">
                  <a:txBody>
                    <a:bodyPr/>
                    <a:lstStyle/>
                    <a:p>
                      <a:pPr algn="ctr"/>
                      <a:r>
                        <a:rPr lang="en-GB" sz="1600" dirty="0" smtClean="0">
                          <a:solidFill>
                            <a:srgbClr val="5A5A5A"/>
                          </a:solidFill>
                        </a:rPr>
                        <a:t>Empagliflozin </a:t>
                      </a:r>
                      <a:br>
                        <a:rPr lang="en-GB" sz="1600" dirty="0" smtClean="0">
                          <a:solidFill>
                            <a:srgbClr val="5A5A5A"/>
                          </a:solidFill>
                        </a:rPr>
                      </a:br>
                      <a:r>
                        <a:rPr lang="en-GB" sz="1600" baseline="0" dirty="0" smtClean="0">
                          <a:solidFill>
                            <a:srgbClr val="5A5A5A"/>
                          </a:solidFill>
                        </a:rPr>
                        <a:t>10 mg</a:t>
                      </a:r>
                    </a:p>
                    <a:p>
                      <a:pPr algn="ctr"/>
                      <a:r>
                        <a:rPr lang="en-GB" sz="1600" baseline="0" dirty="0" smtClean="0">
                          <a:solidFill>
                            <a:srgbClr val="5A5A5A"/>
                          </a:solidFill>
                        </a:rPr>
                        <a:t>(n=2345)</a:t>
                      </a:r>
                      <a:endParaRPr lang="en-GB" sz="1600" dirty="0">
                        <a:solidFill>
                          <a:srgbClr val="5A5A5A"/>
                        </a:solidFill>
                      </a:endParaRPr>
                    </a:p>
                  </a:txBody>
                  <a:tcPr marL="72000" marR="72000" marT="36000" marB="36000"/>
                </a:tc>
                <a:tc hMerge="1">
                  <a:txBody>
                    <a:bodyPr/>
                    <a:lstStyle/>
                    <a:p>
                      <a:endParaRPr lang="en-GB"/>
                    </a:p>
                  </a:txBody>
                  <a:tcPr/>
                </a:tc>
                <a:tc gridSpan="2">
                  <a:txBody>
                    <a:bodyPr/>
                    <a:lstStyle/>
                    <a:p>
                      <a:pPr algn="ctr"/>
                      <a:r>
                        <a:rPr lang="en-GB" sz="1600" dirty="0" smtClean="0">
                          <a:solidFill>
                            <a:srgbClr val="5A5A5A"/>
                          </a:solidFill>
                        </a:rPr>
                        <a:t>Empagliflozin </a:t>
                      </a:r>
                      <a:br>
                        <a:rPr lang="en-GB" sz="1600" dirty="0" smtClean="0">
                          <a:solidFill>
                            <a:srgbClr val="5A5A5A"/>
                          </a:solidFill>
                        </a:rPr>
                      </a:br>
                      <a:r>
                        <a:rPr lang="en-GB" sz="1600" dirty="0" smtClean="0">
                          <a:solidFill>
                            <a:srgbClr val="5A5A5A"/>
                          </a:solidFill>
                        </a:rPr>
                        <a:t>25</a:t>
                      </a:r>
                      <a:r>
                        <a:rPr lang="en-GB" sz="1600" baseline="0" dirty="0" smtClean="0">
                          <a:solidFill>
                            <a:srgbClr val="5A5A5A"/>
                          </a:solidFill>
                        </a:rPr>
                        <a:t> mg</a:t>
                      </a:r>
                    </a:p>
                    <a:p>
                      <a:pPr algn="ctr"/>
                      <a:r>
                        <a:rPr lang="en-GB" sz="1600" baseline="0" dirty="0" smtClean="0">
                          <a:solidFill>
                            <a:srgbClr val="5A5A5A"/>
                          </a:solidFill>
                        </a:rPr>
                        <a:t>(n=2342)</a:t>
                      </a:r>
                      <a:endParaRPr lang="en-GB" sz="1600" dirty="0">
                        <a:solidFill>
                          <a:srgbClr val="5A5A5A"/>
                        </a:solidFill>
                      </a:endParaRPr>
                    </a:p>
                  </a:txBody>
                  <a:tcPr marL="72000" marR="72000" marT="36000" marB="36000"/>
                </a:tc>
                <a:tc hMerge="1">
                  <a:txBody>
                    <a:bodyPr/>
                    <a:lstStyle/>
                    <a:p>
                      <a:endParaRPr lang="en-GB"/>
                    </a:p>
                  </a:txBody>
                  <a:tcPr/>
                </a:tc>
              </a:tr>
              <a:tr h="457200">
                <a:tc>
                  <a:txBody>
                    <a:bodyPr/>
                    <a:lstStyle/>
                    <a:p>
                      <a:endParaRPr lang="en-GB" sz="1600" dirty="0">
                        <a:solidFill>
                          <a:srgbClr val="5A5A5A"/>
                        </a:solidFill>
                      </a:endParaRPr>
                    </a:p>
                  </a:txBody>
                  <a:tcPr marL="72000" marR="72000" marT="36000" marB="36000"/>
                </a:tc>
                <a:tc>
                  <a:txBody>
                    <a:bodyPr/>
                    <a:lstStyle/>
                    <a:p>
                      <a:pPr algn="ctr"/>
                      <a:r>
                        <a:rPr lang="en-GB" sz="1600" b="1" dirty="0" smtClean="0">
                          <a:solidFill>
                            <a:srgbClr val="5A5A5A"/>
                          </a:solidFill>
                        </a:rPr>
                        <a:t>n (%)</a:t>
                      </a:r>
                      <a:endParaRPr lang="en-GB" sz="1600" b="1" dirty="0">
                        <a:solidFill>
                          <a:srgbClr val="5A5A5A"/>
                        </a:solidFill>
                      </a:endParaRPr>
                    </a:p>
                  </a:txBody>
                  <a:tcPr marL="72000" marR="72000" marT="36000" marB="36000" anchor="ctr"/>
                </a:tc>
                <a:tc>
                  <a:txBody>
                    <a:bodyPr/>
                    <a:lstStyle/>
                    <a:p>
                      <a:pPr algn="ctr"/>
                      <a:r>
                        <a:rPr lang="en-GB" sz="1600" b="1" dirty="0" smtClean="0">
                          <a:solidFill>
                            <a:srgbClr val="5A5A5A"/>
                          </a:solidFill>
                        </a:rPr>
                        <a:t>Rate</a:t>
                      </a:r>
                      <a:endParaRPr lang="en-GB" sz="1600" b="1" dirty="0">
                        <a:solidFill>
                          <a:srgbClr val="5A5A5A"/>
                        </a:solidFill>
                      </a:endParaRPr>
                    </a:p>
                  </a:txBody>
                  <a:tcPr marL="72000" marR="72000" marT="36000" marB="36000" anchor="ctr"/>
                </a:tc>
                <a:tc>
                  <a:txBody>
                    <a:bodyPr/>
                    <a:lstStyle/>
                    <a:p>
                      <a:pPr algn="ctr"/>
                      <a:r>
                        <a:rPr lang="en-GB" sz="1600" b="1" dirty="0" smtClean="0">
                          <a:solidFill>
                            <a:srgbClr val="5A5A5A"/>
                          </a:solidFill>
                        </a:rPr>
                        <a:t>n (%)</a:t>
                      </a:r>
                      <a:endParaRPr lang="en-GB" sz="1600" b="1" dirty="0">
                        <a:solidFill>
                          <a:srgbClr val="5A5A5A"/>
                        </a:solidFill>
                      </a:endParaRPr>
                    </a:p>
                  </a:txBody>
                  <a:tcPr marL="72000" marR="72000" marT="36000" marB="36000" anchor="ctr"/>
                </a:tc>
                <a:tc>
                  <a:txBody>
                    <a:bodyPr/>
                    <a:lstStyle/>
                    <a:p>
                      <a:pPr algn="ctr"/>
                      <a:r>
                        <a:rPr lang="en-GB" sz="1600" b="1" dirty="0" smtClean="0">
                          <a:solidFill>
                            <a:srgbClr val="5A5A5A"/>
                          </a:solidFill>
                        </a:rPr>
                        <a:t>Rate</a:t>
                      </a:r>
                      <a:endParaRPr lang="en-GB" sz="1600" b="1" dirty="0">
                        <a:solidFill>
                          <a:srgbClr val="5A5A5A"/>
                        </a:solidFill>
                      </a:endParaRPr>
                    </a:p>
                  </a:txBody>
                  <a:tcPr marL="72000" marR="72000" marT="36000" marB="36000" anchor="ctr"/>
                </a:tc>
                <a:tc>
                  <a:txBody>
                    <a:bodyPr/>
                    <a:lstStyle/>
                    <a:p>
                      <a:pPr algn="ctr"/>
                      <a:r>
                        <a:rPr lang="en-GB" sz="1600" b="1" dirty="0" smtClean="0">
                          <a:solidFill>
                            <a:srgbClr val="5A5A5A"/>
                          </a:solidFill>
                        </a:rPr>
                        <a:t>n (%)</a:t>
                      </a:r>
                      <a:endParaRPr lang="en-GB" sz="1600" b="1" dirty="0">
                        <a:solidFill>
                          <a:srgbClr val="5A5A5A"/>
                        </a:solidFill>
                      </a:endParaRPr>
                    </a:p>
                  </a:txBody>
                  <a:tcPr marL="72000" marR="72000" marT="36000" marB="36000" anchor="ctr"/>
                </a:tc>
                <a:tc>
                  <a:txBody>
                    <a:bodyPr/>
                    <a:lstStyle/>
                    <a:p>
                      <a:pPr algn="ctr"/>
                      <a:r>
                        <a:rPr lang="en-GB" sz="1600" b="1" dirty="0" smtClean="0">
                          <a:solidFill>
                            <a:srgbClr val="5A5A5A"/>
                          </a:solidFill>
                        </a:rPr>
                        <a:t>Rate</a:t>
                      </a:r>
                      <a:endParaRPr lang="en-GB" sz="1600" b="1" dirty="0">
                        <a:solidFill>
                          <a:srgbClr val="5A5A5A"/>
                        </a:solidFill>
                      </a:endParaRPr>
                    </a:p>
                  </a:txBody>
                  <a:tcPr marL="72000" marR="72000" marT="36000" marB="36000" anchor="ctr"/>
                </a:tc>
              </a:tr>
              <a:tr h="557784">
                <a:tc>
                  <a:txBody>
                    <a:bodyPr/>
                    <a:lstStyle/>
                    <a:p>
                      <a:r>
                        <a:rPr lang="en-GB" sz="1600" dirty="0" smtClean="0">
                          <a:solidFill>
                            <a:srgbClr val="5A5A5A"/>
                          </a:solidFill>
                        </a:rPr>
                        <a:t>One or more AEs</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2139 (91.7%)</a:t>
                      </a:r>
                      <a:endParaRPr lang="en-GB" sz="1600" dirty="0">
                        <a:solidFill>
                          <a:srgbClr val="5A5A5A"/>
                        </a:solidFill>
                      </a:endParaRPr>
                    </a:p>
                  </a:txBody>
                  <a:tcPr marL="0" marR="0" marT="36000" marB="36000"/>
                </a:tc>
                <a:tc>
                  <a:txBody>
                    <a:bodyPr/>
                    <a:lstStyle/>
                    <a:p>
                      <a:pPr algn="ctr"/>
                      <a:r>
                        <a:rPr lang="en-US" sz="1600" dirty="0" smtClean="0">
                          <a:solidFill>
                            <a:srgbClr val="5A5A5A"/>
                          </a:solidFill>
                        </a:rPr>
                        <a:t>178.67</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2112 (90.1%)</a:t>
                      </a:r>
                      <a:endParaRPr lang="en-GB" sz="1600" dirty="0">
                        <a:solidFill>
                          <a:srgbClr val="5A5A5A"/>
                        </a:solidFill>
                      </a:endParaRPr>
                    </a:p>
                  </a:txBody>
                  <a:tcPr marL="0" marR="0" marT="36000" marB="36000"/>
                </a:tc>
                <a:tc>
                  <a:txBody>
                    <a:bodyPr/>
                    <a:lstStyle/>
                    <a:p>
                      <a:pPr algn="ctr"/>
                      <a:r>
                        <a:rPr lang="en-US" sz="1600" dirty="0" smtClean="0">
                          <a:solidFill>
                            <a:srgbClr val="5A5A5A"/>
                          </a:solidFill>
                        </a:rPr>
                        <a:t>150.34</a:t>
                      </a:r>
                      <a:endParaRPr lang="en-GB" sz="1600" dirty="0">
                        <a:solidFill>
                          <a:srgbClr val="5A5A5A"/>
                        </a:solidFill>
                      </a:endParaRPr>
                    </a:p>
                  </a:txBody>
                  <a:tcPr marL="0" marR="0" marT="36000" marB="36000"/>
                </a:tc>
                <a:tc>
                  <a:txBody>
                    <a:bodyPr/>
                    <a:lstStyle/>
                    <a:p>
                      <a:pPr algn="ctr"/>
                      <a:r>
                        <a:rPr lang="en-GB" sz="1600" dirty="0" smtClean="0">
                          <a:solidFill>
                            <a:srgbClr val="5A5A5A"/>
                          </a:solidFill>
                        </a:rPr>
                        <a:t>2118 (90.4%)</a:t>
                      </a:r>
                      <a:endParaRPr lang="en-GB" sz="1600" dirty="0">
                        <a:solidFill>
                          <a:srgbClr val="5A5A5A"/>
                        </a:solidFill>
                      </a:endParaRPr>
                    </a:p>
                  </a:txBody>
                  <a:tcPr marL="0" marR="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5A5A5A"/>
                          </a:solidFill>
                        </a:rPr>
                        <a:t>148.36</a:t>
                      </a:r>
                      <a:endParaRPr lang="en-GB" sz="1600" dirty="0" smtClean="0">
                        <a:solidFill>
                          <a:srgbClr val="5A5A5A"/>
                        </a:solidFill>
                      </a:endParaRPr>
                    </a:p>
                  </a:txBody>
                  <a:tcPr marL="0" marR="0" marT="36000" marB="36000"/>
                </a:tc>
              </a:tr>
              <a:tr h="557784">
                <a:tc>
                  <a:txBody>
                    <a:bodyPr/>
                    <a:lstStyle/>
                    <a:p>
                      <a:r>
                        <a:rPr lang="en-GB" sz="1600" dirty="0" smtClean="0">
                          <a:solidFill>
                            <a:srgbClr val="5A5A5A"/>
                          </a:solidFill>
                        </a:rPr>
                        <a:t>One or more drug-related*</a:t>
                      </a:r>
                      <a:r>
                        <a:rPr lang="en-GB" sz="1600" baseline="0" dirty="0" smtClean="0">
                          <a:solidFill>
                            <a:srgbClr val="5A5A5A"/>
                          </a:solidFill>
                        </a:rPr>
                        <a:t> AEs</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549 (23.5%)</a:t>
                      </a:r>
                      <a:endParaRPr lang="en-GB" sz="1600" dirty="0">
                        <a:solidFill>
                          <a:srgbClr val="5A5A5A"/>
                        </a:solidFill>
                      </a:endParaRPr>
                    </a:p>
                  </a:txBody>
                  <a:tcPr marL="0" marR="0" marT="36000" marB="36000"/>
                </a:tc>
                <a:tc>
                  <a:txBody>
                    <a:bodyPr/>
                    <a:lstStyle/>
                    <a:p>
                      <a:pPr algn="ctr"/>
                      <a:r>
                        <a:rPr lang="en-US" sz="1600" dirty="0" smtClean="0">
                          <a:solidFill>
                            <a:srgbClr val="5A5A5A"/>
                          </a:solidFill>
                        </a:rPr>
                        <a:t>11.33</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666 (28.4%)</a:t>
                      </a:r>
                      <a:endParaRPr lang="en-GB" sz="1600" dirty="0">
                        <a:solidFill>
                          <a:srgbClr val="5A5A5A"/>
                        </a:solidFill>
                      </a:endParaRPr>
                    </a:p>
                  </a:txBody>
                  <a:tcPr marL="0" marR="0" marT="36000" marB="36000"/>
                </a:tc>
                <a:tc>
                  <a:txBody>
                    <a:bodyPr/>
                    <a:lstStyle/>
                    <a:p>
                      <a:pPr algn="ctr"/>
                      <a:r>
                        <a:rPr lang="en-US" sz="1600" dirty="0" smtClean="0">
                          <a:solidFill>
                            <a:srgbClr val="5A5A5A"/>
                          </a:solidFill>
                        </a:rPr>
                        <a:t>14.15</a:t>
                      </a:r>
                      <a:endParaRPr lang="en-GB" sz="1600" dirty="0">
                        <a:solidFill>
                          <a:srgbClr val="5A5A5A"/>
                        </a:solidFill>
                      </a:endParaRPr>
                    </a:p>
                  </a:txBody>
                  <a:tcPr marL="0" marR="0" marT="36000" marB="36000"/>
                </a:tc>
                <a:tc>
                  <a:txBody>
                    <a:bodyPr/>
                    <a:lstStyle/>
                    <a:p>
                      <a:pPr algn="ctr"/>
                      <a:r>
                        <a:rPr lang="en-GB" sz="1600" dirty="0" smtClean="0">
                          <a:solidFill>
                            <a:srgbClr val="5A5A5A"/>
                          </a:solidFill>
                        </a:rPr>
                        <a:t>643 (27.5%)</a:t>
                      </a:r>
                      <a:endParaRPr lang="en-GB" sz="1600" dirty="0">
                        <a:solidFill>
                          <a:srgbClr val="5A5A5A"/>
                        </a:solidFill>
                      </a:endParaRPr>
                    </a:p>
                  </a:txBody>
                  <a:tcPr marL="0" marR="0" marT="36000" marB="36000"/>
                </a:tc>
                <a:tc>
                  <a:txBody>
                    <a:bodyPr/>
                    <a:lstStyle/>
                    <a:p>
                      <a:pPr algn="ctr"/>
                      <a:r>
                        <a:rPr lang="en-US" sz="1600" dirty="0" smtClean="0">
                          <a:solidFill>
                            <a:srgbClr val="5A5A5A"/>
                          </a:solidFill>
                        </a:rPr>
                        <a:t>13.38</a:t>
                      </a:r>
                      <a:endParaRPr lang="en-GB" sz="1600" dirty="0">
                        <a:solidFill>
                          <a:srgbClr val="5A5A5A"/>
                        </a:solidFill>
                      </a:endParaRPr>
                    </a:p>
                  </a:txBody>
                  <a:tcPr marL="0" marR="0" marT="36000" marB="36000"/>
                </a:tc>
              </a:tr>
              <a:tr h="557784">
                <a:tc>
                  <a:txBody>
                    <a:bodyPr/>
                    <a:lstStyle/>
                    <a:p>
                      <a:r>
                        <a:rPr lang="en-GB" sz="1600" dirty="0" smtClean="0">
                          <a:solidFill>
                            <a:srgbClr val="5A5A5A"/>
                          </a:solidFill>
                        </a:rPr>
                        <a:t>One</a:t>
                      </a:r>
                      <a:r>
                        <a:rPr lang="en-GB" sz="1600" baseline="0" dirty="0" smtClean="0">
                          <a:solidFill>
                            <a:srgbClr val="5A5A5A"/>
                          </a:solidFill>
                        </a:rPr>
                        <a:t> or more </a:t>
                      </a:r>
                      <a:r>
                        <a:rPr lang="en-GB" sz="1600" dirty="0" smtClean="0">
                          <a:solidFill>
                            <a:srgbClr val="5A5A5A"/>
                          </a:solidFill>
                        </a:rPr>
                        <a:t>AEs leading to discontinuation</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453 (19.4%)</a:t>
                      </a:r>
                      <a:endParaRPr lang="en-GB" sz="1600" dirty="0">
                        <a:solidFill>
                          <a:srgbClr val="5A5A5A"/>
                        </a:solidFill>
                      </a:endParaRPr>
                    </a:p>
                  </a:txBody>
                  <a:tcPr marL="0" marR="0" marT="36000" marB="36000"/>
                </a:tc>
                <a:tc>
                  <a:txBody>
                    <a:bodyPr/>
                    <a:lstStyle/>
                    <a:p>
                      <a:pPr algn="ctr"/>
                      <a:r>
                        <a:rPr lang="en-US" sz="1600" dirty="0" smtClean="0">
                          <a:solidFill>
                            <a:srgbClr val="5A5A5A"/>
                          </a:solidFill>
                        </a:rPr>
                        <a:t>8.26</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416 (17.7%)</a:t>
                      </a:r>
                      <a:endParaRPr lang="en-GB" sz="1600" dirty="0">
                        <a:solidFill>
                          <a:srgbClr val="5A5A5A"/>
                        </a:solidFill>
                      </a:endParaRPr>
                    </a:p>
                  </a:txBody>
                  <a:tcPr marL="0" marR="0" marT="36000" marB="36000"/>
                </a:tc>
                <a:tc>
                  <a:txBody>
                    <a:bodyPr/>
                    <a:lstStyle/>
                    <a:p>
                      <a:pPr algn="ctr"/>
                      <a:r>
                        <a:rPr lang="en-US" sz="1600" dirty="0" smtClean="0">
                          <a:solidFill>
                            <a:srgbClr val="5A5A5A"/>
                          </a:solidFill>
                        </a:rPr>
                        <a:t>7.28</a:t>
                      </a:r>
                      <a:endParaRPr lang="en-GB" sz="1600" dirty="0">
                        <a:solidFill>
                          <a:srgbClr val="5A5A5A"/>
                        </a:solidFill>
                      </a:endParaRPr>
                    </a:p>
                  </a:txBody>
                  <a:tcPr marL="0" marR="0" marT="36000" marB="36000"/>
                </a:tc>
                <a:tc>
                  <a:txBody>
                    <a:bodyPr/>
                    <a:lstStyle/>
                    <a:p>
                      <a:pPr algn="ctr"/>
                      <a:r>
                        <a:rPr lang="en-GB" sz="1600" dirty="0" smtClean="0">
                          <a:solidFill>
                            <a:srgbClr val="5A5A5A"/>
                          </a:solidFill>
                        </a:rPr>
                        <a:t>397 (17.0%)</a:t>
                      </a:r>
                      <a:endParaRPr lang="en-GB" sz="1600" dirty="0">
                        <a:solidFill>
                          <a:srgbClr val="5A5A5A"/>
                        </a:solidFill>
                      </a:endParaRPr>
                    </a:p>
                  </a:txBody>
                  <a:tcPr marL="0" marR="0" marT="36000" marB="36000"/>
                </a:tc>
                <a:tc>
                  <a:txBody>
                    <a:bodyPr/>
                    <a:lstStyle/>
                    <a:p>
                      <a:pPr algn="ctr"/>
                      <a:r>
                        <a:rPr lang="en-US" sz="1600" dirty="0" smtClean="0">
                          <a:solidFill>
                            <a:srgbClr val="5A5A5A"/>
                          </a:solidFill>
                        </a:rPr>
                        <a:t>6.89</a:t>
                      </a:r>
                      <a:endParaRPr lang="en-GB" sz="1600" dirty="0">
                        <a:solidFill>
                          <a:srgbClr val="5A5A5A"/>
                        </a:solidFill>
                      </a:endParaRPr>
                    </a:p>
                  </a:txBody>
                  <a:tcPr marL="0" marR="0" marT="36000" marB="36000"/>
                </a:tc>
              </a:tr>
              <a:tr h="557784">
                <a:tc>
                  <a:txBody>
                    <a:bodyPr/>
                    <a:lstStyle/>
                    <a:p>
                      <a:r>
                        <a:rPr lang="en-GB" sz="1600" dirty="0" smtClean="0">
                          <a:solidFill>
                            <a:srgbClr val="5A5A5A"/>
                          </a:solidFill>
                        </a:rPr>
                        <a:t>One</a:t>
                      </a:r>
                      <a:r>
                        <a:rPr lang="en-GB" sz="1600" baseline="0" dirty="0" smtClean="0">
                          <a:solidFill>
                            <a:srgbClr val="5A5A5A"/>
                          </a:solidFill>
                        </a:rPr>
                        <a:t> or more s</a:t>
                      </a:r>
                      <a:r>
                        <a:rPr lang="en-GB" sz="1600" dirty="0" smtClean="0">
                          <a:solidFill>
                            <a:srgbClr val="5A5A5A"/>
                          </a:solidFill>
                        </a:rPr>
                        <a:t>erious AEs</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988 (42.3%)</a:t>
                      </a:r>
                      <a:endParaRPr lang="en-GB" sz="1600" dirty="0">
                        <a:solidFill>
                          <a:srgbClr val="5A5A5A"/>
                        </a:solidFill>
                      </a:endParaRPr>
                    </a:p>
                  </a:txBody>
                  <a:tcPr marL="0" marR="0" marT="36000" marB="36000"/>
                </a:tc>
                <a:tc>
                  <a:txBody>
                    <a:bodyPr/>
                    <a:lstStyle/>
                    <a:p>
                      <a:pPr algn="ctr"/>
                      <a:r>
                        <a:rPr lang="en-US" sz="1600" dirty="0" smtClean="0">
                          <a:solidFill>
                            <a:srgbClr val="5A5A5A"/>
                          </a:solidFill>
                        </a:rPr>
                        <a:t>22.34</a:t>
                      </a:r>
                      <a:endParaRPr lang="en-GB" sz="1600" dirty="0">
                        <a:solidFill>
                          <a:srgbClr val="5A5A5A"/>
                        </a:solidFill>
                      </a:endParaRPr>
                    </a:p>
                  </a:txBody>
                  <a:tcPr marL="72000" marR="72000" marT="36000" marB="36000"/>
                </a:tc>
                <a:tc>
                  <a:txBody>
                    <a:bodyPr/>
                    <a:lstStyle/>
                    <a:p>
                      <a:pPr marL="0" algn="ctr" defTabSz="914400" rtl="0" eaLnBrk="1" latinLnBrk="0" hangingPunct="1"/>
                      <a:r>
                        <a:rPr lang="en-GB" sz="1600" kern="1200" dirty="0" smtClean="0">
                          <a:solidFill>
                            <a:srgbClr val="5A5A5A"/>
                          </a:solidFill>
                          <a:latin typeface="+mn-lt"/>
                          <a:ea typeface="+mn-ea"/>
                          <a:cs typeface="+mn-cs"/>
                        </a:rPr>
                        <a:t>876 (37.4%)</a:t>
                      </a:r>
                    </a:p>
                  </a:txBody>
                  <a:tcPr marL="0" marR="0" marT="36000" marB="36000"/>
                </a:tc>
                <a:tc>
                  <a:txBody>
                    <a:bodyPr/>
                    <a:lstStyle/>
                    <a:p>
                      <a:pPr marL="0" algn="ctr" defTabSz="914400" rtl="0" eaLnBrk="1" latinLnBrk="0" hangingPunct="1"/>
                      <a:r>
                        <a:rPr lang="en-US" sz="1600" kern="1200" dirty="0" smtClean="0">
                          <a:solidFill>
                            <a:srgbClr val="5A5A5A"/>
                          </a:solidFill>
                          <a:latin typeface="+mn-lt"/>
                          <a:ea typeface="+mn-ea"/>
                          <a:cs typeface="+mn-cs"/>
                        </a:rPr>
                        <a:t>18.20</a:t>
                      </a:r>
                      <a:endParaRPr lang="en-GB" sz="1600" kern="1200" dirty="0">
                        <a:solidFill>
                          <a:srgbClr val="5A5A5A"/>
                        </a:solidFill>
                        <a:latin typeface="+mn-lt"/>
                        <a:ea typeface="+mn-ea"/>
                        <a:cs typeface="+mn-cs"/>
                      </a:endParaRPr>
                    </a:p>
                  </a:txBody>
                  <a:tcPr marL="0" marR="0" marT="36000" marB="36000"/>
                </a:tc>
                <a:tc>
                  <a:txBody>
                    <a:bodyPr/>
                    <a:lstStyle/>
                    <a:p>
                      <a:pPr algn="ctr"/>
                      <a:r>
                        <a:rPr lang="en-GB" sz="1600" kern="1200" dirty="0" smtClean="0">
                          <a:solidFill>
                            <a:srgbClr val="5A5A5A"/>
                          </a:solidFill>
                          <a:latin typeface="+mn-lt"/>
                          <a:ea typeface="+mn-ea"/>
                          <a:cs typeface="+mn-cs"/>
                        </a:rPr>
                        <a:t>913 (39.0%)</a:t>
                      </a:r>
                      <a:endParaRPr lang="en-GB" sz="1600" dirty="0">
                        <a:solidFill>
                          <a:srgbClr val="5A5A5A"/>
                        </a:solidFill>
                      </a:endParaRPr>
                    </a:p>
                  </a:txBody>
                  <a:tcPr marL="0" marR="0" marT="36000" marB="36000"/>
                </a:tc>
                <a:tc>
                  <a:txBody>
                    <a:bodyPr/>
                    <a:lstStyle/>
                    <a:p>
                      <a:pPr algn="ctr"/>
                      <a:r>
                        <a:rPr lang="en-US" sz="1600" dirty="0" smtClean="0">
                          <a:solidFill>
                            <a:srgbClr val="5A5A5A"/>
                          </a:solidFill>
                        </a:rPr>
                        <a:t>19.39</a:t>
                      </a:r>
                      <a:endParaRPr lang="en-GB" sz="1600" dirty="0">
                        <a:solidFill>
                          <a:srgbClr val="5A5A5A"/>
                        </a:solidFill>
                      </a:endParaRPr>
                    </a:p>
                  </a:txBody>
                  <a:tcPr marL="0" marR="0" marT="36000" marB="36000"/>
                </a:tc>
              </a:tr>
            </a:tbl>
          </a:graphicData>
        </a:graphic>
      </p:graphicFrame>
      <p:sp>
        <p:nvSpPr>
          <p:cNvPr id="9" name="Slide Number Placeholder 3"/>
          <p:cNvSpPr>
            <a:spLocks noGrp="1"/>
          </p:cNvSpPr>
          <p:nvPr>
            <p:ph type="sldNum" sz="quarter" idx="12"/>
          </p:nvPr>
        </p:nvSpPr>
        <p:spPr>
          <a:xfrm>
            <a:off x="9732624" y="6597352"/>
            <a:ext cx="935376" cy="260648"/>
          </a:xfrm>
        </p:spPr>
        <p:txBody>
          <a:bodyPr/>
          <a:lstStyle/>
          <a:p>
            <a:fld id="{4AD7133C-5F9C-4F7F-9637-3E296898A784}" type="slidenum">
              <a:rPr lang="en-GB" smtClean="0">
                <a:solidFill>
                  <a:prstClr val="black">
                    <a:tint val="75000"/>
                  </a:prstClr>
                </a:solidFill>
              </a:rPr>
              <a:pPr/>
              <a:t>78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srgbClr val="5A5A5A"/>
                </a:solidFill>
              </a:rPr>
              <a:t>*As reported by the </a:t>
            </a:r>
            <a:r>
              <a:rPr lang="en-US" dirty="0" smtClean="0">
                <a:solidFill>
                  <a:srgbClr val="5A5A5A"/>
                </a:solidFill>
              </a:rPr>
              <a:t>investigator</a:t>
            </a:r>
            <a:r>
              <a:rPr lang="en-US" dirty="0">
                <a:solidFill>
                  <a:srgbClr val="5A5A5A"/>
                </a:solidFill>
              </a:rPr>
              <a:t/>
            </a:r>
            <a:br>
              <a:rPr lang="en-US" dirty="0">
                <a:solidFill>
                  <a:srgbClr val="5A5A5A"/>
                </a:solidFill>
              </a:rPr>
            </a:br>
            <a:r>
              <a:rPr lang="en-US" dirty="0">
                <a:solidFill>
                  <a:srgbClr val="5A5A5A"/>
                </a:solidFill>
              </a:rPr>
              <a:t>Patients treated with </a:t>
            </a:r>
            <a:r>
              <a:rPr lang="en-US" dirty="0">
                <a:solidFill>
                  <a:srgbClr val="5A5A5A"/>
                </a:solidFill>
                <a:cs typeface="Times New Roman"/>
              </a:rPr>
              <a:t>≥1 </a:t>
            </a:r>
            <a:r>
              <a:rPr lang="en-US" dirty="0">
                <a:solidFill>
                  <a:srgbClr val="5A5A5A"/>
                </a:solidFill>
              </a:rPr>
              <a:t>dose of study </a:t>
            </a:r>
            <a:r>
              <a:rPr lang="en-US" dirty="0" smtClean="0">
                <a:solidFill>
                  <a:srgbClr val="5A5A5A"/>
                </a:solidFill>
              </a:rPr>
              <a:t>drug</a:t>
            </a:r>
            <a:endParaRPr lang="en-GB" dirty="0"/>
          </a:p>
        </p:txBody>
      </p:sp>
    </p:spTree>
    <p:extLst>
      <p:ext uri="{BB962C8B-B14F-4D97-AF65-F5344CB8AC3E}">
        <p14:creationId xmlns:p14="http://schemas.microsoft.com/office/powerpoint/2010/main" val="1984746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488"/>
            <a:ext cx="10515600" cy="1007856"/>
          </a:xfrm>
          <a:ln>
            <a:solidFill>
              <a:srgbClr val="C00000"/>
            </a:solidFill>
          </a:ln>
        </p:spPr>
        <p:txBody>
          <a:bodyPr>
            <a:noAutofit/>
          </a:bodyPr>
          <a:lstStyle/>
          <a:p>
            <a:r>
              <a:rPr lang="en-GB" dirty="0" smtClean="0"/>
              <a:t>Adverse events consistent with urinary tract infection  </a:t>
            </a:r>
            <a:endParaRPr lang="en-GB" dirty="0"/>
          </a:p>
        </p:txBody>
      </p:sp>
      <p:sp>
        <p:nvSpPr>
          <p:cNvPr id="9" name="TextBox 8"/>
          <p:cNvSpPr txBox="1"/>
          <p:nvPr/>
        </p:nvSpPr>
        <p:spPr>
          <a:xfrm>
            <a:off x="1828800" y="5389476"/>
            <a:ext cx="3657600" cy="307777"/>
          </a:xfrm>
          <a:prstGeom prst="rect">
            <a:avLst/>
          </a:prstGeom>
          <a:noFill/>
        </p:spPr>
        <p:txBody>
          <a:bodyPr wrap="square" rtlCol="0">
            <a:spAutoFit/>
          </a:bodyPr>
          <a:lstStyle/>
          <a:p>
            <a:r>
              <a:rPr lang="en-GB" sz="1400" dirty="0">
                <a:solidFill>
                  <a:srgbClr val="5A5A5A"/>
                </a:solidFill>
              </a:rPr>
              <a:t>Rate = per100 patient-years</a:t>
            </a:r>
          </a:p>
        </p:txBody>
      </p:sp>
      <p:graphicFrame>
        <p:nvGraphicFramePr>
          <p:cNvPr id="10" name="Table 9"/>
          <p:cNvGraphicFramePr>
            <a:graphicFrameLocks noGrp="1"/>
          </p:cNvGraphicFramePr>
          <p:nvPr>
            <p:extLst>
              <p:ext uri="{D42A27DB-BD31-4B8C-83A1-F6EECF244321}">
                <p14:modId xmlns:p14="http://schemas.microsoft.com/office/powerpoint/2010/main" val="1911871844"/>
              </p:ext>
            </p:extLst>
          </p:nvPr>
        </p:nvGraphicFramePr>
        <p:xfrm>
          <a:off x="1840524" y="1371600"/>
          <a:ext cx="8598877" cy="3956640"/>
        </p:xfrm>
        <a:graphic>
          <a:graphicData uri="http://schemas.openxmlformats.org/drawingml/2006/table">
            <a:tbl>
              <a:tblPr firstRow="1" bandRow="1">
                <a:tableStyleId>{5DA37D80-6434-44D0-A028-1B22A696006F}</a:tableStyleId>
              </a:tblPr>
              <a:tblGrid>
                <a:gridCol w="2883877"/>
                <a:gridCol w="952500"/>
                <a:gridCol w="952500"/>
                <a:gridCol w="952500"/>
                <a:gridCol w="952500"/>
                <a:gridCol w="952500"/>
                <a:gridCol w="952500"/>
              </a:tblGrid>
              <a:tr h="420218">
                <a:tc>
                  <a:txBody>
                    <a:bodyPr/>
                    <a:lstStyle/>
                    <a:p>
                      <a:endParaRPr lang="en-GB" sz="1600" dirty="0">
                        <a:solidFill>
                          <a:srgbClr val="5A5A5A"/>
                        </a:solidFill>
                      </a:endParaRPr>
                    </a:p>
                  </a:txBody>
                  <a:tcPr marL="72000" marR="72000" marT="36000" marB="3600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5A5A5A"/>
                          </a:solidFill>
                        </a:rPr>
                        <a:t>Placebo </a:t>
                      </a:r>
                      <a:br>
                        <a:rPr lang="en-GB" sz="1600" dirty="0" smtClean="0">
                          <a:solidFill>
                            <a:srgbClr val="5A5A5A"/>
                          </a:solidFill>
                        </a:rPr>
                      </a:br>
                      <a:r>
                        <a:rPr lang="en-GB" sz="1600" dirty="0" smtClean="0">
                          <a:solidFill>
                            <a:srgbClr val="5A5A5A"/>
                          </a:solidFill>
                        </a:rPr>
                        <a:t>(n=2333)</a:t>
                      </a:r>
                    </a:p>
                  </a:txBody>
                  <a:tcPr marL="72000" marR="72000" marT="36000" marB="36000"/>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5A5A5A"/>
                          </a:solidFill>
                        </a:rPr>
                        <a:t>Empagliflozin</a:t>
                      </a:r>
                      <a:r>
                        <a:rPr lang="en-GB" sz="1600" baseline="0" dirty="0" smtClean="0">
                          <a:solidFill>
                            <a:srgbClr val="5A5A5A"/>
                          </a:solidFill>
                        </a:rPr>
                        <a:t> </a:t>
                      </a:r>
                      <a:br>
                        <a:rPr lang="en-GB" sz="1600" baseline="0" dirty="0" smtClean="0">
                          <a:solidFill>
                            <a:srgbClr val="5A5A5A"/>
                          </a:solidFill>
                        </a:rPr>
                      </a:br>
                      <a:r>
                        <a:rPr lang="en-GB" sz="1600" baseline="0" dirty="0" smtClean="0">
                          <a:solidFill>
                            <a:srgbClr val="5A5A5A"/>
                          </a:solidFill>
                        </a:rPr>
                        <a:t>10 mg</a:t>
                      </a:r>
                      <a:br>
                        <a:rPr lang="en-GB" sz="1600" baseline="0" dirty="0" smtClean="0">
                          <a:solidFill>
                            <a:srgbClr val="5A5A5A"/>
                          </a:solidFill>
                        </a:rPr>
                      </a:br>
                      <a:r>
                        <a:rPr lang="en-GB" sz="1600" baseline="0" dirty="0" smtClean="0">
                          <a:solidFill>
                            <a:srgbClr val="5A5A5A"/>
                          </a:solidFill>
                        </a:rPr>
                        <a:t>(n=2345)</a:t>
                      </a:r>
                      <a:endParaRPr lang="en-GB" sz="1600" dirty="0" smtClean="0">
                        <a:solidFill>
                          <a:srgbClr val="5A5A5A"/>
                        </a:solidFill>
                      </a:endParaRPr>
                    </a:p>
                  </a:txBody>
                  <a:tcPr marL="72000" marR="72000" marT="36000" marB="36000"/>
                </a:tc>
                <a:tc hMerge="1">
                  <a:txBody>
                    <a:bodyPr/>
                    <a:lstStyle/>
                    <a:p>
                      <a:endParaRPr lang="en-GB"/>
                    </a:p>
                  </a:txBody>
                  <a:tcPr/>
                </a:tc>
                <a:tc gridSpan="2">
                  <a:txBody>
                    <a:bodyPr/>
                    <a:lstStyle/>
                    <a:p>
                      <a:pPr algn="ctr"/>
                      <a:r>
                        <a:rPr lang="en-GB" sz="1600" dirty="0" smtClean="0">
                          <a:solidFill>
                            <a:srgbClr val="5A5A5A"/>
                          </a:solidFill>
                        </a:rPr>
                        <a:t>Empagliflozin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5A5A5A"/>
                          </a:solidFill>
                        </a:rPr>
                        <a:t>25</a:t>
                      </a:r>
                      <a:r>
                        <a:rPr lang="en-GB" sz="1600" baseline="0" dirty="0" smtClean="0">
                          <a:solidFill>
                            <a:srgbClr val="5A5A5A"/>
                          </a:solidFill>
                        </a:rPr>
                        <a:t> mg</a:t>
                      </a:r>
                      <a:br>
                        <a:rPr lang="en-GB" sz="1600" baseline="0" dirty="0" smtClean="0">
                          <a:solidFill>
                            <a:srgbClr val="5A5A5A"/>
                          </a:solidFill>
                        </a:rPr>
                      </a:br>
                      <a:r>
                        <a:rPr lang="en-GB" sz="1600" baseline="0" dirty="0" smtClean="0">
                          <a:solidFill>
                            <a:srgbClr val="5A5A5A"/>
                          </a:solidFill>
                        </a:rPr>
                        <a:t>(n=2342)</a:t>
                      </a:r>
                      <a:endParaRPr lang="en-GB" sz="1600" dirty="0" smtClean="0">
                        <a:solidFill>
                          <a:srgbClr val="5A5A5A"/>
                        </a:solidFill>
                      </a:endParaRPr>
                    </a:p>
                  </a:txBody>
                  <a:tcPr marL="72000" marR="72000" marT="36000" marB="36000"/>
                </a:tc>
                <a:tc hMerge="1">
                  <a:txBody>
                    <a:bodyPr/>
                    <a:lstStyle/>
                    <a:p>
                      <a:endParaRPr lang="en-GB"/>
                    </a:p>
                  </a:txBody>
                  <a:tcPr/>
                </a:tc>
              </a:tr>
              <a:tr h="457200">
                <a:tc>
                  <a:txBody>
                    <a:bodyPr/>
                    <a:lstStyle/>
                    <a:p>
                      <a:pPr algn="ctr"/>
                      <a:endParaRPr lang="en-GB" sz="1600" dirty="0">
                        <a:solidFill>
                          <a:srgbClr val="5A5A5A"/>
                        </a:solidFill>
                      </a:endParaRPr>
                    </a:p>
                  </a:txBody>
                  <a:tcPr marL="72000" marR="72000" marT="36000" marB="36000" anchor="ctr"/>
                </a:tc>
                <a:tc>
                  <a:txBody>
                    <a:bodyPr/>
                    <a:lstStyle/>
                    <a:p>
                      <a:pPr algn="ctr"/>
                      <a:r>
                        <a:rPr lang="en-GB" sz="1600" b="1" dirty="0" smtClean="0">
                          <a:solidFill>
                            <a:srgbClr val="5A5A5A"/>
                          </a:solidFill>
                        </a:rPr>
                        <a:t>n (%)</a:t>
                      </a:r>
                      <a:endParaRPr lang="en-GB" sz="1600" b="1" dirty="0">
                        <a:solidFill>
                          <a:srgbClr val="5A5A5A"/>
                        </a:solidFill>
                      </a:endParaRPr>
                    </a:p>
                  </a:txBody>
                  <a:tcPr marL="72000" marR="72000" marT="36000" marB="36000" anchor="ctr"/>
                </a:tc>
                <a:tc>
                  <a:txBody>
                    <a:bodyPr/>
                    <a:lstStyle/>
                    <a:p>
                      <a:pPr algn="ctr"/>
                      <a:r>
                        <a:rPr lang="en-GB" sz="1600" b="1" dirty="0" smtClean="0">
                          <a:solidFill>
                            <a:srgbClr val="5A5A5A"/>
                          </a:solidFill>
                        </a:rPr>
                        <a:t>Rate</a:t>
                      </a:r>
                      <a:endParaRPr lang="en-GB" sz="1600" b="1" dirty="0">
                        <a:solidFill>
                          <a:srgbClr val="5A5A5A"/>
                        </a:solidFill>
                      </a:endParaRPr>
                    </a:p>
                  </a:txBody>
                  <a:tcPr marL="72000" marR="72000" marT="36000" marB="36000" anchor="ctr"/>
                </a:tc>
                <a:tc>
                  <a:txBody>
                    <a:bodyPr/>
                    <a:lstStyle/>
                    <a:p>
                      <a:pPr algn="ctr"/>
                      <a:r>
                        <a:rPr lang="en-GB" sz="1600" b="1" dirty="0" smtClean="0">
                          <a:solidFill>
                            <a:srgbClr val="5A5A5A"/>
                          </a:solidFill>
                        </a:rPr>
                        <a:t>n (%)</a:t>
                      </a:r>
                      <a:endParaRPr lang="en-GB" sz="1600" b="1" dirty="0">
                        <a:solidFill>
                          <a:srgbClr val="5A5A5A"/>
                        </a:solidFill>
                      </a:endParaRPr>
                    </a:p>
                  </a:txBody>
                  <a:tcPr marL="72000" marR="72000" marT="36000" marB="36000" anchor="ctr"/>
                </a:tc>
                <a:tc>
                  <a:txBody>
                    <a:bodyPr/>
                    <a:lstStyle/>
                    <a:p>
                      <a:pPr algn="ctr"/>
                      <a:r>
                        <a:rPr lang="en-GB" sz="1600" b="1" dirty="0" smtClean="0">
                          <a:solidFill>
                            <a:srgbClr val="5A5A5A"/>
                          </a:solidFill>
                        </a:rPr>
                        <a:t>Rate</a:t>
                      </a:r>
                      <a:endParaRPr lang="en-GB" sz="1600" b="1" dirty="0">
                        <a:solidFill>
                          <a:srgbClr val="5A5A5A"/>
                        </a:solidFill>
                      </a:endParaRPr>
                    </a:p>
                  </a:txBody>
                  <a:tcPr marL="72000" marR="72000" marT="36000" marB="36000" anchor="ctr"/>
                </a:tc>
                <a:tc>
                  <a:txBody>
                    <a:bodyPr/>
                    <a:lstStyle/>
                    <a:p>
                      <a:pPr algn="ctr"/>
                      <a:r>
                        <a:rPr lang="en-GB" sz="1600" b="1" dirty="0" smtClean="0">
                          <a:solidFill>
                            <a:srgbClr val="5A5A5A"/>
                          </a:solidFill>
                        </a:rPr>
                        <a:t>n (%)</a:t>
                      </a:r>
                      <a:endParaRPr lang="en-GB" sz="1600" b="1" dirty="0">
                        <a:solidFill>
                          <a:srgbClr val="5A5A5A"/>
                        </a:solidFill>
                      </a:endParaRPr>
                    </a:p>
                  </a:txBody>
                  <a:tcPr marL="72000" marR="72000" marT="36000" marB="36000" anchor="ctr"/>
                </a:tc>
                <a:tc>
                  <a:txBody>
                    <a:bodyPr/>
                    <a:lstStyle/>
                    <a:p>
                      <a:pPr algn="ctr"/>
                      <a:r>
                        <a:rPr lang="en-GB" sz="1600" b="1" dirty="0" smtClean="0">
                          <a:solidFill>
                            <a:srgbClr val="5A5A5A"/>
                          </a:solidFill>
                        </a:rPr>
                        <a:t>Rate</a:t>
                      </a:r>
                      <a:endParaRPr lang="en-GB" sz="1600" b="1" dirty="0">
                        <a:solidFill>
                          <a:srgbClr val="5A5A5A"/>
                        </a:solidFill>
                      </a:endParaRPr>
                    </a:p>
                  </a:txBody>
                  <a:tcPr marL="72000" marR="72000" marT="36000" marB="36000" anchor="ctr"/>
                </a:tc>
              </a:tr>
              <a:tr h="518160">
                <a:tc>
                  <a:txBody>
                    <a:bodyPr/>
                    <a:lstStyle/>
                    <a:p>
                      <a:r>
                        <a:rPr lang="en-GB" sz="1600" b="0" i="0" dirty="0" smtClean="0">
                          <a:solidFill>
                            <a:srgbClr val="5A5A5A"/>
                          </a:solidFill>
                        </a:rPr>
                        <a:t>Events</a:t>
                      </a:r>
                      <a:r>
                        <a:rPr lang="en-GB" sz="1600" b="0" i="0" baseline="0" dirty="0" smtClean="0">
                          <a:solidFill>
                            <a:srgbClr val="5A5A5A"/>
                          </a:solidFill>
                        </a:rPr>
                        <a:t> consistent with UTI</a:t>
                      </a:r>
                      <a:endParaRPr lang="en-GB" sz="1600" b="0" i="0" dirty="0">
                        <a:solidFill>
                          <a:srgbClr val="5A5A5A"/>
                        </a:solidFill>
                      </a:endParaRPr>
                    </a:p>
                  </a:txBody>
                  <a:tcPr marL="72000" marR="72000" marT="36000" marB="36000"/>
                </a:tc>
                <a:tc>
                  <a:txBody>
                    <a:bodyPr/>
                    <a:lstStyle/>
                    <a:p>
                      <a:pPr algn="ctr"/>
                      <a:r>
                        <a:rPr lang="en-GB" sz="1600" dirty="0" smtClean="0">
                          <a:solidFill>
                            <a:srgbClr val="5A5A5A"/>
                          </a:solidFill>
                        </a:rPr>
                        <a:t>423 (18.1%)</a:t>
                      </a:r>
                      <a:endParaRPr lang="en-GB" sz="1600" dirty="0">
                        <a:solidFill>
                          <a:srgbClr val="5A5A5A"/>
                        </a:solidFill>
                      </a:endParaRPr>
                    </a:p>
                  </a:txBody>
                  <a:tcPr marL="72000" marR="72000" marT="36000" marB="36000"/>
                </a:tc>
                <a:tc>
                  <a:txBody>
                    <a:bodyPr/>
                    <a:lstStyle/>
                    <a:p>
                      <a:pPr marL="0" algn="ctr" defTabSz="914400" rtl="0" eaLnBrk="1" latinLnBrk="0" hangingPunct="1"/>
                      <a:r>
                        <a:rPr lang="en-GB" sz="1600" kern="1200" dirty="0" smtClean="0">
                          <a:solidFill>
                            <a:srgbClr val="5A5A5A"/>
                          </a:solidFill>
                          <a:latin typeface="+mn-lt"/>
                          <a:ea typeface="+mn-ea"/>
                          <a:cs typeface="+mn-cs"/>
                        </a:rPr>
                        <a:t>8.21</a:t>
                      </a:r>
                      <a:endParaRPr lang="en-GB" sz="1600" kern="1200" dirty="0">
                        <a:solidFill>
                          <a:srgbClr val="5A5A5A"/>
                        </a:solidFill>
                        <a:latin typeface="+mn-lt"/>
                        <a:ea typeface="+mn-ea"/>
                        <a:cs typeface="+mn-cs"/>
                      </a:endParaRPr>
                    </a:p>
                  </a:txBody>
                  <a:tcPr marL="72000" marR="72000" marT="36000" marB="36000"/>
                </a:tc>
                <a:tc>
                  <a:txBody>
                    <a:bodyPr/>
                    <a:lstStyle/>
                    <a:p>
                      <a:pPr algn="ctr"/>
                      <a:r>
                        <a:rPr lang="en-GB" sz="1600" dirty="0" smtClean="0">
                          <a:solidFill>
                            <a:srgbClr val="5A5A5A"/>
                          </a:solidFill>
                        </a:rPr>
                        <a:t>426 (18.2%)</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8.02</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416 (17.8%)</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7.75</a:t>
                      </a:r>
                      <a:endParaRPr lang="en-GB" sz="1600" dirty="0">
                        <a:solidFill>
                          <a:srgbClr val="5A5A5A"/>
                        </a:solidFill>
                      </a:endParaRPr>
                    </a:p>
                  </a:txBody>
                  <a:tcPr marL="72000" marR="72000" marT="36000" marB="36000"/>
                </a:tc>
              </a:tr>
              <a:tr h="303184">
                <a:tc>
                  <a:txBody>
                    <a:bodyPr/>
                    <a:lstStyle/>
                    <a:p>
                      <a:pPr marL="173038" indent="0"/>
                      <a:r>
                        <a:rPr lang="en-GB" sz="1600" i="0" baseline="0" dirty="0" smtClean="0">
                          <a:solidFill>
                            <a:srgbClr val="5A5A5A"/>
                          </a:solidFill>
                        </a:rPr>
                        <a:t>Events leading to discontinuation</a:t>
                      </a:r>
                      <a:endParaRPr lang="en-GB" sz="1600" i="0" baseline="0" dirty="0">
                        <a:solidFill>
                          <a:srgbClr val="5A5A5A"/>
                        </a:solidFill>
                      </a:endParaRPr>
                    </a:p>
                  </a:txBody>
                  <a:tcPr marL="72000" marR="72000" marT="36000" marB="36000"/>
                </a:tc>
                <a:tc>
                  <a:txBody>
                    <a:bodyPr/>
                    <a:lstStyle/>
                    <a:p>
                      <a:pPr algn="ctr"/>
                      <a:r>
                        <a:rPr lang="en-GB" sz="1600" dirty="0" smtClean="0">
                          <a:solidFill>
                            <a:srgbClr val="5A5A5A"/>
                          </a:solidFill>
                        </a:rPr>
                        <a:t>10 </a:t>
                      </a:r>
                    </a:p>
                    <a:p>
                      <a:pPr algn="ctr"/>
                      <a:r>
                        <a:rPr lang="en-GB" sz="1600" dirty="0" smtClean="0">
                          <a:solidFill>
                            <a:srgbClr val="5A5A5A"/>
                          </a:solidFill>
                        </a:rPr>
                        <a:t>(0.4%)</a:t>
                      </a:r>
                      <a:endParaRPr lang="en-GB" sz="1600" dirty="0">
                        <a:solidFill>
                          <a:srgbClr val="5A5A5A"/>
                        </a:solidFill>
                      </a:endParaRPr>
                    </a:p>
                  </a:txBody>
                  <a:tcPr marL="72000" marR="72000" marT="36000" marB="36000"/>
                </a:tc>
                <a:tc>
                  <a:txBody>
                    <a:bodyPr/>
                    <a:lstStyle/>
                    <a:p>
                      <a:pPr marL="0" algn="ctr" defTabSz="914400" rtl="0" eaLnBrk="1" latinLnBrk="0" hangingPunct="1"/>
                      <a:r>
                        <a:rPr lang="en-GB" sz="1600" kern="1200" dirty="0" smtClean="0">
                          <a:solidFill>
                            <a:srgbClr val="5A5A5A"/>
                          </a:solidFill>
                          <a:latin typeface="+mn-lt"/>
                          <a:ea typeface="+mn-ea"/>
                          <a:cs typeface="+mn-cs"/>
                        </a:rPr>
                        <a:t>0.17</a:t>
                      </a:r>
                    </a:p>
                  </a:txBody>
                  <a:tcPr marL="72000" marR="72000" marT="36000" marB="36000"/>
                </a:tc>
                <a:tc>
                  <a:txBody>
                    <a:bodyPr/>
                    <a:lstStyle/>
                    <a:p>
                      <a:pPr algn="ctr"/>
                      <a:r>
                        <a:rPr lang="en-GB" sz="1600" dirty="0" smtClean="0">
                          <a:solidFill>
                            <a:srgbClr val="5A5A5A"/>
                          </a:solidFill>
                        </a:rPr>
                        <a:t>22 </a:t>
                      </a:r>
                    </a:p>
                    <a:p>
                      <a:pPr algn="ctr"/>
                      <a:r>
                        <a:rPr lang="en-GB" sz="1600" dirty="0" smtClean="0">
                          <a:solidFill>
                            <a:srgbClr val="5A5A5A"/>
                          </a:solidFill>
                        </a:rPr>
                        <a:t>(0.9%)</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0.37</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19 </a:t>
                      </a:r>
                    </a:p>
                    <a:p>
                      <a:pPr algn="ctr"/>
                      <a:r>
                        <a:rPr lang="en-GB" sz="1600" dirty="0" smtClean="0">
                          <a:solidFill>
                            <a:srgbClr val="5A5A5A"/>
                          </a:solidFill>
                        </a:rPr>
                        <a:t>(0.8%)</a:t>
                      </a:r>
                      <a:endParaRPr lang="en-GB" sz="1600" dirty="0">
                        <a:solidFill>
                          <a:srgbClr val="5A5A5A"/>
                        </a:solidFill>
                      </a:endParaRPr>
                    </a:p>
                  </a:txBody>
                  <a:tcPr marL="72000" marR="72000" marT="36000" marB="36000"/>
                </a:tc>
                <a:tc>
                  <a:txBody>
                    <a:bodyPr/>
                    <a:lstStyle/>
                    <a:p>
                      <a:pPr algn="ctr"/>
                      <a:r>
                        <a:rPr lang="en-GB" sz="1600" dirty="0" smtClean="0">
                          <a:solidFill>
                            <a:srgbClr val="5A5A5A"/>
                          </a:solidFill>
                        </a:rPr>
                        <a:t>0.31</a:t>
                      </a:r>
                      <a:endParaRPr lang="en-GB" sz="1600" dirty="0">
                        <a:solidFill>
                          <a:srgbClr val="5A5A5A"/>
                        </a:solidFill>
                      </a:endParaRPr>
                    </a:p>
                  </a:txBody>
                  <a:tcPr marL="72000" marR="72000" marT="36000" marB="36000"/>
                </a:tc>
              </a:tr>
              <a:tr h="457200">
                <a:tc>
                  <a:txBody>
                    <a:bodyPr/>
                    <a:lstStyle/>
                    <a:p>
                      <a:pPr marL="169863" indent="-169863"/>
                      <a:r>
                        <a:rPr lang="en-GB" sz="1600" b="0" i="0" kern="1200" dirty="0" smtClean="0">
                          <a:solidFill>
                            <a:srgbClr val="5A5A5A"/>
                          </a:solidFill>
                          <a:latin typeface="+mn-lt"/>
                          <a:ea typeface="+mn-ea"/>
                          <a:cs typeface="+mn-cs"/>
                        </a:rPr>
                        <a:t>By</a:t>
                      </a:r>
                      <a:r>
                        <a:rPr lang="en-GB" sz="1600" b="0" i="0" kern="1200" baseline="0" dirty="0" smtClean="0">
                          <a:solidFill>
                            <a:srgbClr val="5A5A5A"/>
                          </a:solidFill>
                          <a:latin typeface="+mn-lt"/>
                          <a:ea typeface="+mn-ea"/>
                          <a:cs typeface="+mn-cs"/>
                        </a:rPr>
                        <a:t> s</a:t>
                      </a:r>
                      <a:r>
                        <a:rPr lang="en-GB" sz="1600" b="0" i="0" kern="1200" dirty="0" smtClean="0">
                          <a:solidFill>
                            <a:srgbClr val="5A5A5A"/>
                          </a:solidFill>
                          <a:latin typeface="+mn-lt"/>
                          <a:ea typeface="+mn-ea"/>
                          <a:cs typeface="+mn-cs"/>
                        </a:rPr>
                        <a:t>ex</a:t>
                      </a:r>
                      <a:endParaRPr lang="en-GB" sz="1600" b="0" i="0" kern="1200" dirty="0">
                        <a:solidFill>
                          <a:srgbClr val="5A5A5A"/>
                        </a:solidFill>
                        <a:latin typeface="+mn-lt"/>
                        <a:ea typeface="+mn-ea"/>
                        <a:cs typeface="+mn-cs"/>
                      </a:endParaRPr>
                    </a:p>
                  </a:txBody>
                  <a:tcPr marL="72000" marR="72000" marT="36000" marB="36000" anchor="ctr"/>
                </a:tc>
                <a:tc>
                  <a:txBody>
                    <a:bodyPr/>
                    <a:lstStyle/>
                    <a:p>
                      <a:pPr algn="ctr"/>
                      <a:endParaRPr lang="en-GB" sz="1600" b="1" dirty="0">
                        <a:solidFill>
                          <a:srgbClr val="5A5A5A"/>
                        </a:solidFill>
                      </a:endParaRPr>
                    </a:p>
                  </a:txBody>
                  <a:tcPr marL="72000" marR="72000" marT="36000" marB="36000"/>
                </a:tc>
                <a:tc>
                  <a:txBody>
                    <a:bodyPr/>
                    <a:lstStyle/>
                    <a:p>
                      <a:pPr algn="ctr"/>
                      <a:endParaRPr lang="en-GB" sz="1600" b="1" dirty="0">
                        <a:solidFill>
                          <a:srgbClr val="5A5A5A"/>
                        </a:solidFill>
                      </a:endParaRPr>
                    </a:p>
                  </a:txBody>
                  <a:tcPr marL="0" marR="0" marT="36000" marB="36000"/>
                </a:tc>
                <a:tc>
                  <a:txBody>
                    <a:bodyPr/>
                    <a:lstStyle/>
                    <a:p>
                      <a:pPr algn="ctr"/>
                      <a:endParaRPr lang="en-GB" sz="1600" b="1" dirty="0">
                        <a:solidFill>
                          <a:srgbClr val="5A5A5A"/>
                        </a:solidFill>
                      </a:endParaRPr>
                    </a:p>
                  </a:txBody>
                  <a:tcPr marL="0" marR="0" marT="36000" marB="36000"/>
                </a:tc>
                <a:tc>
                  <a:txBody>
                    <a:bodyPr/>
                    <a:lstStyle/>
                    <a:p>
                      <a:pPr algn="ctr"/>
                      <a:endParaRPr lang="en-GB" sz="1600" b="1" dirty="0" smtClean="0">
                        <a:solidFill>
                          <a:srgbClr val="5A5A5A"/>
                        </a:solidFill>
                      </a:endParaRPr>
                    </a:p>
                  </a:txBody>
                  <a:tcPr marL="0" marR="0" marT="36000" marB="36000"/>
                </a:tc>
                <a:tc>
                  <a:txBody>
                    <a:bodyPr/>
                    <a:lstStyle/>
                    <a:p>
                      <a:pPr algn="ctr"/>
                      <a:endParaRPr lang="en-GB" sz="1600" b="1" dirty="0">
                        <a:solidFill>
                          <a:srgbClr val="5A5A5A"/>
                        </a:solidFill>
                      </a:endParaRPr>
                    </a:p>
                  </a:txBody>
                  <a:tcPr marL="0" marR="0" marT="36000" marB="36000"/>
                </a:tc>
                <a:tc>
                  <a:txBody>
                    <a:bodyPr/>
                    <a:lstStyle/>
                    <a:p>
                      <a:pPr algn="ctr"/>
                      <a:endParaRPr lang="en-GB" sz="1600" b="1" dirty="0">
                        <a:solidFill>
                          <a:srgbClr val="5A5A5A"/>
                        </a:solidFill>
                      </a:endParaRPr>
                    </a:p>
                  </a:txBody>
                  <a:tcPr marL="0" marR="0" marT="36000" marB="36000"/>
                </a:tc>
              </a:tr>
              <a:tr h="303184">
                <a:tc>
                  <a:txBody>
                    <a:bodyPr/>
                    <a:lstStyle/>
                    <a:p>
                      <a:pPr marL="0" indent="169863"/>
                      <a:r>
                        <a:rPr lang="en-GB" sz="1600" i="0" dirty="0" smtClean="0">
                          <a:solidFill>
                            <a:srgbClr val="5A5A5A"/>
                          </a:solidFill>
                        </a:rPr>
                        <a:t>Male</a:t>
                      </a:r>
                      <a:endParaRPr lang="en-GB" sz="1600" i="0" dirty="0">
                        <a:solidFill>
                          <a:srgbClr val="5A5A5A"/>
                        </a:solidFill>
                      </a:endParaRPr>
                    </a:p>
                  </a:txBody>
                  <a:tcPr marL="72000" marR="72000" marT="36000" marB="36000"/>
                </a:tc>
                <a:tc>
                  <a:txBody>
                    <a:bodyPr/>
                    <a:lstStyle/>
                    <a:p>
                      <a:pPr algn="ctr"/>
                      <a:r>
                        <a:rPr lang="en-GB" sz="1600" dirty="0" smtClean="0">
                          <a:solidFill>
                            <a:srgbClr val="5A5A5A"/>
                          </a:solidFill>
                        </a:rPr>
                        <a:t>158</a:t>
                      </a:r>
                      <a:r>
                        <a:rPr lang="en-GB" sz="1600" baseline="0" dirty="0" smtClean="0">
                          <a:solidFill>
                            <a:srgbClr val="5A5A5A"/>
                          </a:solidFill>
                        </a:rPr>
                        <a:t> </a:t>
                      </a:r>
                      <a:r>
                        <a:rPr lang="en-GB" sz="1600" dirty="0" smtClean="0">
                          <a:solidFill>
                            <a:srgbClr val="5A5A5A"/>
                          </a:solidFill>
                        </a:rPr>
                        <a:t>(9.4%)</a:t>
                      </a:r>
                      <a:endParaRPr lang="en-GB" sz="1600" dirty="0">
                        <a:solidFill>
                          <a:srgbClr val="5A5A5A"/>
                        </a:solidFill>
                      </a:endParaRPr>
                    </a:p>
                  </a:txBody>
                  <a:tcPr marL="0" marR="0" marT="36000" marB="36000"/>
                </a:tc>
                <a:tc>
                  <a:txBody>
                    <a:bodyPr/>
                    <a:lstStyle/>
                    <a:p>
                      <a:pPr marL="0" algn="ctr" defTabSz="914400" rtl="0" eaLnBrk="1" latinLnBrk="0" hangingPunct="1"/>
                      <a:r>
                        <a:rPr lang="en-US" sz="1600" kern="1200" dirty="0" smtClean="0">
                          <a:solidFill>
                            <a:srgbClr val="5A5A5A"/>
                          </a:solidFill>
                          <a:latin typeface="+mn-lt"/>
                          <a:ea typeface="+mn-ea"/>
                          <a:cs typeface="+mn-cs"/>
                        </a:rPr>
                        <a:t>3.96</a:t>
                      </a:r>
                      <a:endParaRPr lang="en-GB" sz="1600" kern="1200" dirty="0">
                        <a:solidFill>
                          <a:srgbClr val="5A5A5A"/>
                        </a:solidFill>
                        <a:latin typeface="+mn-lt"/>
                        <a:ea typeface="+mn-ea"/>
                        <a:cs typeface="+mn-cs"/>
                      </a:endParaRPr>
                    </a:p>
                  </a:txBody>
                  <a:tcPr marL="0" marR="0" marT="36000" marB="36000"/>
                </a:tc>
                <a:tc>
                  <a:txBody>
                    <a:bodyPr/>
                    <a:lstStyle/>
                    <a:p>
                      <a:pPr algn="ctr"/>
                      <a:r>
                        <a:rPr lang="en-GB" sz="1600" dirty="0" smtClean="0">
                          <a:solidFill>
                            <a:srgbClr val="5A5A5A"/>
                          </a:solidFill>
                        </a:rPr>
                        <a:t>180 (10.9%)</a:t>
                      </a:r>
                      <a:endParaRPr lang="en-GB" sz="1600" dirty="0">
                        <a:solidFill>
                          <a:srgbClr val="5A5A5A"/>
                        </a:solidFill>
                      </a:endParaRPr>
                    </a:p>
                  </a:txBody>
                  <a:tcPr marL="0" marR="0" marT="36000" marB="36000"/>
                </a:tc>
                <a:tc>
                  <a:txBody>
                    <a:bodyPr/>
                    <a:lstStyle/>
                    <a:p>
                      <a:pPr algn="ctr"/>
                      <a:r>
                        <a:rPr lang="en-US" sz="1600" dirty="0" smtClean="0">
                          <a:solidFill>
                            <a:srgbClr val="5A5A5A"/>
                          </a:solidFill>
                        </a:rPr>
                        <a:t>4.49</a:t>
                      </a:r>
                      <a:endParaRPr lang="en-GB" sz="1600" dirty="0">
                        <a:solidFill>
                          <a:srgbClr val="5A5A5A"/>
                        </a:solidFill>
                      </a:endParaRPr>
                    </a:p>
                  </a:txBody>
                  <a:tcPr marL="0" marR="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5A5A5A"/>
                          </a:solidFill>
                        </a:rPr>
                        <a:t>170</a:t>
                      </a:r>
                      <a:r>
                        <a:rPr lang="en-GB" sz="1600" baseline="0" dirty="0" smtClean="0">
                          <a:solidFill>
                            <a:srgbClr val="5A5A5A"/>
                          </a:solidFill>
                        </a:rPr>
                        <a:t> (10.1%)</a:t>
                      </a:r>
                      <a:endParaRPr lang="en-GB" sz="1600" dirty="0" smtClean="0">
                        <a:solidFill>
                          <a:srgbClr val="5A5A5A"/>
                        </a:solidFill>
                      </a:endParaRPr>
                    </a:p>
                  </a:txBody>
                  <a:tcPr marL="0" marR="0" marT="36000" marB="36000"/>
                </a:tc>
                <a:tc>
                  <a:txBody>
                    <a:bodyPr/>
                    <a:lstStyle/>
                    <a:p>
                      <a:pPr algn="ctr"/>
                      <a:r>
                        <a:rPr lang="en-US" sz="1600" dirty="0" smtClean="0">
                          <a:solidFill>
                            <a:srgbClr val="5A5A5A"/>
                          </a:solidFill>
                        </a:rPr>
                        <a:t>4.09</a:t>
                      </a:r>
                      <a:endParaRPr lang="en-GB" sz="1600" dirty="0">
                        <a:solidFill>
                          <a:srgbClr val="5A5A5A"/>
                        </a:solidFill>
                      </a:endParaRPr>
                    </a:p>
                  </a:txBody>
                  <a:tcPr marL="0" marR="0" marT="36000" marB="36000"/>
                </a:tc>
              </a:tr>
              <a:tr h="303184">
                <a:tc>
                  <a:txBody>
                    <a:bodyPr/>
                    <a:lstStyle/>
                    <a:p>
                      <a:pPr marL="0" indent="169863"/>
                      <a:r>
                        <a:rPr lang="en-GB" sz="1600" i="0" baseline="0" dirty="0" smtClean="0">
                          <a:solidFill>
                            <a:srgbClr val="5A5A5A"/>
                          </a:solidFill>
                        </a:rPr>
                        <a:t>Female</a:t>
                      </a:r>
                      <a:endParaRPr lang="en-GB" sz="1600" i="0" baseline="0" dirty="0">
                        <a:solidFill>
                          <a:srgbClr val="5A5A5A"/>
                        </a:solidFill>
                      </a:endParaRPr>
                    </a:p>
                  </a:txBody>
                  <a:tcPr marL="72000" marR="72000" marT="36000" marB="36000"/>
                </a:tc>
                <a:tc>
                  <a:txBody>
                    <a:bodyPr/>
                    <a:lstStyle/>
                    <a:p>
                      <a:pPr algn="ctr"/>
                      <a:r>
                        <a:rPr lang="en-GB" sz="1600" dirty="0" smtClean="0">
                          <a:solidFill>
                            <a:srgbClr val="5A5A5A"/>
                          </a:solidFill>
                        </a:rPr>
                        <a:t>265</a:t>
                      </a:r>
                      <a:r>
                        <a:rPr lang="en-GB" sz="1600" baseline="0" dirty="0" smtClean="0">
                          <a:solidFill>
                            <a:srgbClr val="5A5A5A"/>
                          </a:solidFill>
                        </a:rPr>
                        <a:t> </a:t>
                      </a:r>
                      <a:r>
                        <a:rPr lang="en-GB" sz="1600" dirty="0" smtClean="0">
                          <a:solidFill>
                            <a:srgbClr val="5A5A5A"/>
                          </a:solidFill>
                        </a:rPr>
                        <a:t>(40.6%)</a:t>
                      </a:r>
                      <a:endParaRPr lang="en-GB" sz="1600" dirty="0">
                        <a:solidFill>
                          <a:srgbClr val="5A5A5A"/>
                        </a:solidFill>
                      </a:endParaRPr>
                    </a:p>
                  </a:txBody>
                  <a:tcPr marL="0" marR="0" marT="36000" marB="36000"/>
                </a:tc>
                <a:tc>
                  <a:txBody>
                    <a:bodyPr/>
                    <a:lstStyle/>
                    <a:p>
                      <a:pPr marL="0" algn="ctr" defTabSz="914400" rtl="0" eaLnBrk="1" latinLnBrk="0" hangingPunct="1"/>
                      <a:r>
                        <a:rPr lang="en-US" sz="1600" kern="1200" dirty="0" smtClean="0">
                          <a:solidFill>
                            <a:srgbClr val="5A5A5A"/>
                          </a:solidFill>
                          <a:latin typeface="+mn-lt"/>
                          <a:ea typeface="+mn-ea"/>
                          <a:cs typeface="+mn-cs"/>
                        </a:rPr>
                        <a:t>22.81</a:t>
                      </a:r>
                      <a:endParaRPr lang="en-GB" sz="1600" kern="1200" dirty="0">
                        <a:solidFill>
                          <a:srgbClr val="5A5A5A"/>
                        </a:solidFill>
                        <a:latin typeface="+mn-lt"/>
                        <a:ea typeface="+mn-ea"/>
                        <a:cs typeface="+mn-cs"/>
                      </a:endParaRPr>
                    </a:p>
                  </a:txBody>
                  <a:tcPr marL="0" marR="0" marT="36000" marB="36000"/>
                </a:tc>
                <a:tc>
                  <a:txBody>
                    <a:bodyPr/>
                    <a:lstStyle/>
                    <a:p>
                      <a:pPr algn="ctr"/>
                      <a:r>
                        <a:rPr lang="en-GB" sz="1600" dirty="0" smtClean="0">
                          <a:solidFill>
                            <a:srgbClr val="5A5A5A"/>
                          </a:solidFill>
                        </a:rPr>
                        <a:t>246</a:t>
                      </a:r>
                      <a:r>
                        <a:rPr lang="en-GB" sz="1600" baseline="0" dirty="0" smtClean="0">
                          <a:solidFill>
                            <a:srgbClr val="5A5A5A"/>
                          </a:solidFill>
                        </a:rPr>
                        <a:t> </a:t>
                      </a:r>
                      <a:r>
                        <a:rPr lang="en-GB" sz="1600" dirty="0" smtClean="0">
                          <a:solidFill>
                            <a:srgbClr val="5A5A5A"/>
                          </a:solidFill>
                        </a:rPr>
                        <a:t>(35.5%)</a:t>
                      </a:r>
                      <a:endParaRPr lang="en-GB" sz="1600" dirty="0">
                        <a:solidFill>
                          <a:srgbClr val="5A5A5A"/>
                        </a:solidFill>
                      </a:endParaRPr>
                    </a:p>
                  </a:txBody>
                  <a:tcPr marL="0" marR="0" marT="36000" marB="36000"/>
                </a:tc>
                <a:tc>
                  <a:txBody>
                    <a:bodyPr/>
                    <a:lstStyle/>
                    <a:p>
                      <a:pPr algn="ctr"/>
                      <a:r>
                        <a:rPr lang="en-US" sz="1600" dirty="0" smtClean="0">
                          <a:solidFill>
                            <a:srgbClr val="5A5A5A"/>
                          </a:solidFill>
                        </a:rPr>
                        <a:t>18.83</a:t>
                      </a:r>
                      <a:endParaRPr lang="en-GB" sz="1600" dirty="0">
                        <a:solidFill>
                          <a:srgbClr val="5A5A5A"/>
                        </a:solidFill>
                      </a:endParaRPr>
                    </a:p>
                  </a:txBody>
                  <a:tcPr marL="0" marR="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5A5A5A"/>
                          </a:solidFill>
                        </a:rPr>
                        <a:t>246 (37.3%)</a:t>
                      </a:r>
                    </a:p>
                  </a:txBody>
                  <a:tcPr marL="0" marR="0" marT="36000" marB="36000"/>
                </a:tc>
                <a:tc>
                  <a:txBody>
                    <a:bodyPr/>
                    <a:lstStyle/>
                    <a:p>
                      <a:pPr algn="ctr"/>
                      <a:r>
                        <a:rPr lang="en-US" sz="1600" dirty="0" smtClean="0">
                          <a:solidFill>
                            <a:srgbClr val="5A5A5A"/>
                          </a:solidFill>
                        </a:rPr>
                        <a:t>20.38</a:t>
                      </a:r>
                      <a:endParaRPr lang="en-GB" sz="1600" dirty="0">
                        <a:solidFill>
                          <a:srgbClr val="5A5A5A"/>
                        </a:solidFill>
                      </a:endParaRPr>
                    </a:p>
                  </a:txBody>
                  <a:tcPr marL="0" marR="0" marT="36000" marB="36000"/>
                </a:tc>
              </a:tr>
            </a:tbl>
          </a:graphicData>
        </a:graphic>
      </p:graphicFrame>
      <p:sp>
        <p:nvSpPr>
          <p:cNvPr id="8" name="Slide Number Placeholder 3"/>
          <p:cNvSpPr>
            <a:spLocks noGrp="1"/>
          </p:cNvSpPr>
          <p:nvPr>
            <p:ph type="sldNum" sz="quarter" idx="12"/>
          </p:nvPr>
        </p:nvSpPr>
        <p:spPr>
          <a:xfrm>
            <a:off x="9732624" y="6597352"/>
            <a:ext cx="935376" cy="260648"/>
          </a:xfrm>
        </p:spPr>
        <p:txBody>
          <a:bodyPr/>
          <a:lstStyle/>
          <a:p>
            <a:fld id="{4AD7133C-5F9C-4F7F-9637-3E296898A784}" type="slidenum">
              <a:rPr lang="en-GB" smtClean="0">
                <a:solidFill>
                  <a:prstClr val="black">
                    <a:tint val="75000"/>
                  </a:prstClr>
                </a:solidFill>
              </a:rPr>
              <a:pPr/>
              <a:t>79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srgbClr val="5A5A5A"/>
                </a:solidFill>
              </a:rPr>
              <a:t>Patients treated with </a:t>
            </a:r>
            <a:r>
              <a:rPr lang="en-US" dirty="0">
                <a:solidFill>
                  <a:srgbClr val="5A5A5A"/>
                </a:solidFill>
                <a:cs typeface="Times New Roman"/>
              </a:rPr>
              <a:t>≥1 </a:t>
            </a:r>
            <a:r>
              <a:rPr lang="en-US" dirty="0">
                <a:solidFill>
                  <a:srgbClr val="5A5A5A"/>
                </a:solidFill>
              </a:rPr>
              <a:t>dose of study </a:t>
            </a:r>
            <a:r>
              <a:rPr lang="en-US" dirty="0" smtClean="0">
                <a:solidFill>
                  <a:srgbClr val="5A5A5A"/>
                </a:solidFill>
              </a:rPr>
              <a:t>drug</a:t>
            </a:r>
            <a:r>
              <a:rPr lang="en-GB" dirty="0" smtClean="0"/>
              <a:t> </a:t>
            </a:r>
          </a:p>
          <a:p>
            <a:r>
              <a:rPr lang="en-GB" dirty="0" smtClean="0"/>
              <a:t>Based on 79 </a:t>
            </a:r>
            <a:r>
              <a:rPr lang="en-GB" dirty="0" err="1" smtClean="0"/>
              <a:t>MedDRA</a:t>
            </a:r>
            <a:r>
              <a:rPr lang="en-GB" dirty="0" smtClean="0"/>
              <a:t> preferred terms</a:t>
            </a:r>
            <a:endParaRPr lang="en-GB" dirty="0"/>
          </a:p>
        </p:txBody>
      </p:sp>
    </p:spTree>
    <p:extLst>
      <p:ext uri="{BB962C8B-B14F-4D97-AF65-F5344CB8AC3E}">
        <p14:creationId xmlns:p14="http://schemas.microsoft.com/office/powerpoint/2010/main" val="422324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athophysiology of type 2 diabe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853" y="821094"/>
            <a:ext cx="6820677" cy="55517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9936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ln>
            <a:solidFill>
              <a:srgbClr val="C00000"/>
            </a:solidFill>
          </a:ln>
        </p:spPr>
        <p:txBody>
          <a:bodyPr/>
          <a:lstStyle/>
          <a:p>
            <a:r>
              <a:rPr lang="nb-NO" dirty="0"/>
              <a:t>EMPA-REG OUTCOME</a:t>
            </a:r>
            <a:r>
              <a:rPr lang="nb-NO" baseline="30000" dirty="0" smtClean="0"/>
              <a:t>®</a:t>
            </a:r>
            <a:r>
              <a:rPr lang="nb-NO" dirty="0" smtClean="0"/>
              <a:t>: </a:t>
            </a:r>
            <a:r>
              <a:rPr lang="en-GB" dirty="0" smtClean="0"/>
              <a:t>Summary</a:t>
            </a:r>
            <a:endParaRPr lang="en-GB" dirty="0"/>
          </a:p>
        </p:txBody>
      </p:sp>
      <p:sp>
        <p:nvSpPr>
          <p:cNvPr id="3" name="Content Placeholder 2"/>
          <p:cNvSpPr>
            <a:spLocks noGrp="1"/>
          </p:cNvSpPr>
          <p:nvPr>
            <p:ph idx="1"/>
          </p:nvPr>
        </p:nvSpPr>
        <p:spPr>
          <a:xfrm>
            <a:off x="878088" y="2578547"/>
            <a:ext cx="10554574" cy="3636511"/>
          </a:xfrm>
        </p:spPr>
        <p:txBody>
          <a:bodyPr>
            <a:normAutofit/>
          </a:bodyPr>
          <a:lstStyle/>
          <a:p>
            <a:pPr>
              <a:spcAft>
                <a:spcPts val="2400"/>
              </a:spcAft>
            </a:pPr>
            <a:r>
              <a:rPr lang="en-US" sz="2400" dirty="0"/>
              <a:t>Empagliflozin reduced risk for 3-point </a:t>
            </a:r>
            <a:r>
              <a:rPr lang="en-US" sz="2400" dirty="0">
                <a:solidFill>
                  <a:schemeClr val="tx1">
                    <a:lumMod val="65000"/>
                    <a:lumOff val="35000"/>
                  </a:schemeClr>
                </a:solidFill>
              </a:rPr>
              <a:t>MACE by 14%</a:t>
            </a:r>
          </a:p>
          <a:p>
            <a:pPr>
              <a:spcAft>
                <a:spcPts val="2400"/>
              </a:spcAft>
            </a:pPr>
            <a:r>
              <a:rPr lang="en-US" sz="2400" dirty="0">
                <a:solidFill>
                  <a:schemeClr val="tx1">
                    <a:lumMod val="65000"/>
                    <a:lumOff val="35000"/>
                  </a:schemeClr>
                </a:solidFill>
              </a:rPr>
              <a:t>Empagliflozin was associated with a reduction in HbA1c without an increase in hypoglycaemia, reductions in weight and blood pressure, and small increases in </a:t>
            </a:r>
            <a:br>
              <a:rPr lang="en-US" sz="2400" dirty="0">
                <a:solidFill>
                  <a:schemeClr val="tx1">
                    <a:lumMod val="65000"/>
                    <a:lumOff val="35000"/>
                  </a:schemeClr>
                </a:solidFill>
              </a:rPr>
            </a:br>
            <a:r>
              <a:rPr lang="en-US" sz="2400" dirty="0">
                <a:solidFill>
                  <a:schemeClr val="tx1">
                    <a:lumMod val="65000"/>
                    <a:lumOff val="35000"/>
                  </a:schemeClr>
                </a:solidFill>
              </a:rPr>
              <a:t>LDL cholesterol and HDL cholesterol</a:t>
            </a:r>
          </a:p>
          <a:p>
            <a:pPr>
              <a:spcAft>
                <a:spcPts val="2400"/>
              </a:spcAft>
            </a:pPr>
            <a:r>
              <a:rPr lang="en-US" sz="2400" dirty="0">
                <a:solidFill>
                  <a:schemeClr val="tx1">
                    <a:lumMod val="65000"/>
                    <a:lumOff val="35000"/>
                  </a:schemeClr>
                </a:solidFill>
              </a:rPr>
              <a:t>Empagliflozin was associated with an increase in genital infections but was otherwise well tolerated</a:t>
            </a:r>
          </a:p>
          <a:p>
            <a:pPr>
              <a:spcAft>
                <a:spcPts val="2400"/>
              </a:spcAft>
            </a:pPr>
            <a:endParaRPr lang="en-US" sz="2400" dirty="0"/>
          </a:p>
          <a:p>
            <a:pPr>
              <a:spcAft>
                <a:spcPts val="2400"/>
              </a:spcAft>
            </a:pPr>
            <a:endParaRPr lang="nb-NO" sz="2400" dirty="0"/>
          </a:p>
        </p:txBody>
      </p:sp>
      <p:sp>
        <p:nvSpPr>
          <p:cNvPr id="4" name="Slide Number Placeholder 3"/>
          <p:cNvSpPr>
            <a:spLocks noGrp="1"/>
          </p:cNvSpPr>
          <p:nvPr>
            <p:ph type="sldNum" sz="quarter" idx="12"/>
          </p:nvPr>
        </p:nvSpPr>
        <p:spPr/>
        <p:txBody>
          <a:bodyPr/>
          <a:lstStyle/>
          <a:p>
            <a:fld id="{D446586B-FF75-47A1-A069-ED9CC9CD5B58}" type="slidenum">
              <a:rPr lang="en-GB" smtClean="0"/>
              <a:pPr/>
              <a:t>80</a:t>
            </a:fld>
            <a:endParaRPr lang="en-GB" dirty="0"/>
          </a:p>
        </p:txBody>
      </p:sp>
      <p:sp>
        <p:nvSpPr>
          <p:cNvPr id="6" name="Footer Placeholder 5"/>
          <p:cNvSpPr>
            <a:spLocks noGrp="1"/>
          </p:cNvSpPr>
          <p:nvPr>
            <p:ph type="ftr" sz="quarter" idx="4294967295"/>
          </p:nvPr>
        </p:nvSpPr>
        <p:spPr>
          <a:xfrm>
            <a:off x="1776000" y="6382800"/>
            <a:ext cx="6843600" cy="244800"/>
          </a:xfrm>
          <a:prstGeom prst="rect">
            <a:avLst/>
          </a:prstGeom>
        </p:spPr>
        <p:txBody>
          <a:bodyPr/>
          <a:lstStyle/>
          <a:p>
            <a:r>
              <a:rPr lang="en-GB" dirty="0"/>
              <a:t>MACE, Major Adverse Cardiovascular Event; </a:t>
            </a:r>
            <a:r>
              <a:rPr lang="en-US" dirty="0"/>
              <a:t>HDL, high density lipoprotein; LDL, low density </a:t>
            </a:r>
            <a:r>
              <a:rPr lang="en-US" dirty="0" smtClean="0"/>
              <a:t>lipoprotein</a:t>
            </a:r>
            <a:endParaRPr lang="en-GB" dirty="0"/>
          </a:p>
        </p:txBody>
      </p:sp>
    </p:spTree>
    <p:extLst>
      <p:ext uri="{BB962C8B-B14F-4D97-AF65-F5344CB8AC3E}">
        <p14:creationId xmlns:p14="http://schemas.microsoft.com/office/powerpoint/2010/main" val="170283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ln>
            <a:solidFill>
              <a:srgbClr val="C00000"/>
            </a:solidFill>
          </a:ln>
        </p:spPr>
        <p:txBody>
          <a:bodyPr/>
          <a:lstStyle/>
          <a:p>
            <a:r>
              <a:rPr lang="nb-NO" dirty="0"/>
              <a:t>EMPA-REG OUTCOME</a:t>
            </a:r>
            <a:r>
              <a:rPr lang="nb-NO" baseline="30000" dirty="0" smtClean="0"/>
              <a:t>®</a:t>
            </a:r>
            <a:r>
              <a:rPr lang="nb-NO" dirty="0" smtClean="0"/>
              <a:t>: </a:t>
            </a:r>
            <a:r>
              <a:rPr lang="en-GB" dirty="0" smtClean="0"/>
              <a:t>Summary</a:t>
            </a:r>
            <a:endParaRPr lang="en-GB" dirty="0"/>
          </a:p>
        </p:txBody>
      </p:sp>
      <p:sp>
        <p:nvSpPr>
          <p:cNvPr id="3" name="Content Placeholder 2"/>
          <p:cNvSpPr>
            <a:spLocks noGrp="1"/>
          </p:cNvSpPr>
          <p:nvPr>
            <p:ph idx="1"/>
          </p:nvPr>
        </p:nvSpPr>
        <p:spPr>
          <a:xfrm>
            <a:off x="866214" y="2721050"/>
            <a:ext cx="10554574" cy="3636511"/>
          </a:xfrm>
        </p:spPr>
        <p:txBody>
          <a:bodyPr/>
          <a:lstStyle/>
          <a:p>
            <a:pPr>
              <a:spcAft>
                <a:spcPts val="3000"/>
              </a:spcAft>
            </a:pPr>
            <a:r>
              <a:rPr lang="en-US" sz="2400" dirty="0"/>
              <a:t>Empagliflozin reduced hospitalisation for heart failure by 35% </a:t>
            </a:r>
          </a:p>
          <a:p>
            <a:pPr>
              <a:spcAft>
                <a:spcPts val="3000"/>
              </a:spcAft>
            </a:pPr>
            <a:r>
              <a:rPr lang="en-GB" sz="2400" dirty="0"/>
              <a:t>Empagliflozin reduced CV death by 38%</a:t>
            </a:r>
          </a:p>
          <a:p>
            <a:pPr>
              <a:spcAft>
                <a:spcPts val="3000"/>
              </a:spcAft>
            </a:pPr>
            <a:r>
              <a:rPr lang="en-US" sz="2400" dirty="0"/>
              <a:t>Empagliflozin improved survival by reducing all-cause mortality by 32%</a:t>
            </a:r>
            <a:endParaRPr lang="en-GB" sz="2400" dirty="0"/>
          </a:p>
          <a:p>
            <a:pPr>
              <a:spcAft>
                <a:spcPts val="3000"/>
              </a:spcAft>
            </a:pPr>
            <a:endParaRPr lang="en-US" sz="2400" dirty="0"/>
          </a:p>
          <a:p>
            <a:endParaRPr lang="en-GB" sz="2400" dirty="0"/>
          </a:p>
          <a:p>
            <a:endParaRPr lang="nb-NO" sz="2400" dirty="0"/>
          </a:p>
        </p:txBody>
      </p:sp>
      <p:sp>
        <p:nvSpPr>
          <p:cNvPr id="4" name="Slide Number Placeholder 3"/>
          <p:cNvSpPr>
            <a:spLocks noGrp="1"/>
          </p:cNvSpPr>
          <p:nvPr>
            <p:ph type="sldNum" sz="quarter" idx="12"/>
          </p:nvPr>
        </p:nvSpPr>
        <p:spPr/>
        <p:txBody>
          <a:bodyPr/>
          <a:lstStyle/>
          <a:p>
            <a:fld id="{D446586B-FF75-47A1-A069-ED9CC9CD5B58}" type="slidenum">
              <a:rPr lang="en-GB" smtClean="0"/>
              <a:pPr/>
              <a:t>81</a:t>
            </a:fld>
            <a:endParaRPr lang="en-GB" dirty="0"/>
          </a:p>
        </p:txBody>
      </p:sp>
      <p:sp>
        <p:nvSpPr>
          <p:cNvPr id="5" name="Footer Placeholder 4"/>
          <p:cNvSpPr>
            <a:spLocks noGrp="1"/>
          </p:cNvSpPr>
          <p:nvPr>
            <p:ph type="ftr" sz="quarter" idx="4294967295"/>
          </p:nvPr>
        </p:nvSpPr>
        <p:spPr>
          <a:xfrm>
            <a:off x="1776000" y="6382800"/>
            <a:ext cx="6843600" cy="244800"/>
          </a:xfrm>
          <a:prstGeom prst="rect">
            <a:avLst/>
          </a:prstGeom>
        </p:spPr>
        <p:txBody>
          <a:bodyPr/>
          <a:lstStyle/>
          <a:p>
            <a:r>
              <a:rPr lang="en-GB" dirty="0"/>
              <a:t>CV, </a:t>
            </a:r>
            <a:r>
              <a:rPr lang="en-GB" dirty="0" smtClean="0"/>
              <a:t>cardiovascular</a:t>
            </a:r>
            <a:endParaRPr lang="en-GB" dirty="0"/>
          </a:p>
        </p:txBody>
      </p:sp>
    </p:spTree>
    <p:extLst>
      <p:ext uri="{BB962C8B-B14F-4D97-AF65-F5344CB8AC3E}">
        <p14:creationId xmlns:p14="http://schemas.microsoft.com/office/powerpoint/2010/main" val="3089638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GB" dirty="0" smtClean="0"/>
              <a:t>EMPA-REG OUTCOME</a:t>
            </a:r>
            <a:r>
              <a:rPr lang="en-GB" baseline="30000" dirty="0" smtClean="0"/>
              <a:t>®</a:t>
            </a:r>
            <a:r>
              <a:rPr lang="en-GB" dirty="0" smtClean="0"/>
              <a:t>: Important features</a:t>
            </a:r>
            <a:endParaRPr lang="en-GB" dirty="0"/>
          </a:p>
        </p:txBody>
      </p:sp>
      <p:sp>
        <p:nvSpPr>
          <p:cNvPr id="3" name="Content Placeholder 2"/>
          <p:cNvSpPr>
            <a:spLocks noGrp="1"/>
          </p:cNvSpPr>
          <p:nvPr>
            <p:ph idx="1"/>
          </p:nvPr>
        </p:nvSpPr>
        <p:spPr/>
        <p:txBody>
          <a:bodyPr>
            <a:normAutofit/>
          </a:bodyPr>
          <a:lstStyle/>
          <a:p>
            <a:r>
              <a:rPr lang="en-US" sz="2400" dirty="0"/>
              <a:t>Population studied</a:t>
            </a:r>
          </a:p>
          <a:p>
            <a:pPr lvl="1"/>
            <a:r>
              <a:rPr lang="en-US" sz="2000" dirty="0"/>
              <a:t>A high CV risk population with modest hyperglycaemia on standard glucose-lowering and CV therapy </a:t>
            </a:r>
            <a:r>
              <a:rPr lang="en-US" sz="2200" dirty="0"/>
              <a:t> </a:t>
            </a:r>
          </a:p>
          <a:p>
            <a:endParaRPr lang="en-US" sz="2400" dirty="0"/>
          </a:p>
          <a:p>
            <a:r>
              <a:rPr lang="en-US" sz="2400" dirty="0"/>
              <a:t>Follow-up and retention</a:t>
            </a:r>
          </a:p>
          <a:p>
            <a:pPr lvl="1"/>
            <a:r>
              <a:rPr lang="en-US" sz="2000" dirty="0"/>
              <a:t>97.0% of patients completed the study and vital status was available for 99.2% of patients</a:t>
            </a:r>
            <a:endParaRPr lang="nb-NO" sz="2000" dirty="0"/>
          </a:p>
          <a:p>
            <a:endParaRPr lang="en-US" sz="2400" dirty="0"/>
          </a:p>
          <a:p>
            <a:r>
              <a:rPr lang="en-US" sz="2400" dirty="0"/>
              <a:t>Two doses of empagliflozin (10 mg and 25 mg) studied</a:t>
            </a:r>
          </a:p>
          <a:p>
            <a:pPr lvl="1"/>
            <a:r>
              <a:rPr lang="en-US" sz="2000" dirty="0"/>
              <a:t>Similar magnitude of reduction with both doses for CV death, all-cause mortality and hospitalisation for heart failure</a:t>
            </a:r>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82</a:t>
            </a:fld>
            <a:endParaRPr lang="en-GB" dirty="0">
              <a:solidFill>
                <a:prstClr val="black">
                  <a:tint val="75000"/>
                </a:prstClr>
              </a:solidFill>
            </a:endParaRPr>
          </a:p>
        </p:txBody>
      </p:sp>
      <p:sp>
        <p:nvSpPr>
          <p:cNvPr id="5" name="Footer Placeholder 4"/>
          <p:cNvSpPr>
            <a:spLocks noGrp="1"/>
          </p:cNvSpPr>
          <p:nvPr>
            <p:ph type="ftr" sz="quarter" idx="4294967295"/>
          </p:nvPr>
        </p:nvSpPr>
        <p:spPr>
          <a:xfrm>
            <a:off x="1776000" y="6382800"/>
            <a:ext cx="6843600" cy="244800"/>
          </a:xfrm>
          <a:prstGeom prst="rect">
            <a:avLst/>
          </a:prstGeom>
        </p:spPr>
        <p:txBody>
          <a:bodyPr/>
          <a:lstStyle/>
          <a:p>
            <a:r>
              <a:rPr lang="en-GB" dirty="0"/>
              <a:t>CV, </a:t>
            </a:r>
            <a:r>
              <a:rPr lang="en-GB" dirty="0" smtClean="0"/>
              <a:t>cardiovascular</a:t>
            </a:r>
            <a:endParaRPr lang="en-GB" dirty="0"/>
          </a:p>
        </p:txBody>
      </p:sp>
    </p:spTree>
    <p:extLst>
      <p:ext uri="{BB962C8B-B14F-4D97-AF65-F5344CB8AC3E}">
        <p14:creationId xmlns:p14="http://schemas.microsoft.com/office/powerpoint/2010/main" val="324367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Right Arrow 616"/>
          <p:cNvSpPr/>
          <p:nvPr/>
        </p:nvSpPr>
        <p:spPr>
          <a:xfrm>
            <a:off x="6402440" y="4729877"/>
            <a:ext cx="3953080" cy="432048"/>
          </a:xfrm>
          <a:prstGeom prst="rightArrow">
            <a:avLst>
              <a:gd name="adj1" fmla="val 77487"/>
              <a:gd name="adj2" fmla="val 50000"/>
            </a:avLst>
          </a:prstGeom>
          <a:gradFill flip="none" rotWithShape="1">
            <a:gsLst>
              <a:gs pos="417">
                <a:schemeClr val="bg1"/>
              </a:gs>
              <a:gs pos="30000">
                <a:srgbClr val="ECF0F8"/>
              </a:gs>
              <a:gs pos="61000">
                <a:schemeClr val="accent2">
                  <a:lumMod val="20000"/>
                  <a:lumOff val="80000"/>
                </a:schemeClr>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sz="2400" dirty="0"/>
              <a:t>Number needed to treat (NNT) to prevent one death across landmark trials in patients with high CV risk</a:t>
            </a:r>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83</a:t>
            </a:fld>
            <a:endParaRPr lang="en-GB" dirty="0">
              <a:solidFill>
                <a:prstClr val="black">
                  <a:tint val="75000"/>
                </a:prstClr>
              </a:solidFill>
            </a:endParaRPr>
          </a:p>
        </p:txBody>
      </p:sp>
      <p:sp>
        <p:nvSpPr>
          <p:cNvPr id="5" name="Footer Placeholder 4"/>
          <p:cNvSpPr>
            <a:spLocks noGrp="1"/>
          </p:cNvSpPr>
          <p:nvPr>
            <p:ph type="ftr" sz="quarter" idx="4294967295"/>
          </p:nvPr>
        </p:nvSpPr>
        <p:spPr>
          <a:xfrm>
            <a:off x="1776000" y="6382800"/>
            <a:ext cx="6843600" cy="244800"/>
          </a:xfrm>
          <a:prstGeom prst="rect">
            <a:avLst/>
          </a:prstGeom>
        </p:spPr>
        <p:txBody>
          <a:bodyPr/>
          <a:lstStyle/>
          <a:p>
            <a:pPr>
              <a:buClr>
                <a:srgbClr val="F0414B"/>
              </a:buClr>
            </a:pPr>
            <a:r>
              <a:rPr lang="nb-NO" dirty="0" smtClean="0">
                <a:solidFill>
                  <a:srgbClr val="5A5A5A"/>
                </a:solidFill>
              </a:rPr>
              <a:t>1. 4S </a:t>
            </a:r>
            <a:r>
              <a:rPr lang="nb-NO" dirty="0">
                <a:solidFill>
                  <a:srgbClr val="5A5A5A"/>
                </a:solidFill>
              </a:rPr>
              <a:t>investigator. Lancet 1994; 344: </a:t>
            </a:r>
            <a:r>
              <a:rPr lang="nb-NO" dirty="0" smtClean="0">
                <a:solidFill>
                  <a:srgbClr val="5A5A5A"/>
                </a:solidFill>
              </a:rPr>
              <a:t>1383-89, </a:t>
            </a:r>
            <a:r>
              <a:rPr lang="nb-NO" dirty="0">
                <a:solidFill>
                  <a:srgbClr val="5A5A5A"/>
                </a:solidFill>
                <a:hlinkClick r:id="rId3"/>
              </a:rPr>
              <a:t>http://</a:t>
            </a:r>
            <a:r>
              <a:rPr lang="nb-NO" dirty="0" smtClean="0">
                <a:solidFill>
                  <a:srgbClr val="5A5A5A"/>
                </a:solidFill>
                <a:hlinkClick r:id="rId3"/>
              </a:rPr>
              <a:t>www.trialresultscenter.org/study2590-4S.htm</a:t>
            </a:r>
            <a:r>
              <a:rPr lang="nb-NO" dirty="0" smtClean="0">
                <a:solidFill>
                  <a:srgbClr val="5A5A5A"/>
                </a:solidFill>
              </a:rPr>
              <a:t>; </a:t>
            </a:r>
            <a:br>
              <a:rPr lang="nb-NO" dirty="0" smtClean="0">
                <a:solidFill>
                  <a:srgbClr val="5A5A5A"/>
                </a:solidFill>
              </a:rPr>
            </a:br>
            <a:r>
              <a:rPr lang="nb-NO" dirty="0" smtClean="0">
                <a:solidFill>
                  <a:srgbClr val="5A5A5A"/>
                </a:solidFill>
              </a:rPr>
              <a:t>2. </a:t>
            </a:r>
            <a:r>
              <a:rPr lang="nb-NO" dirty="0">
                <a:solidFill>
                  <a:srgbClr val="5A5A5A"/>
                </a:solidFill>
              </a:rPr>
              <a:t>HOPE investigator </a:t>
            </a:r>
            <a:r>
              <a:rPr lang="en-US" dirty="0">
                <a:solidFill>
                  <a:srgbClr val="5A5A5A"/>
                </a:solidFill>
              </a:rPr>
              <a:t>N Engl J Med </a:t>
            </a:r>
            <a:r>
              <a:rPr lang="en-US" dirty="0" smtClean="0">
                <a:solidFill>
                  <a:srgbClr val="5A5A5A"/>
                </a:solidFill>
              </a:rPr>
              <a:t>2000;342:145-53, </a:t>
            </a:r>
            <a:r>
              <a:rPr lang="en-US" u="sng" dirty="0" smtClean="0"/>
              <a:t>h</a:t>
            </a:r>
            <a:r>
              <a:rPr lang="en-US" u="sng" dirty="0" smtClean="0">
                <a:solidFill>
                  <a:srgbClr val="5A5A5A"/>
                </a:solidFill>
                <a:hlinkClick r:id="rId4"/>
              </a:rPr>
              <a:t>tt</a:t>
            </a:r>
            <a:r>
              <a:rPr lang="en-US" dirty="0" smtClean="0">
                <a:solidFill>
                  <a:srgbClr val="5A5A5A"/>
                </a:solidFill>
                <a:hlinkClick r:id="rId4"/>
              </a:rPr>
              <a:t>p</a:t>
            </a:r>
            <a:r>
              <a:rPr lang="en-US" dirty="0">
                <a:solidFill>
                  <a:srgbClr val="5A5A5A"/>
                </a:solidFill>
                <a:hlinkClick r:id="rId4"/>
              </a:rPr>
              <a:t>://www.trialresultscenter.org/study2606-HOPE.htm</a:t>
            </a:r>
            <a:r>
              <a:rPr lang="en-US" dirty="0">
                <a:solidFill>
                  <a:srgbClr val="5A5A5A"/>
                </a:solidFill>
              </a:rPr>
              <a:t> </a:t>
            </a:r>
            <a:endParaRPr lang="nb-NO" dirty="0">
              <a:solidFill>
                <a:srgbClr val="5A5A5A"/>
              </a:solidFill>
            </a:endParaRPr>
          </a:p>
        </p:txBody>
      </p:sp>
      <p:grpSp>
        <p:nvGrpSpPr>
          <p:cNvPr id="3" name="Group 2"/>
          <p:cNvGrpSpPr/>
          <p:nvPr/>
        </p:nvGrpSpPr>
        <p:grpSpPr>
          <a:xfrm>
            <a:off x="2214077" y="1757288"/>
            <a:ext cx="2556000" cy="2974514"/>
            <a:chOff x="690077" y="1856077"/>
            <a:chExt cx="2556000" cy="2974514"/>
          </a:xfrm>
        </p:grpSpPr>
        <p:sp>
          <p:nvSpPr>
            <p:cNvPr id="626" name="Rectangle 625"/>
            <p:cNvSpPr/>
            <p:nvPr/>
          </p:nvSpPr>
          <p:spPr>
            <a:xfrm>
              <a:off x="855963" y="1856077"/>
              <a:ext cx="2224228" cy="738664"/>
            </a:xfrm>
            <a:prstGeom prst="rect">
              <a:avLst/>
            </a:prstGeom>
          </p:spPr>
          <p:txBody>
            <a:bodyPr wrap="square">
              <a:spAutoFit/>
            </a:bodyPr>
            <a:lstStyle/>
            <a:p>
              <a:pPr marL="0" lvl="1"/>
              <a:r>
                <a:rPr lang="en-US" sz="2200" dirty="0"/>
                <a:t>Simvastatin</a:t>
              </a:r>
              <a:r>
                <a:rPr lang="en-US" sz="2200" baseline="30000" dirty="0"/>
                <a:t>1</a:t>
              </a:r>
            </a:p>
            <a:p>
              <a:pPr lvl="1" indent="-457200"/>
              <a:r>
                <a:rPr lang="en-US" sz="2000" dirty="0"/>
                <a:t>for 5.4 years</a:t>
              </a:r>
            </a:p>
          </p:txBody>
        </p:sp>
        <p:grpSp>
          <p:nvGrpSpPr>
            <p:cNvPr id="11" name="Group 10"/>
            <p:cNvGrpSpPr/>
            <p:nvPr/>
          </p:nvGrpSpPr>
          <p:grpSpPr>
            <a:xfrm>
              <a:off x="690077" y="2799987"/>
              <a:ext cx="2556000" cy="2030604"/>
              <a:chOff x="1074125" y="3017155"/>
              <a:chExt cx="2556000" cy="2030604"/>
            </a:xfrm>
          </p:grpSpPr>
          <p:grpSp>
            <p:nvGrpSpPr>
              <p:cNvPr id="609" name="Group 608"/>
              <p:cNvGrpSpPr/>
              <p:nvPr/>
            </p:nvGrpSpPr>
            <p:grpSpPr>
              <a:xfrm>
                <a:off x="1187624" y="3017155"/>
                <a:ext cx="2349860" cy="1962793"/>
                <a:chOff x="1261634" y="3233235"/>
                <a:chExt cx="2349860" cy="1962793"/>
              </a:xfrm>
            </p:grpSpPr>
            <p:grpSp>
              <p:nvGrpSpPr>
                <p:cNvPr id="316" name="Group 315"/>
                <p:cNvGrpSpPr/>
                <p:nvPr/>
              </p:nvGrpSpPr>
              <p:grpSpPr>
                <a:xfrm>
                  <a:off x="1261634" y="3592490"/>
                  <a:ext cx="2349860" cy="1603538"/>
                  <a:chOff x="1261634" y="3592490"/>
                  <a:chExt cx="2349860" cy="1603538"/>
                </a:xfrm>
              </p:grpSpPr>
              <p:grpSp>
                <p:nvGrpSpPr>
                  <p:cNvPr id="313" name="Group 312"/>
                  <p:cNvGrpSpPr/>
                  <p:nvPr/>
                </p:nvGrpSpPr>
                <p:grpSpPr>
                  <a:xfrm>
                    <a:off x="1261634" y="3592490"/>
                    <a:ext cx="2349860" cy="504000"/>
                    <a:chOff x="1261634" y="3592490"/>
                    <a:chExt cx="2349860" cy="504000"/>
                  </a:xfrm>
                </p:grpSpPr>
                <p:grpSp>
                  <p:nvGrpSpPr>
                    <p:cNvPr id="8" name="Group 7"/>
                    <p:cNvGrpSpPr/>
                    <p:nvPr/>
                  </p:nvGrpSpPr>
                  <p:grpSpPr>
                    <a:xfrm>
                      <a:off x="1261634" y="3592490"/>
                      <a:ext cx="180000" cy="504000"/>
                      <a:chOff x="1066800" y="2199000"/>
                      <a:chExt cx="684000" cy="1897200"/>
                    </a:xfrm>
                    <a:solidFill>
                      <a:schemeClr val="bg1">
                        <a:lumMod val="95000"/>
                      </a:schemeClr>
                    </a:solidFill>
                  </p:grpSpPr>
                  <p:sp>
                    <p:nvSpPr>
                      <p:cNvPr id="136" name="Oval 135"/>
                      <p:cNvSpPr/>
                      <p:nvPr/>
                    </p:nvSpPr>
                    <p:spPr>
                      <a:xfrm>
                        <a:off x="1174800" y="2199000"/>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7" name="Rounded Rectangle 136"/>
                      <p:cNvSpPr/>
                      <p:nvPr/>
                    </p:nvSpPr>
                    <p:spPr>
                      <a:xfrm>
                        <a:off x="1066800" y="2709000"/>
                        <a:ext cx="684000" cy="72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8" name="Rounded Rectangle 137"/>
                      <p:cNvSpPr/>
                      <p:nvPr/>
                    </p:nvSpPr>
                    <p:spPr>
                      <a:xfrm>
                        <a:off x="1174800" y="3124200"/>
                        <a:ext cx="468000" cy="97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4" name="Group 93"/>
                    <p:cNvGrpSpPr/>
                    <p:nvPr/>
                  </p:nvGrpSpPr>
                  <p:grpSpPr>
                    <a:xfrm>
                      <a:off x="1502729" y="3592490"/>
                      <a:ext cx="180000" cy="504000"/>
                      <a:chOff x="1066800" y="2199000"/>
                      <a:chExt cx="684000" cy="1897200"/>
                    </a:xfrm>
                    <a:solidFill>
                      <a:schemeClr val="bg1">
                        <a:lumMod val="95000"/>
                      </a:schemeClr>
                    </a:solidFill>
                  </p:grpSpPr>
                  <p:sp>
                    <p:nvSpPr>
                      <p:cNvPr id="127" name="Oval 12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8" name="Rounded Rectangle 12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9" name="Rounded Rectangle 12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5" name="Group 94"/>
                    <p:cNvGrpSpPr/>
                    <p:nvPr/>
                  </p:nvGrpSpPr>
                  <p:grpSpPr>
                    <a:xfrm>
                      <a:off x="1743825" y="3592490"/>
                      <a:ext cx="180000" cy="504000"/>
                      <a:chOff x="1066800" y="2199000"/>
                      <a:chExt cx="684000" cy="1897200"/>
                    </a:xfrm>
                    <a:solidFill>
                      <a:schemeClr val="bg1">
                        <a:lumMod val="95000"/>
                      </a:schemeClr>
                    </a:solidFill>
                  </p:grpSpPr>
                  <p:sp>
                    <p:nvSpPr>
                      <p:cNvPr id="124" name="Oval 12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5" name="Rounded Rectangle 12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6" name="Rounded Rectangle 12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6" name="Group 95"/>
                    <p:cNvGrpSpPr/>
                    <p:nvPr/>
                  </p:nvGrpSpPr>
                  <p:grpSpPr>
                    <a:xfrm>
                      <a:off x="1984920" y="3592490"/>
                      <a:ext cx="180000" cy="504000"/>
                      <a:chOff x="1066800" y="2199000"/>
                      <a:chExt cx="684000" cy="1897200"/>
                    </a:xfrm>
                    <a:solidFill>
                      <a:schemeClr val="bg1">
                        <a:lumMod val="95000"/>
                      </a:schemeClr>
                    </a:solidFill>
                  </p:grpSpPr>
                  <p:sp>
                    <p:nvSpPr>
                      <p:cNvPr id="121" name="Oval 12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2" name="Rounded Rectangle 12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3" name="Rounded Rectangle 12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7" name="Group 96"/>
                    <p:cNvGrpSpPr/>
                    <p:nvPr/>
                  </p:nvGrpSpPr>
                  <p:grpSpPr>
                    <a:xfrm>
                      <a:off x="2226015" y="3592490"/>
                      <a:ext cx="180000" cy="504000"/>
                      <a:chOff x="1066800" y="2199000"/>
                      <a:chExt cx="684000" cy="1897200"/>
                    </a:xfrm>
                    <a:solidFill>
                      <a:schemeClr val="bg1">
                        <a:lumMod val="95000"/>
                      </a:schemeClr>
                    </a:solidFill>
                  </p:grpSpPr>
                  <p:sp>
                    <p:nvSpPr>
                      <p:cNvPr id="118" name="Oval 11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9" name="Rounded Rectangle 11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0" name="Rounded Rectangle 11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8" name="Group 97"/>
                    <p:cNvGrpSpPr/>
                    <p:nvPr/>
                  </p:nvGrpSpPr>
                  <p:grpSpPr>
                    <a:xfrm>
                      <a:off x="2467110" y="3592490"/>
                      <a:ext cx="180000" cy="504000"/>
                      <a:chOff x="1066800" y="2199000"/>
                      <a:chExt cx="684000" cy="1897200"/>
                    </a:xfrm>
                    <a:solidFill>
                      <a:schemeClr val="bg1">
                        <a:lumMod val="95000"/>
                      </a:schemeClr>
                    </a:solidFill>
                  </p:grpSpPr>
                  <p:sp>
                    <p:nvSpPr>
                      <p:cNvPr id="115" name="Oval 11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6" name="Rounded Rectangle 11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7" name="Rounded Rectangle 11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9" name="Group 98"/>
                    <p:cNvGrpSpPr/>
                    <p:nvPr/>
                  </p:nvGrpSpPr>
                  <p:grpSpPr>
                    <a:xfrm>
                      <a:off x="2949301" y="3592490"/>
                      <a:ext cx="180000" cy="504000"/>
                      <a:chOff x="1066800" y="2199000"/>
                      <a:chExt cx="684000" cy="1897200"/>
                    </a:xfrm>
                    <a:solidFill>
                      <a:schemeClr val="bg1">
                        <a:lumMod val="95000"/>
                      </a:schemeClr>
                    </a:solidFill>
                  </p:grpSpPr>
                  <p:sp>
                    <p:nvSpPr>
                      <p:cNvPr id="112" name="Oval 11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3" name="Rounded Rectangle 11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4" name="Rounded Rectangle 11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0" name="Group 99"/>
                    <p:cNvGrpSpPr/>
                    <p:nvPr/>
                  </p:nvGrpSpPr>
                  <p:grpSpPr>
                    <a:xfrm>
                      <a:off x="2708206" y="3592490"/>
                      <a:ext cx="180000" cy="504000"/>
                      <a:chOff x="1066800" y="2199000"/>
                      <a:chExt cx="684000" cy="1897200"/>
                    </a:xfrm>
                    <a:solidFill>
                      <a:schemeClr val="bg1">
                        <a:lumMod val="95000"/>
                      </a:schemeClr>
                    </a:solidFill>
                  </p:grpSpPr>
                  <p:sp>
                    <p:nvSpPr>
                      <p:cNvPr id="109" name="Oval 10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0" name="Rounded Rectangle 10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1" name="Rounded Rectangle 11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1" name="Group 100"/>
                    <p:cNvGrpSpPr/>
                    <p:nvPr/>
                  </p:nvGrpSpPr>
                  <p:grpSpPr>
                    <a:xfrm>
                      <a:off x="3190396" y="3592490"/>
                      <a:ext cx="180000" cy="504000"/>
                      <a:chOff x="1066800" y="2199000"/>
                      <a:chExt cx="684000" cy="1897200"/>
                    </a:xfrm>
                    <a:solidFill>
                      <a:schemeClr val="bg1">
                        <a:lumMod val="95000"/>
                      </a:schemeClr>
                    </a:solidFill>
                  </p:grpSpPr>
                  <p:sp>
                    <p:nvSpPr>
                      <p:cNvPr id="106" name="Oval 10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7" name="Rounded Rectangle 10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8" name="Rounded Rectangle 10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2" name="Group 101"/>
                    <p:cNvGrpSpPr/>
                    <p:nvPr/>
                  </p:nvGrpSpPr>
                  <p:grpSpPr>
                    <a:xfrm>
                      <a:off x="3431494" y="3592490"/>
                      <a:ext cx="180000" cy="504000"/>
                      <a:chOff x="2832000" y="2514600"/>
                      <a:chExt cx="216000" cy="612000"/>
                    </a:xfrm>
                    <a:solidFill>
                      <a:schemeClr val="bg1">
                        <a:lumMod val="95000"/>
                      </a:schemeClr>
                    </a:solidFill>
                  </p:grpSpPr>
                  <p:sp>
                    <p:nvSpPr>
                      <p:cNvPr id="103" name="Oval 102"/>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4" name="Rounded Rectangle 103"/>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5" name="Rounded Rectangle 104"/>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314" name="Group 313"/>
                  <p:cNvGrpSpPr/>
                  <p:nvPr/>
                </p:nvGrpSpPr>
                <p:grpSpPr>
                  <a:xfrm>
                    <a:off x="1261634" y="4142259"/>
                    <a:ext cx="2349860" cy="504000"/>
                    <a:chOff x="1261634" y="4090328"/>
                    <a:chExt cx="2349860" cy="504000"/>
                  </a:xfrm>
                </p:grpSpPr>
                <p:grpSp>
                  <p:nvGrpSpPr>
                    <p:cNvPr id="53" name="Group 52"/>
                    <p:cNvGrpSpPr/>
                    <p:nvPr/>
                  </p:nvGrpSpPr>
                  <p:grpSpPr>
                    <a:xfrm>
                      <a:off x="1261634" y="4090328"/>
                      <a:ext cx="180000" cy="504000"/>
                      <a:chOff x="1066800" y="2199000"/>
                      <a:chExt cx="684000" cy="1897200"/>
                    </a:xfrm>
                    <a:solidFill>
                      <a:schemeClr val="bg1">
                        <a:lumMod val="95000"/>
                      </a:schemeClr>
                    </a:solidFill>
                  </p:grpSpPr>
                  <p:sp>
                    <p:nvSpPr>
                      <p:cNvPr id="90" name="Oval 8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1" name="Rounded Rectangle 9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2" name="Rounded Rectangle 9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4" name="Group 53"/>
                    <p:cNvGrpSpPr/>
                    <p:nvPr/>
                  </p:nvGrpSpPr>
                  <p:grpSpPr>
                    <a:xfrm>
                      <a:off x="1502729" y="4090328"/>
                      <a:ext cx="180000" cy="504000"/>
                      <a:chOff x="1066800" y="2199000"/>
                      <a:chExt cx="684000" cy="1897200"/>
                    </a:xfrm>
                    <a:solidFill>
                      <a:schemeClr val="bg1">
                        <a:lumMod val="95000"/>
                      </a:schemeClr>
                    </a:solidFill>
                  </p:grpSpPr>
                  <p:sp>
                    <p:nvSpPr>
                      <p:cNvPr id="87" name="Oval 8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8" name="Rounded Rectangle 8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9" name="Rounded Rectangle 8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5" name="Group 54"/>
                    <p:cNvGrpSpPr/>
                    <p:nvPr/>
                  </p:nvGrpSpPr>
                  <p:grpSpPr>
                    <a:xfrm>
                      <a:off x="1743825" y="4090328"/>
                      <a:ext cx="180000" cy="504000"/>
                      <a:chOff x="1066800" y="2199000"/>
                      <a:chExt cx="684000" cy="1897200"/>
                    </a:xfrm>
                    <a:solidFill>
                      <a:schemeClr val="bg1">
                        <a:lumMod val="95000"/>
                      </a:schemeClr>
                    </a:solidFill>
                  </p:grpSpPr>
                  <p:sp>
                    <p:nvSpPr>
                      <p:cNvPr id="84" name="Oval 8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5" name="Rounded Rectangle 8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6" name="Rounded Rectangle 8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6" name="Group 55"/>
                    <p:cNvGrpSpPr/>
                    <p:nvPr/>
                  </p:nvGrpSpPr>
                  <p:grpSpPr>
                    <a:xfrm>
                      <a:off x="1984920" y="4090328"/>
                      <a:ext cx="180000" cy="504000"/>
                      <a:chOff x="1066800" y="2199000"/>
                      <a:chExt cx="684000" cy="1897200"/>
                    </a:xfrm>
                    <a:solidFill>
                      <a:schemeClr val="bg1">
                        <a:lumMod val="95000"/>
                      </a:schemeClr>
                    </a:solidFill>
                  </p:grpSpPr>
                  <p:sp>
                    <p:nvSpPr>
                      <p:cNvPr id="81" name="Oval 8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 name="Rounded Rectangle 8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3" name="Rounded Rectangle 8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7" name="Group 56"/>
                    <p:cNvGrpSpPr/>
                    <p:nvPr/>
                  </p:nvGrpSpPr>
                  <p:grpSpPr>
                    <a:xfrm>
                      <a:off x="2226015" y="4090328"/>
                      <a:ext cx="180000" cy="504000"/>
                      <a:chOff x="1066800" y="2199000"/>
                      <a:chExt cx="684000" cy="1897200"/>
                    </a:xfrm>
                    <a:solidFill>
                      <a:schemeClr val="bg1">
                        <a:lumMod val="95000"/>
                      </a:schemeClr>
                    </a:solidFill>
                  </p:grpSpPr>
                  <p:sp>
                    <p:nvSpPr>
                      <p:cNvPr id="78" name="Oval 7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 name="Rounded Rectangle 7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 name="Rounded Rectangle 7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8" name="Group 57"/>
                    <p:cNvGrpSpPr/>
                    <p:nvPr/>
                  </p:nvGrpSpPr>
                  <p:grpSpPr>
                    <a:xfrm>
                      <a:off x="2467110" y="4090328"/>
                      <a:ext cx="180000" cy="504000"/>
                      <a:chOff x="1066800" y="2199000"/>
                      <a:chExt cx="684000" cy="1897200"/>
                    </a:xfrm>
                    <a:solidFill>
                      <a:schemeClr val="bg1">
                        <a:lumMod val="95000"/>
                      </a:schemeClr>
                    </a:solidFill>
                  </p:grpSpPr>
                  <p:sp>
                    <p:nvSpPr>
                      <p:cNvPr id="75" name="Oval 7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 name="Rounded Rectangle 7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 name="Rounded Rectangle 7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9" name="Group 58"/>
                    <p:cNvGrpSpPr/>
                    <p:nvPr/>
                  </p:nvGrpSpPr>
                  <p:grpSpPr>
                    <a:xfrm>
                      <a:off x="2949301" y="4090328"/>
                      <a:ext cx="180000" cy="504000"/>
                      <a:chOff x="1066800" y="2199000"/>
                      <a:chExt cx="684000" cy="1897200"/>
                    </a:xfrm>
                    <a:solidFill>
                      <a:schemeClr val="bg1">
                        <a:lumMod val="95000"/>
                      </a:schemeClr>
                    </a:solidFill>
                  </p:grpSpPr>
                  <p:sp>
                    <p:nvSpPr>
                      <p:cNvPr id="72" name="Oval 7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 name="Rounded Rectangle 7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 name="Rounded Rectangle 7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60" name="Group 59"/>
                    <p:cNvGrpSpPr/>
                    <p:nvPr/>
                  </p:nvGrpSpPr>
                  <p:grpSpPr>
                    <a:xfrm>
                      <a:off x="2708206" y="4090328"/>
                      <a:ext cx="180000" cy="504000"/>
                      <a:chOff x="1066800" y="2199000"/>
                      <a:chExt cx="684000" cy="1897200"/>
                    </a:xfrm>
                    <a:solidFill>
                      <a:schemeClr val="bg1">
                        <a:lumMod val="95000"/>
                      </a:schemeClr>
                    </a:solidFill>
                  </p:grpSpPr>
                  <p:sp>
                    <p:nvSpPr>
                      <p:cNvPr id="69" name="Oval 6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 name="Rounded Rectangle 6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 name="Rounded Rectangle 7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61" name="Group 60"/>
                    <p:cNvGrpSpPr/>
                    <p:nvPr/>
                  </p:nvGrpSpPr>
                  <p:grpSpPr>
                    <a:xfrm>
                      <a:off x="3190396" y="4090328"/>
                      <a:ext cx="180000" cy="504000"/>
                      <a:chOff x="1066800" y="2199000"/>
                      <a:chExt cx="684000" cy="1897200"/>
                    </a:xfrm>
                    <a:solidFill>
                      <a:schemeClr val="bg1">
                        <a:lumMod val="95000"/>
                      </a:schemeClr>
                    </a:solidFill>
                  </p:grpSpPr>
                  <p:sp>
                    <p:nvSpPr>
                      <p:cNvPr id="66" name="Oval 6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7" name="Rounded Rectangle 6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8" name="Rounded Rectangle 6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62" name="Group 61"/>
                    <p:cNvGrpSpPr/>
                    <p:nvPr/>
                  </p:nvGrpSpPr>
                  <p:grpSpPr>
                    <a:xfrm>
                      <a:off x="3431494" y="4090328"/>
                      <a:ext cx="180000" cy="504000"/>
                      <a:chOff x="2832000" y="2514600"/>
                      <a:chExt cx="216000" cy="612000"/>
                    </a:xfrm>
                    <a:solidFill>
                      <a:schemeClr val="bg1">
                        <a:lumMod val="95000"/>
                      </a:schemeClr>
                    </a:solidFill>
                  </p:grpSpPr>
                  <p:sp>
                    <p:nvSpPr>
                      <p:cNvPr id="63" name="Oval 62"/>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 name="Rounded Rectangle 63"/>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Rounded Rectangle 64"/>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315" name="Group 314"/>
                  <p:cNvGrpSpPr/>
                  <p:nvPr/>
                </p:nvGrpSpPr>
                <p:grpSpPr>
                  <a:xfrm>
                    <a:off x="1261634" y="4692028"/>
                    <a:ext cx="2349860" cy="504000"/>
                    <a:chOff x="1261634" y="4692028"/>
                    <a:chExt cx="2349860" cy="504000"/>
                  </a:xfrm>
                </p:grpSpPr>
                <p:grpSp>
                  <p:nvGrpSpPr>
                    <p:cNvPr id="13" name="Group 12"/>
                    <p:cNvGrpSpPr/>
                    <p:nvPr/>
                  </p:nvGrpSpPr>
                  <p:grpSpPr>
                    <a:xfrm>
                      <a:off x="1261634" y="4692028"/>
                      <a:ext cx="180000" cy="504000"/>
                      <a:chOff x="1066800" y="2199000"/>
                      <a:chExt cx="684000" cy="1897200"/>
                    </a:xfrm>
                    <a:solidFill>
                      <a:schemeClr val="bg1">
                        <a:lumMod val="95000"/>
                      </a:schemeClr>
                    </a:solidFill>
                  </p:grpSpPr>
                  <p:sp>
                    <p:nvSpPr>
                      <p:cNvPr id="50" name="Oval 4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Rounded Rectangle 5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Rounded Rectangle 5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 name="Group 13"/>
                    <p:cNvGrpSpPr/>
                    <p:nvPr/>
                  </p:nvGrpSpPr>
                  <p:grpSpPr>
                    <a:xfrm>
                      <a:off x="1502729" y="4692028"/>
                      <a:ext cx="180000" cy="504000"/>
                      <a:chOff x="1066800" y="2199000"/>
                      <a:chExt cx="684000" cy="1897200"/>
                    </a:xfrm>
                    <a:solidFill>
                      <a:schemeClr val="bg1">
                        <a:lumMod val="95000"/>
                      </a:schemeClr>
                    </a:solidFill>
                  </p:grpSpPr>
                  <p:sp>
                    <p:nvSpPr>
                      <p:cNvPr id="47" name="Oval 4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 name="Rounded Rectangle 4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ounded Rectangle 4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5" name="Group 14"/>
                    <p:cNvGrpSpPr/>
                    <p:nvPr/>
                  </p:nvGrpSpPr>
                  <p:grpSpPr>
                    <a:xfrm>
                      <a:off x="1743825" y="4692028"/>
                      <a:ext cx="180000" cy="504000"/>
                      <a:chOff x="1066800" y="2199000"/>
                      <a:chExt cx="684000" cy="1897200"/>
                    </a:xfrm>
                    <a:solidFill>
                      <a:schemeClr val="bg1">
                        <a:lumMod val="95000"/>
                      </a:schemeClr>
                    </a:solidFill>
                  </p:grpSpPr>
                  <p:sp>
                    <p:nvSpPr>
                      <p:cNvPr id="44" name="Oval 4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Rounded Rectangle 4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Rounded Rectangle 4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6" name="Group 15"/>
                    <p:cNvGrpSpPr/>
                    <p:nvPr/>
                  </p:nvGrpSpPr>
                  <p:grpSpPr>
                    <a:xfrm>
                      <a:off x="1984920" y="4692028"/>
                      <a:ext cx="180000" cy="504000"/>
                      <a:chOff x="1066800" y="2199000"/>
                      <a:chExt cx="684000" cy="1897200"/>
                    </a:xfrm>
                    <a:solidFill>
                      <a:schemeClr val="bg1">
                        <a:lumMod val="95000"/>
                      </a:schemeClr>
                    </a:solidFill>
                  </p:grpSpPr>
                  <p:sp>
                    <p:nvSpPr>
                      <p:cNvPr id="41" name="Oval 4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Rounded Rectangle 4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Rounded Rectangle 4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7" name="Group 16"/>
                    <p:cNvGrpSpPr/>
                    <p:nvPr/>
                  </p:nvGrpSpPr>
                  <p:grpSpPr>
                    <a:xfrm>
                      <a:off x="2226015" y="4692028"/>
                      <a:ext cx="180000" cy="504000"/>
                      <a:chOff x="1066800" y="2199000"/>
                      <a:chExt cx="684000" cy="1897200"/>
                    </a:xfrm>
                    <a:solidFill>
                      <a:schemeClr val="bg1">
                        <a:lumMod val="95000"/>
                      </a:schemeClr>
                    </a:solidFill>
                  </p:grpSpPr>
                  <p:sp>
                    <p:nvSpPr>
                      <p:cNvPr id="38" name="Oval 3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 name="Rounded Rectangle 3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ounded Rectangle 3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8" name="Group 17"/>
                    <p:cNvGrpSpPr/>
                    <p:nvPr/>
                  </p:nvGrpSpPr>
                  <p:grpSpPr>
                    <a:xfrm>
                      <a:off x="2467110" y="4692028"/>
                      <a:ext cx="180000" cy="504000"/>
                      <a:chOff x="1066800" y="2199000"/>
                      <a:chExt cx="684000" cy="1897200"/>
                    </a:xfrm>
                    <a:solidFill>
                      <a:schemeClr val="bg1">
                        <a:lumMod val="95000"/>
                      </a:schemeClr>
                    </a:solidFill>
                  </p:grpSpPr>
                  <p:sp>
                    <p:nvSpPr>
                      <p:cNvPr id="35" name="Oval 3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Rounded Rectangle 3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ounded Rectangle 3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9" name="Group 18"/>
                    <p:cNvGrpSpPr/>
                    <p:nvPr/>
                  </p:nvGrpSpPr>
                  <p:grpSpPr>
                    <a:xfrm>
                      <a:off x="2949301" y="4692028"/>
                      <a:ext cx="180000" cy="504000"/>
                      <a:chOff x="1066800" y="2199000"/>
                      <a:chExt cx="684000" cy="1897200"/>
                    </a:xfrm>
                    <a:solidFill>
                      <a:schemeClr val="bg1">
                        <a:lumMod val="95000"/>
                      </a:schemeClr>
                    </a:solidFill>
                  </p:grpSpPr>
                  <p:sp>
                    <p:nvSpPr>
                      <p:cNvPr id="32" name="Oval 3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Rounded Rectangle 3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Rounded Rectangle 3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0" name="Group 19"/>
                    <p:cNvGrpSpPr/>
                    <p:nvPr/>
                  </p:nvGrpSpPr>
                  <p:grpSpPr>
                    <a:xfrm>
                      <a:off x="2708206" y="4692028"/>
                      <a:ext cx="180000" cy="504000"/>
                      <a:chOff x="1066800" y="2199000"/>
                      <a:chExt cx="684000" cy="1897200"/>
                    </a:xfrm>
                    <a:solidFill>
                      <a:schemeClr val="bg1">
                        <a:lumMod val="95000"/>
                      </a:schemeClr>
                    </a:solidFill>
                  </p:grpSpPr>
                  <p:sp>
                    <p:nvSpPr>
                      <p:cNvPr id="29" name="Oval 2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ounded Rectangle 2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ounded Rectangle 3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p:nvGrpSpPr>
                  <p:grpSpPr>
                    <a:xfrm>
                      <a:off x="3190396" y="4692028"/>
                      <a:ext cx="180000" cy="504000"/>
                      <a:chOff x="1066800" y="2199000"/>
                      <a:chExt cx="684000" cy="1897200"/>
                    </a:xfrm>
                    <a:solidFill>
                      <a:schemeClr val="bg1">
                        <a:lumMod val="95000"/>
                      </a:schemeClr>
                    </a:solidFill>
                  </p:grpSpPr>
                  <p:sp>
                    <p:nvSpPr>
                      <p:cNvPr id="26" name="Oval 2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ounded Rectangle 2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ounded Rectangle 2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2" name="Group 21"/>
                    <p:cNvGrpSpPr/>
                    <p:nvPr/>
                  </p:nvGrpSpPr>
                  <p:grpSpPr>
                    <a:xfrm>
                      <a:off x="3431494" y="4692028"/>
                      <a:ext cx="180000" cy="504000"/>
                      <a:chOff x="2832000" y="2514600"/>
                      <a:chExt cx="216000" cy="612000"/>
                    </a:xfrm>
                    <a:solidFill>
                      <a:schemeClr val="bg1">
                        <a:lumMod val="95000"/>
                      </a:schemeClr>
                    </a:solidFill>
                  </p:grpSpPr>
                  <p:sp>
                    <p:nvSpPr>
                      <p:cNvPr id="23" name="Oval 22"/>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Rounded Rectangle 23"/>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Rounded Rectangle 24"/>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sp>
              <p:nvSpPr>
                <p:cNvPr id="606" name="Rectangle 605"/>
                <p:cNvSpPr/>
                <p:nvPr/>
              </p:nvSpPr>
              <p:spPr>
                <a:xfrm>
                  <a:off x="1759927" y="3233235"/>
                  <a:ext cx="1332417" cy="1323439"/>
                </a:xfrm>
                <a:prstGeom prst="rect">
                  <a:avLst/>
                </a:prstGeom>
                <a:noFill/>
              </p:spPr>
              <p:txBody>
                <a:bodyPr wrap="none" lIns="91440" tIns="45720" rIns="91440" bIns="45720">
                  <a:spAutoFit/>
                </a:bodyPr>
                <a:lstStyle/>
                <a:p>
                  <a:pPr algn="ctr"/>
                  <a:r>
                    <a:rPr lang="en-US" sz="8000" b="1" dirty="0">
                      <a:ln w="10541" cmpd="sng">
                        <a:solidFill>
                          <a:srgbClr val="6482C3"/>
                        </a:solidFill>
                        <a:prstDash val="solid"/>
                      </a:ln>
                      <a:solidFill>
                        <a:srgbClr val="6482C3"/>
                      </a:solidFill>
                    </a:rPr>
                    <a:t>30</a:t>
                  </a:r>
                </a:p>
              </p:txBody>
            </p:sp>
          </p:grpSp>
          <p:sp>
            <p:nvSpPr>
              <p:cNvPr id="576" name="Rectangle 575"/>
              <p:cNvSpPr/>
              <p:nvPr/>
            </p:nvSpPr>
            <p:spPr>
              <a:xfrm>
                <a:off x="1074125" y="4471759"/>
                <a:ext cx="255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A5A5A"/>
                    </a:solidFill>
                  </a:rPr>
                  <a:t>High CV risk  </a:t>
                </a:r>
              </a:p>
              <a:p>
                <a:pPr algn="ctr"/>
                <a:r>
                  <a:rPr lang="en-US" sz="1200" dirty="0">
                    <a:solidFill>
                      <a:srgbClr val="5A5A5A"/>
                    </a:solidFill>
                  </a:rPr>
                  <a:t>5% diabetes, 26% hypertension</a:t>
                </a:r>
                <a:endParaRPr lang="en-US" sz="1600" b="1" dirty="0">
                  <a:solidFill>
                    <a:srgbClr val="5A5A5A"/>
                  </a:solidFill>
                </a:endParaRPr>
              </a:p>
            </p:txBody>
          </p:sp>
        </p:grpSp>
      </p:grpSp>
      <p:sp>
        <p:nvSpPr>
          <p:cNvPr id="582" name="Rectangle 581"/>
          <p:cNvSpPr/>
          <p:nvPr/>
        </p:nvSpPr>
        <p:spPr>
          <a:xfrm>
            <a:off x="2327577" y="5766863"/>
            <a:ext cx="2292101"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1994 </a:t>
            </a:r>
          </a:p>
        </p:txBody>
      </p:sp>
      <p:sp>
        <p:nvSpPr>
          <p:cNvPr id="585" name="Rectangle 584"/>
          <p:cNvSpPr/>
          <p:nvPr/>
        </p:nvSpPr>
        <p:spPr>
          <a:xfrm>
            <a:off x="5352095" y="5766863"/>
            <a:ext cx="1396997"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2000</a:t>
            </a:r>
          </a:p>
        </p:txBody>
      </p:sp>
      <p:sp>
        <p:nvSpPr>
          <p:cNvPr id="612" name="Rectangle 611"/>
          <p:cNvSpPr/>
          <p:nvPr/>
        </p:nvSpPr>
        <p:spPr>
          <a:xfrm>
            <a:off x="7726257" y="5766863"/>
            <a:ext cx="214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2015  </a:t>
            </a:r>
          </a:p>
        </p:txBody>
      </p:sp>
      <p:sp>
        <p:nvSpPr>
          <p:cNvPr id="616" name="Right Arrow 615"/>
          <p:cNvSpPr/>
          <p:nvPr/>
        </p:nvSpPr>
        <p:spPr>
          <a:xfrm>
            <a:off x="4195244" y="5129267"/>
            <a:ext cx="6160277" cy="432048"/>
          </a:xfrm>
          <a:prstGeom prst="rightArrow">
            <a:avLst>
              <a:gd name="adj1" fmla="val 71989"/>
              <a:gd name="adj2" fmla="val 50000"/>
            </a:avLst>
          </a:prstGeom>
          <a:gradFill flip="none" rotWithShape="1">
            <a:gsLst>
              <a:gs pos="0">
                <a:schemeClr val="bg1"/>
              </a:gs>
              <a:gs pos="63000">
                <a:srgbClr val="F8A3A8"/>
              </a:gs>
              <a:gs pos="33000">
                <a:schemeClr val="accent1">
                  <a:lumMod val="20000"/>
                  <a:lumOff val="8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0" name="Rectangle 619"/>
          <p:cNvSpPr/>
          <p:nvPr/>
        </p:nvSpPr>
        <p:spPr>
          <a:xfrm>
            <a:off x="2575570" y="5129267"/>
            <a:ext cx="2034752" cy="508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0"/>
              </a:spcBef>
            </a:pPr>
            <a:r>
              <a:rPr lang="en-US" sz="1600" b="1" dirty="0">
                <a:solidFill>
                  <a:srgbClr val="5A5A5A"/>
                </a:solidFill>
              </a:rPr>
              <a:t>Pre-statin era</a:t>
            </a:r>
          </a:p>
        </p:txBody>
      </p:sp>
      <p:grpSp>
        <p:nvGrpSpPr>
          <p:cNvPr id="181" name="Group 180"/>
          <p:cNvGrpSpPr/>
          <p:nvPr/>
        </p:nvGrpSpPr>
        <p:grpSpPr>
          <a:xfrm>
            <a:off x="4812534" y="1205220"/>
            <a:ext cx="2604742" cy="3514391"/>
            <a:chOff x="3672582" y="1521176"/>
            <a:chExt cx="2604742" cy="3514391"/>
          </a:xfrm>
        </p:grpSpPr>
        <p:cxnSp>
          <p:nvCxnSpPr>
            <p:cNvPr id="629" name="Straight Connector 628"/>
            <p:cNvCxnSpPr/>
            <p:nvPr/>
          </p:nvCxnSpPr>
          <p:spPr>
            <a:xfrm>
              <a:off x="3672582" y="1521176"/>
              <a:ext cx="0" cy="3492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3721324" y="1700808"/>
              <a:ext cx="2556000" cy="3334759"/>
              <a:chOff x="3721324" y="1700808"/>
              <a:chExt cx="2556000" cy="3334759"/>
            </a:xfrm>
          </p:grpSpPr>
          <p:grpSp>
            <p:nvGrpSpPr>
              <p:cNvPr id="12" name="Group 11"/>
              <p:cNvGrpSpPr/>
              <p:nvPr/>
            </p:nvGrpSpPr>
            <p:grpSpPr>
              <a:xfrm>
                <a:off x="3721324" y="1700808"/>
                <a:ext cx="2556000" cy="3334759"/>
                <a:chOff x="3721324" y="1700808"/>
                <a:chExt cx="2556000" cy="3334759"/>
              </a:xfrm>
            </p:grpSpPr>
            <p:grpSp>
              <p:nvGrpSpPr>
                <p:cNvPr id="611" name="Group 610"/>
                <p:cNvGrpSpPr/>
                <p:nvPr/>
              </p:nvGrpSpPr>
              <p:grpSpPr>
                <a:xfrm>
                  <a:off x="3815916" y="1700808"/>
                  <a:ext cx="2349860" cy="3279140"/>
                  <a:chOff x="6529167" y="1916888"/>
                  <a:chExt cx="2349860" cy="3279140"/>
                </a:xfrm>
              </p:grpSpPr>
              <p:grpSp>
                <p:nvGrpSpPr>
                  <p:cNvPr id="604" name="Group 603"/>
                  <p:cNvGrpSpPr/>
                  <p:nvPr/>
                </p:nvGrpSpPr>
                <p:grpSpPr>
                  <a:xfrm>
                    <a:off x="6529167" y="1916888"/>
                    <a:ext cx="2349860" cy="3279140"/>
                    <a:chOff x="6529167" y="1916888"/>
                    <a:chExt cx="2349860" cy="3279140"/>
                  </a:xfrm>
                </p:grpSpPr>
                <p:grpSp>
                  <p:nvGrpSpPr>
                    <p:cNvPr id="602" name="Group 601"/>
                    <p:cNvGrpSpPr/>
                    <p:nvPr/>
                  </p:nvGrpSpPr>
                  <p:grpSpPr>
                    <a:xfrm>
                      <a:off x="6529167" y="2492952"/>
                      <a:ext cx="2349860" cy="504000"/>
                      <a:chOff x="6529167" y="2492952"/>
                      <a:chExt cx="2349860" cy="504000"/>
                    </a:xfrm>
                  </p:grpSpPr>
                  <p:grpSp>
                    <p:nvGrpSpPr>
                      <p:cNvPr id="495" name="Group 494"/>
                      <p:cNvGrpSpPr/>
                      <p:nvPr/>
                    </p:nvGrpSpPr>
                    <p:grpSpPr>
                      <a:xfrm>
                        <a:off x="6529167" y="2492952"/>
                        <a:ext cx="180000" cy="504000"/>
                        <a:chOff x="1066800" y="2199000"/>
                        <a:chExt cx="684000" cy="1897200"/>
                      </a:xfrm>
                      <a:solidFill>
                        <a:schemeClr val="bg1">
                          <a:lumMod val="95000"/>
                        </a:schemeClr>
                      </a:solidFill>
                    </p:grpSpPr>
                    <p:sp>
                      <p:nvSpPr>
                        <p:cNvPr id="532" name="Oval 53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3" name="Rounded Rectangle 53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4" name="Rounded Rectangle 53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96" name="Group 495"/>
                      <p:cNvGrpSpPr/>
                      <p:nvPr/>
                    </p:nvGrpSpPr>
                    <p:grpSpPr>
                      <a:xfrm>
                        <a:off x="6770262" y="2492952"/>
                        <a:ext cx="180000" cy="504000"/>
                        <a:chOff x="1066800" y="2199000"/>
                        <a:chExt cx="684000" cy="1897200"/>
                      </a:xfrm>
                      <a:solidFill>
                        <a:schemeClr val="bg1">
                          <a:lumMod val="95000"/>
                        </a:schemeClr>
                      </a:solidFill>
                    </p:grpSpPr>
                    <p:sp>
                      <p:nvSpPr>
                        <p:cNvPr id="529" name="Oval 52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0" name="Rounded Rectangle 52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1" name="Rounded Rectangle 53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97" name="Group 496"/>
                      <p:cNvGrpSpPr/>
                      <p:nvPr/>
                    </p:nvGrpSpPr>
                    <p:grpSpPr>
                      <a:xfrm>
                        <a:off x="7011358" y="2492952"/>
                        <a:ext cx="180000" cy="504000"/>
                        <a:chOff x="1066800" y="2199000"/>
                        <a:chExt cx="684000" cy="1897200"/>
                      </a:xfrm>
                      <a:solidFill>
                        <a:schemeClr val="bg1">
                          <a:lumMod val="95000"/>
                        </a:schemeClr>
                      </a:solidFill>
                    </p:grpSpPr>
                    <p:sp>
                      <p:nvSpPr>
                        <p:cNvPr id="526" name="Oval 52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7" name="Rounded Rectangle 52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8" name="Rounded Rectangle 52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98" name="Group 497"/>
                      <p:cNvGrpSpPr/>
                      <p:nvPr/>
                    </p:nvGrpSpPr>
                    <p:grpSpPr>
                      <a:xfrm>
                        <a:off x="7252453" y="2492952"/>
                        <a:ext cx="180000" cy="504000"/>
                        <a:chOff x="1066800" y="2199000"/>
                        <a:chExt cx="684000" cy="1897200"/>
                      </a:xfrm>
                      <a:solidFill>
                        <a:schemeClr val="bg1">
                          <a:lumMod val="95000"/>
                        </a:schemeClr>
                      </a:solidFill>
                    </p:grpSpPr>
                    <p:sp>
                      <p:nvSpPr>
                        <p:cNvPr id="523" name="Oval 52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4" name="Rounded Rectangle 52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5" name="Rounded Rectangle 52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99" name="Group 498"/>
                      <p:cNvGrpSpPr/>
                      <p:nvPr/>
                    </p:nvGrpSpPr>
                    <p:grpSpPr>
                      <a:xfrm>
                        <a:off x="7493548" y="2492952"/>
                        <a:ext cx="180000" cy="504000"/>
                        <a:chOff x="1066800" y="2199000"/>
                        <a:chExt cx="684000" cy="1897200"/>
                      </a:xfrm>
                      <a:solidFill>
                        <a:schemeClr val="bg1">
                          <a:lumMod val="95000"/>
                        </a:schemeClr>
                      </a:solidFill>
                    </p:grpSpPr>
                    <p:sp>
                      <p:nvSpPr>
                        <p:cNvPr id="520" name="Oval 51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1" name="Rounded Rectangle 52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2" name="Rounded Rectangle 52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00" name="Group 499"/>
                      <p:cNvGrpSpPr/>
                      <p:nvPr/>
                    </p:nvGrpSpPr>
                    <p:grpSpPr>
                      <a:xfrm>
                        <a:off x="7734643" y="2492952"/>
                        <a:ext cx="180000" cy="504000"/>
                        <a:chOff x="1066800" y="2199000"/>
                        <a:chExt cx="684000" cy="1897200"/>
                      </a:xfrm>
                      <a:solidFill>
                        <a:schemeClr val="bg1">
                          <a:lumMod val="95000"/>
                        </a:schemeClr>
                      </a:solidFill>
                    </p:grpSpPr>
                    <p:sp>
                      <p:nvSpPr>
                        <p:cNvPr id="517" name="Oval 51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8" name="Rounded Rectangle 51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9" name="Rounded Rectangle 51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01" name="Group 500"/>
                      <p:cNvGrpSpPr/>
                      <p:nvPr/>
                    </p:nvGrpSpPr>
                    <p:grpSpPr>
                      <a:xfrm>
                        <a:off x="8216834" y="2492952"/>
                        <a:ext cx="180000" cy="504000"/>
                        <a:chOff x="1066800" y="2199000"/>
                        <a:chExt cx="684000" cy="1897200"/>
                      </a:xfrm>
                      <a:solidFill>
                        <a:schemeClr val="bg1">
                          <a:lumMod val="95000"/>
                        </a:schemeClr>
                      </a:solidFill>
                    </p:grpSpPr>
                    <p:sp>
                      <p:nvSpPr>
                        <p:cNvPr id="514" name="Oval 51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5" name="Rounded Rectangle 51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6" name="Rounded Rectangle 51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02" name="Group 501"/>
                      <p:cNvGrpSpPr/>
                      <p:nvPr/>
                    </p:nvGrpSpPr>
                    <p:grpSpPr>
                      <a:xfrm>
                        <a:off x="7975739" y="2492952"/>
                        <a:ext cx="180000" cy="504000"/>
                        <a:chOff x="1066800" y="2199000"/>
                        <a:chExt cx="684000" cy="1897200"/>
                      </a:xfrm>
                      <a:solidFill>
                        <a:schemeClr val="bg1">
                          <a:lumMod val="95000"/>
                        </a:schemeClr>
                      </a:solidFill>
                    </p:grpSpPr>
                    <p:sp>
                      <p:nvSpPr>
                        <p:cNvPr id="511" name="Oval 51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2" name="Rounded Rectangle 51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3" name="Rounded Rectangle 51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03" name="Group 502"/>
                      <p:cNvGrpSpPr/>
                      <p:nvPr/>
                    </p:nvGrpSpPr>
                    <p:grpSpPr>
                      <a:xfrm>
                        <a:off x="8457929" y="2492952"/>
                        <a:ext cx="180000" cy="504000"/>
                        <a:chOff x="1066800" y="2199000"/>
                        <a:chExt cx="684000" cy="1897200"/>
                      </a:xfrm>
                      <a:solidFill>
                        <a:schemeClr val="bg1">
                          <a:lumMod val="95000"/>
                        </a:schemeClr>
                      </a:solidFill>
                    </p:grpSpPr>
                    <p:sp>
                      <p:nvSpPr>
                        <p:cNvPr id="508" name="Oval 50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9" name="Rounded Rectangle 50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0" name="Rounded Rectangle 50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04" name="Group 503"/>
                      <p:cNvGrpSpPr/>
                      <p:nvPr/>
                    </p:nvGrpSpPr>
                    <p:grpSpPr>
                      <a:xfrm>
                        <a:off x="8699027" y="2492952"/>
                        <a:ext cx="180000" cy="504000"/>
                        <a:chOff x="2832000" y="2514600"/>
                        <a:chExt cx="216000" cy="612000"/>
                      </a:xfrm>
                      <a:solidFill>
                        <a:schemeClr val="bg1">
                          <a:lumMod val="95000"/>
                        </a:schemeClr>
                      </a:solidFill>
                    </p:grpSpPr>
                    <p:sp>
                      <p:nvSpPr>
                        <p:cNvPr id="505" name="Oval 504"/>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6" name="Rounded Rectangle 50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7" name="Rounded Rectangle 506"/>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130" name="Group 129"/>
                    <p:cNvGrpSpPr/>
                    <p:nvPr/>
                  </p:nvGrpSpPr>
                  <p:grpSpPr>
                    <a:xfrm>
                      <a:off x="6529167" y="3042721"/>
                      <a:ext cx="2349860" cy="504000"/>
                      <a:chOff x="6529167" y="2944390"/>
                      <a:chExt cx="2349860" cy="504000"/>
                    </a:xfrm>
                  </p:grpSpPr>
                  <p:grpSp>
                    <p:nvGrpSpPr>
                      <p:cNvPr id="455" name="Group 454"/>
                      <p:cNvGrpSpPr/>
                      <p:nvPr/>
                    </p:nvGrpSpPr>
                    <p:grpSpPr>
                      <a:xfrm>
                        <a:off x="6529167" y="2944390"/>
                        <a:ext cx="180000" cy="504000"/>
                        <a:chOff x="1066800" y="2199000"/>
                        <a:chExt cx="684000" cy="1897200"/>
                      </a:xfrm>
                      <a:solidFill>
                        <a:schemeClr val="bg1">
                          <a:lumMod val="95000"/>
                        </a:schemeClr>
                      </a:solidFill>
                    </p:grpSpPr>
                    <p:sp>
                      <p:nvSpPr>
                        <p:cNvPr id="492" name="Oval 49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3" name="Rounded Rectangle 49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4" name="Rounded Rectangle 49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56" name="Group 455"/>
                      <p:cNvGrpSpPr/>
                      <p:nvPr/>
                    </p:nvGrpSpPr>
                    <p:grpSpPr>
                      <a:xfrm>
                        <a:off x="6770262" y="2944390"/>
                        <a:ext cx="180000" cy="504000"/>
                        <a:chOff x="1066800" y="2199000"/>
                        <a:chExt cx="684000" cy="1897200"/>
                      </a:xfrm>
                      <a:solidFill>
                        <a:schemeClr val="bg1">
                          <a:lumMod val="95000"/>
                        </a:schemeClr>
                      </a:solidFill>
                    </p:grpSpPr>
                    <p:sp>
                      <p:nvSpPr>
                        <p:cNvPr id="489" name="Oval 48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0" name="Rounded Rectangle 48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1" name="Rounded Rectangle 49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57" name="Group 456"/>
                      <p:cNvGrpSpPr/>
                      <p:nvPr/>
                    </p:nvGrpSpPr>
                    <p:grpSpPr>
                      <a:xfrm>
                        <a:off x="7011358" y="2944390"/>
                        <a:ext cx="180000" cy="504000"/>
                        <a:chOff x="1066800" y="2199000"/>
                        <a:chExt cx="684000" cy="1897200"/>
                      </a:xfrm>
                      <a:solidFill>
                        <a:schemeClr val="bg1">
                          <a:lumMod val="95000"/>
                        </a:schemeClr>
                      </a:solidFill>
                    </p:grpSpPr>
                    <p:sp>
                      <p:nvSpPr>
                        <p:cNvPr id="486" name="Oval 48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7" name="Rounded Rectangle 48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8" name="Rounded Rectangle 48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58" name="Group 457"/>
                      <p:cNvGrpSpPr/>
                      <p:nvPr/>
                    </p:nvGrpSpPr>
                    <p:grpSpPr>
                      <a:xfrm>
                        <a:off x="7252453" y="2944390"/>
                        <a:ext cx="180000" cy="504000"/>
                        <a:chOff x="1066800" y="2199000"/>
                        <a:chExt cx="684000" cy="1897200"/>
                      </a:xfrm>
                      <a:solidFill>
                        <a:schemeClr val="bg1">
                          <a:lumMod val="95000"/>
                        </a:schemeClr>
                      </a:solidFill>
                    </p:grpSpPr>
                    <p:sp>
                      <p:nvSpPr>
                        <p:cNvPr id="483" name="Oval 48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4" name="Rounded Rectangle 48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5" name="Rounded Rectangle 48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59" name="Group 458"/>
                      <p:cNvGrpSpPr/>
                      <p:nvPr/>
                    </p:nvGrpSpPr>
                    <p:grpSpPr>
                      <a:xfrm>
                        <a:off x="7493548" y="2944390"/>
                        <a:ext cx="180000" cy="504000"/>
                        <a:chOff x="1066800" y="2199000"/>
                        <a:chExt cx="684000" cy="1897200"/>
                      </a:xfrm>
                      <a:solidFill>
                        <a:schemeClr val="bg1">
                          <a:lumMod val="95000"/>
                        </a:schemeClr>
                      </a:solidFill>
                    </p:grpSpPr>
                    <p:sp>
                      <p:nvSpPr>
                        <p:cNvPr id="480" name="Oval 47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1" name="Rounded Rectangle 48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2" name="Rounded Rectangle 48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60" name="Group 459"/>
                      <p:cNvGrpSpPr/>
                      <p:nvPr/>
                    </p:nvGrpSpPr>
                    <p:grpSpPr>
                      <a:xfrm>
                        <a:off x="7734643" y="2944390"/>
                        <a:ext cx="180000" cy="504000"/>
                        <a:chOff x="1066800" y="2199000"/>
                        <a:chExt cx="684000" cy="1897200"/>
                      </a:xfrm>
                      <a:solidFill>
                        <a:schemeClr val="bg1">
                          <a:lumMod val="95000"/>
                        </a:schemeClr>
                      </a:solidFill>
                    </p:grpSpPr>
                    <p:sp>
                      <p:nvSpPr>
                        <p:cNvPr id="477" name="Oval 47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8" name="Rounded Rectangle 47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9" name="Rounded Rectangle 47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61" name="Group 460"/>
                      <p:cNvGrpSpPr/>
                      <p:nvPr/>
                    </p:nvGrpSpPr>
                    <p:grpSpPr>
                      <a:xfrm>
                        <a:off x="8216834" y="2944390"/>
                        <a:ext cx="180000" cy="504000"/>
                        <a:chOff x="1066800" y="2199000"/>
                        <a:chExt cx="684000" cy="1897200"/>
                      </a:xfrm>
                      <a:solidFill>
                        <a:schemeClr val="bg1">
                          <a:lumMod val="95000"/>
                        </a:schemeClr>
                      </a:solidFill>
                    </p:grpSpPr>
                    <p:sp>
                      <p:nvSpPr>
                        <p:cNvPr id="474" name="Oval 47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5" name="Rounded Rectangle 47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6" name="Rounded Rectangle 47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62" name="Group 461"/>
                      <p:cNvGrpSpPr/>
                      <p:nvPr/>
                    </p:nvGrpSpPr>
                    <p:grpSpPr>
                      <a:xfrm>
                        <a:off x="7975739" y="2944390"/>
                        <a:ext cx="180000" cy="504000"/>
                        <a:chOff x="1066800" y="2199000"/>
                        <a:chExt cx="684000" cy="1897200"/>
                      </a:xfrm>
                      <a:solidFill>
                        <a:schemeClr val="bg1">
                          <a:lumMod val="95000"/>
                        </a:schemeClr>
                      </a:solidFill>
                    </p:grpSpPr>
                    <p:sp>
                      <p:nvSpPr>
                        <p:cNvPr id="471" name="Oval 47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2" name="Rounded Rectangle 47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3" name="Rounded Rectangle 47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63" name="Group 462"/>
                      <p:cNvGrpSpPr/>
                      <p:nvPr/>
                    </p:nvGrpSpPr>
                    <p:grpSpPr>
                      <a:xfrm>
                        <a:off x="8457929" y="2944390"/>
                        <a:ext cx="180000" cy="504000"/>
                        <a:chOff x="1066800" y="2199000"/>
                        <a:chExt cx="684000" cy="1897200"/>
                      </a:xfrm>
                      <a:solidFill>
                        <a:schemeClr val="bg1">
                          <a:lumMod val="95000"/>
                        </a:schemeClr>
                      </a:solidFill>
                    </p:grpSpPr>
                    <p:sp>
                      <p:nvSpPr>
                        <p:cNvPr id="468" name="Oval 46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9" name="Rounded Rectangle 46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0" name="Rounded Rectangle 46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64" name="Group 463"/>
                      <p:cNvGrpSpPr/>
                      <p:nvPr/>
                    </p:nvGrpSpPr>
                    <p:grpSpPr>
                      <a:xfrm>
                        <a:off x="8699027" y="2944390"/>
                        <a:ext cx="180000" cy="504000"/>
                        <a:chOff x="2832000" y="2514600"/>
                        <a:chExt cx="216000" cy="612000"/>
                      </a:xfrm>
                      <a:solidFill>
                        <a:schemeClr val="bg1">
                          <a:lumMod val="95000"/>
                        </a:schemeClr>
                      </a:solidFill>
                    </p:grpSpPr>
                    <p:sp>
                      <p:nvSpPr>
                        <p:cNvPr id="465" name="Oval 464"/>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6" name="Rounded Rectangle 46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7" name="Rounded Rectangle 466"/>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93" name="Group 92"/>
                    <p:cNvGrpSpPr/>
                    <p:nvPr/>
                  </p:nvGrpSpPr>
                  <p:grpSpPr>
                    <a:xfrm>
                      <a:off x="6529167" y="3592490"/>
                      <a:ext cx="2349860" cy="504000"/>
                      <a:chOff x="6529167" y="3526936"/>
                      <a:chExt cx="2349860" cy="504000"/>
                    </a:xfrm>
                  </p:grpSpPr>
                  <p:grpSp>
                    <p:nvGrpSpPr>
                      <p:cNvPr id="415" name="Group 414"/>
                      <p:cNvGrpSpPr/>
                      <p:nvPr/>
                    </p:nvGrpSpPr>
                    <p:grpSpPr>
                      <a:xfrm>
                        <a:off x="6529167" y="3526936"/>
                        <a:ext cx="180000" cy="504000"/>
                        <a:chOff x="1066800" y="2199000"/>
                        <a:chExt cx="684000" cy="1897200"/>
                      </a:xfrm>
                      <a:solidFill>
                        <a:schemeClr val="bg1">
                          <a:lumMod val="95000"/>
                        </a:schemeClr>
                      </a:solidFill>
                    </p:grpSpPr>
                    <p:sp>
                      <p:nvSpPr>
                        <p:cNvPr id="452" name="Oval 45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3" name="Rounded Rectangle 45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4" name="Rounded Rectangle 45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16" name="Group 415"/>
                      <p:cNvGrpSpPr/>
                      <p:nvPr/>
                    </p:nvGrpSpPr>
                    <p:grpSpPr>
                      <a:xfrm>
                        <a:off x="6770262" y="3526936"/>
                        <a:ext cx="180000" cy="504000"/>
                        <a:chOff x="1066800" y="2199000"/>
                        <a:chExt cx="684000" cy="1897200"/>
                      </a:xfrm>
                      <a:solidFill>
                        <a:schemeClr val="bg1">
                          <a:lumMod val="95000"/>
                        </a:schemeClr>
                      </a:solidFill>
                    </p:grpSpPr>
                    <p:sp>
                      <p:nvSpPr>
                        <p:cNvPr id="449" name="Oval 44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0" name="Rounded Rectangle 44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1" name="Rounded Rectangle 45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17" name="Group 416"/>
                      <p:cNvGrpSpPr/>
                      <p:nvPr/>
                    </p:nvGrpSpPr>
                    <p:grpSpPr>
                      <a:xfrm>
                        <a:off x="7011358" y="3526936"/>
                        <a:ext cx="180000" cy="504000"/>
                        <a:chOff x="1066800" y="2199000"/>
                        <a:chExt cx="684000" cy="1897200"/>
                      </a:xfrm>
                      <a:solidFill>
                        <a:schemeClr val="bg1">
                          <a:lumMod val="95000"/>
                        </a:schemeClr>
                      </a:solidFill>
                    </p:grpSpPr>
                    <p:sp>
                      <p:nvSpPr>
                        <p:cNvPr id="446" name="Oval 44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7" name="Rounded Rectangle 44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8" name="Rounded Rectangle 44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18" name="Group 417"/>
                      <p:cNvGrpSpPr/>
                      <p:nvPr/>
                    </p:nvGrpSpPr>
                    <p:grpSpPr>
                      <a:xfrm>
                        <a:off x="7252453" y="3526936"/>
                        <a:ext cx="180000" cy="504000"/>
                        <a:chOff x="1066800" y="2199000"/>
                        <a:chExt cx="684000" cy="1897200"/>
                      </a:xfrm>
                      <a:solidFill>
                        <a:schemeClr val="bg1">
                          <a:lumMod val="95000"/>
                        </a:schemeClr>
                      </a:solidFill>
                    </p:grpSpPr>
                    <p:sp>
                      <p:nvSpPr>
                        <p:cNvPr id="443" name="Oval 44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4" name="Rounded Rectangle 44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5" name="Rounded Rectangle 44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19" name="Group 418"/>
                      <p:cNvGrpSpPr/>
                      <p:nvPr/>
                    </p:nvGrpSpPr>
                    <p:grpSpPr>
                      <a:xfrm>
                        <a:off x="7493548" y="3526936"/>
                        <a:ext cx="180000" cy="504000"/>
                        <a:chOff x="1066800" y="2199000"/>
                        <a:chExt cx="684000" cy="1897200"/>
                      </a:xfrm>
                      <a:solidFill>
                        <a:schemeClr val="bg1">
                          <a:lumMod val="95000"/>
                        </a:schemeClr>
                      </a:solidFill>
                    </p:grpSpPr>
                    <p:sp>
                      <p:nvSpPr>
                        <p:cNvPr id="440" name="Oval 43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1" name="Rounded Rectangle 44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2" name="Rounded Rectangle 44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20" name="Group 419"/>
                      <p:cNvGrpSpPr/>
                      <p:nvPr/>
                    </p:nvGrpSpPr>
                    <p:grpSpPr>
                      <a:xfrm>
                        <a:off x="7734643" y="3526936"/>
                        <a:ext cx="180000" cy="504000"/>
                        <a:chOff x="1066800" y="2199000"/>
                        <a:chExt cx="684000" cy="1897200"/>
                      </a:xfrm>
                      <a:solidFill>
                        <a:schemeClr val="bg1">
                          <a:lumMod val="95000"/>
                        </a:schemeClr>
                      </a:solidFill>
                    </p:grpSpPr>
                    <p:sp>
                      <p:nvSpPr>
                        <p:cNvPr id="437" name="Oval 43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8" name="Rounded Rectangle 43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9" name="Rounded Rectangle 43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21" name="Group 420"/>
                      <p:cNvGrpSpPr/>
                      <p:nvPr/>
                    </p:nvGrpSpPr>
                    <p:grpSpPr>
                      <a:xfrm>
                        <a:off x="8216834" y="3526936"/>
                        <a:ext cx="180000" cy="504000"/>
                        <a:chOff x="1066800" y="2199000"/>
                        <a:chExt cx="684000" cy="1897200"/>
                      </a:xfrm>
                      <a:solidFill>
                        <a:schemeClr val="bg1">
                          <a:lumMod val="95000"/>
                        </a:schemeClr>
                      </a:solidFill>
                    </p:grpSpPr>
                    <p:sp>
                      <p:nvSpPr>
                        <p:cNvPr id="434" name="Oval 43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5" name="Rounded Rectangle 43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6" name="Rounded Rectangle 43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22" name="Group 421"/>
                      <p:cNvGrpSpPr/>
                      <p:nvPr/>
                    </p:nvGrpSpPr>
                    <p:grpSpPr>
                      <a:xfrm>
                        <a:off x="7975739" y="3526936"/>
                        <a:ext cx="180000" cy="504000"/>
                        <a:chOff x="1066800" y="2199000"/>
                        <a:chExt cx="684000" cy="1897200"/>
                      </a:xfrm>
                      <a:solidFill>
                        <a:schemeClr val="bg1">
                          <a:lumMod val="95000"/>
                        </a:schemeClr>
                      </a:solidFill>
                    </p:grpSpPr>
                    <p:sp>
                      <p:nvSpPr>
                        <p:cNvPr id="431" name="Oval 43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2" name="Rounded Rectangle 43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3" name="Rounded Rectangle 43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23" name="Group 422"/>
                      <p:cNvGrpSpPr/>
                      <p:nvPr/>
                    </p:nvGrpSpPr>
                    <p:grpSpPr>
                      <a:xfrm>
                        <a:off x="8457929" y="3526936"/>
                        <a:ext cx="180000" cy="504000"/>
                        <a:chOff x="1066800" y="2199000"/>
                        <a:chExt cx="684000" cy="1897200"/>
                      </a:xfrm>
                      <a:solidFill>
                        <a:schemeClr val="bg1">
                          <a:lumMod val="95000"/>
                        </a:schemeClr>
                      </a:solidFill>
                    </p:grpSpPr>
                    <p:sp>
                      <p:nvSpPr>
                        <p:cNvPr id="428" name="Oval 42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9" name="Rounded Rectangle 42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0" name="Rounded Rectangle 42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24" name="Group 423"/>
                      <p:cNvGrpSpPr/>
                      <p:nvPr/>
                    </p:nvGrpSpPr>
                    <p:grpSpPr>
                      <a:xfrm>
                        <a:off x="8699027" y="3526936"/>
                        <a:ext cx="180000" cy="504000"/>
                        <a:chOff x="2832000" y="2514600"/>
                        <a:chExt cx="216000" cy="612000"/>
                      </a:xfrm>
                      <a:solidFill>
                        <a:schemeClr val="bg1">
                          <a:lumMod val="95000"/>
                        </a:schemeClr>
                      </a:solidFill>
                    </p:grpSpPr>
                    <p:sp>
                      <p:nvSpPr>
                        <p:cNvPr id="425" name="Oval 424"/>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6" name="Rounded Rectangle 42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7" name="Rounded Rectangle 426"/>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10" name="Group 9"/>
                    <p:cNvGrpSpPr/>
                    <p:nvPr/>
                  </p:nvGrpSpPr>
                  <p:grpSpPr>
                    <a:xfrm>
                      <a:off x="6529167" y="4142259"/>
                      <a:ext cx="2349860" cy="504000"/>
                      <a:chOff x="6529167" y="4109482"/>
                      <a:chExt cx="2349860" cy="504000"/>
                    </a:xfrm>
                  </p:grpSpPr>
                  <p:grpSp>
                    <p:nvGrpSpPr>
                      <p:cNvPr id="375" name="Group 374"/>
                      <p:cNvGrpSpPr/>
                      <p:nvPr/>
                    </p:nvGrpSpPr>
                    <p:grpSpPr>
                      <a:xfrm>
                        <a:off x="6529167" y="4109482"/>
                        <a:ext cx="180000" cy="504000"/>
                        <a:chOff x="1066800" y="2199000"/>
                        <a:chExt cx="684000" cy="1897200"/>
                      </a:xfrm>
                      <a:solidFill>
                        <a:schemeClr val="bg1">
                          <a:lumMod val="95000"/>
                        </a:schemeClr>
                      </a:solidFill>
                    </p:grpSpPr>
                    <p:sp>
                      <p:nvSpPr>
                        <p:cNvPr id="412" name="Oval 41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3" name="Rounded Rectangle 41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4" name="Rounded Rectangle 41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76" name="Group 375"/>
                      <p:cNvGrpSpPr/>
                      <p:nvPr/>
                    </p:nvGrpSpPr>
                    <p:grpSpPr>
                      <a:xfrm>
                        <a:off x="6770262" y="4109482"/>
                        <a:ext cx="180000" cy="504000"/>
                        <a:chOff x="1066800" y="2199000"/>
                        <a:chExt cx="684000" cy="1897200"/>
                      </a:xfrm>
                      <a:solidFill>
                        <a:schemeClr val="bg1">
                          <a:lumMod val="95000"/>
                        </a:schemeClr>
                      </a:solidFill>
                    </p:grpSpPr>
                    <p:sp>
                      <p:nvSpPr>
                        <p:cNvPr id="409" name="Oval 40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0" name="Rounded Rectangle 40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1" name="Rounded Rectangle 41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77" name="Group 376"/>
                      <p:cNvGrpSpPr/>
                      <p:nvPr/>
                    </p:nvGrpSpPr>
                    <p:grpSpPr>
                      <a:xfrm>
                        <a:off x="7011358" y="4109482"/>
                        <a:ext cx="180000" cy="504000"/>
                        <a:chOff x="1066800" y="2199000"/>
                        <a:chExt cx="684000" cy="1897200"/>
                      </a:xfrm>
                      <a:solidFill>
                        <a:schemeClr val="bg1">
                          <a:lumMod val="95000"/>
                        </a:schemeClr>
                      </a:solidFill>
                    </p:grpSpPr>
                    <p:sp>
                      <p:nvSpPr>
                        <p:cNvPr id="406" name="Oval 40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7" name="Rounded Rectangle 40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8" name="Rounded Rectangle 40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78" name="Group 377"/>
                      <p:cNvGrpSpPr/>
                      <p:nvPr/>
                    </p:nvGrpSpPr>
                    <p:grpSpPr>
                      <a:xfrm>
                        <a:off x="7252453" y="4109482"/>
                        <a:ext cx="180000" cy="504000"/>
                        <a:chOff x="1066800" y="2199000"/>
                        <a:chExt cx="684000" cy="1897200"/>
                      </a:xfrm>
                      <a:solidFill>
                        <a:schemeClr val="bg1">
                          <a:lumMod val="95000"/>
                        </a:schemeClr>
                      </a:solidFill>
                    </p:grpSpPr>
                    <p:sp>
                      <p:nvSpPr>
                        <p:cNvPr id="403" name="Oval 40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4" name="Rounded Rectangle 40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5" name="Rounded Rectangle 40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79" name="Group 378"/>
                      <p:cNvGrpSpPr/>
                      <p:nvPr/>
                    </p:nvGrpSpPr>
                    <p:grpSpPr>
                      <a:xfrm>
                        <a:off x="7493548" y="4109482"/>
                        <a:ext cx="180000" cy="504000"/>
                        <a:chOff x="1066800" y="2199000"/>
                        <a:chExt cx="684000" cy="1897200"/>
                      </a:xfrm>
                      <a:solidFill>
                        <a:schemeClr val="bg1">
                          <a:lumMod val="95000"/>
                        </a:schemeClr>
                      </a:solidFill>
                    </p:grpSpPr>
                    <p:sp>
                      <p:nvSpPr>
                        <p:cNvPr id="400" name="Oval 39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1" name="Rounded Rectangle 40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2" name="Rounded Rectangle 40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80" name="Group 379"/>
                      <p:cNvGrpSpPr/>
                      <p:nvPr/>
                    </p:nvGrpSpPr>
                    <p:grpSpPr>
                      <a:xfrm>
                        <a:off x="7734643" y="4109482"/>
                        <a:ext cx="180000" cy="504000"/>
                        <a:chOff x="1066800" y="2199000"/>
                        <a:chExt cx="684000" cy="1897200"/>
                      </a:xfrm>
                      <a:solidFill>
                        <a:schemeClr val="bg1">
                          <a:lumMod val="95000"/>
                        </a:schemeClr>
                      </a:solidFill>
                    </p:grpSpPr>
                    <p:sp>
                      <p:nvSpPr>
                        <p:cNvPr id="397" name="Oval 39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8" name="Rounded Rectangle 39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9" name="Rounded Rectangle 39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81" name="Group 380"/>
                      <p:cNvGrpSpPr/>
                      <p:nvPr/>
                    </p:nvGrpSpPr>
                    <p:grpSpPr>
                      <a:xfrm>
                        <a:off x="8216834" y="4109482"/>
                        <a:ext cx="180000" cy="504000"/>
                        <a:chOff x="1066800" y="2199000"/>
                        <a:chExt cx="684000" cy="1897200"/>
                      </a:xfrm>
                      <a:solidFill>
                        <a:schemeClr val="bg1">
                          <a:lumMod val="95000"/>
                        </a:schemeClr>
                      </a:solidFill>
                    </p:grpSpPr>
                    <p:sp>
                      <p:nvSpPr>
                        <p:cNvPr id="394" name="Oval 39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5" name="Rounded Rectangle 39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6" name="Rounded Rectangle 39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82" name="Group 381"/>
                      <p:cNvGrpSpPr/>
                      <p:nvPr/>
                    </p:nvGrpSpPr>
                    <p:grpSpPr>
                      <a:xfrm>
                        <a:off x="7975739" y="4109482"/>
                        <a:ext cx="180000" cy="504000"/>
                        <a:chOff x="1066800" y="2199000"/>
                        <a:chExt cx="684000" cy="1897200"/>
                      </a:xfrm>
                      <a:solidFill>
                        <a:schemeClr val="bg1">
                          <a:lumMod val="95000"/>
                        </a:schemeClr>
                      </a:solidFill>
                    </p:grpSpPr>
                    <p:sp>
                      <p:nvSpPr>
                        <p:cNvPr id="391" name="Oval 39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2" name="Rounded Rectangle 39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3" name="Rounded Rectangle 39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83" name="Group 382"/>
                      <p:cNvGrpSpPr/>
                      <p:nvPr/>
                    </p:nvGrpSpPr>
                    <p:grpSpPr>
                      <a:xfrm>
                        <a:off x="8457929" y="4109482"/>
                        <a:ext cx="180000" cy="504000"/>
                        <a:chOff x="1066800" y="2199000"/>
                        <a:chExt cx="684000" cy="1897200"/>
                      </a:xfrm>
                      <a:solidFill>
                        <a:schemeClr val="bg1">
                          <a:lumMod val="95000"/>
                        </a:schemeClr>
                      </a:solidFill>
                    </p:grpSpPr>
                    <p:sp>
                      <p:nvSpPr>
                        <p:cNvPr id="388" name="Oval 38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9" name="Rounded Rectangle 38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0" name="Rounded Rectangle 38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84" name="Group 383"/>
                      <p:cNvGrpSpPr/>
                      <p:nvPr/>
                    </p:nvGrpSpPr>
                    <p:grpSpPr>
                      <a:xfrm>
                        <a:off x="8699027" y="4109482"/>
                        <a:ext cx="180000" cy="504000"/>
                        <a:chOff x="2832000" y="2514600"/>
                        <a:chExt cx="216000" cy="612000"/>
                      </a:xfrm>
                      <a:solidFill>
                        <a:schemeClr val="bg1">
                          <a:lumMod val="95000"/>
                        </a:schemeClr>
                      </a:solidFill>
                    </p:grpSpPr>
                    <p:sp>
                      <p:nvSpPr>
                        <p:cNvPr id="385" name="Oval 384"/>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6" name="Rounded Rectangle 38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7" name="Rounded Rectangle 386"/>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9" name="Group 8"/>
                    <p:cNvGrpSpPr/>
                    <p:nvPr/>
                  </p:nvGrpSpPr>
                  <p:grpSpPr>
                    <a:xfrm>
                      <a:off x="6529167" y="4692028"/>
                      <a:ext cx="2349860" cy="504000"/>
                      <a:chOff x="6529167" y="4692028"/>
                      <a:chExt cx="2349860" cy="504000"/>
                    </a:xfrm>
                  </p:grpSpPr>
                  <p:grpSp>
                    <p:nvGrpSpPr>
                      <p:cNvPr id="335" name="Group 334"/>
                      <p:cNvGrpSpPr/>
                      <p:nvPr/>
                    </p:nvGrpSpPr>
                    <p:grpSpPr>
                      <a:xfrm>
                        <a:off x="6529167" y="4692028"/>
                        <a:ext cx="180000" cy="504000"/>
                        <a:chOff x="1066800" y="2199000"/>
                        <a:chExt cx="684000" cy="1897200"/>
                      </a:xfrm>
                      <a:solidFill>
                        <a:schemeClr val="bg1">
                          <a:lumMod val="95000"/>
                        </a:schemeClr>
                      </a:solidFill>
                    </p:grpSpPr>
                    <p:sp>
                      <p:nvSpPr>
                        <p:cNvPr id="372" name="Oval 37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3" name="Rounded Rectangle 37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4" name="Rounded Rectangle 37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36" name="Group 335"/>
                      <p:cNvGrpSpPr/>
                      <p:nvPr/>
                    </p:nvGrpSpPr>
                    <p:grpSpPr>
                      <a:xfrm>
                        <a:off x="6770262" y="4692028"/>
                        <a:ext cx="180000" cy="504000"/>
                        <a:chOff x="1066800" y="2199000"/>
                        <a:chExt cx="684000" cy="1897200"/>
                      </a:xfrm>
                      <a:solidFill>
                        <a:schemeClr val="bg1">
                          <a:lumMod val="95000"/>
                        </a:schemeClr>
                      </a:solidFill>
                    </p:grpSpPr>
                    <p:sp>
                      <p:nvSpPr>
                        <p:cNvPr id="369" name="Oval 36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0" name="Rounded Rectangle 36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1" name="Rounded Rectangle 37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37" name="Group 336"/>
                      <p:cNvGrpSpPr/>
                      <p:nvPr/>
                    </p:nvGrpSpPr>
                    <p:grpSpPr>
                      <a:xfrm>
                        <a:off x="7011358" y="4692028"/>
                        <a:ext cx="180000" cy="504000"/>
                        <a:chOff x="1066800" y="2199000"/>
                        <a:chExt cx="684000" cy="1897200"/>
                      </a:xfrm>
                      <a:solidFill>
                        <a:schemeClr val="bg1">
                          <a:lumMod val="95000"/>
                        </a:schemeClr>
                      </a:solidFill>
                    </p:grpSpPr>
                    <p:sp>
                      <p:nvSpPr>
                        <p:cNvPr id="366" name="Oval 36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7" name="Rounded Rectangle 36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8" name="Rounded Rectangle 36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38" name="Group 337"/>
                      <p:cNvGrpSpPr/>
                      <p:nvPr/>
                    </p:nvGrpSpPr>
                    <p:grpSpPr>
                      <a:xfrm>
                        <a:off x="7252453" y="4692028"/>
                        <a:ext cx="180000" cy="504000"/>
                        <a:chOff x="1066800" y="2199000"/>
                        <a:chExt cx="684000" cy="1897200"/>
                      </a:xfrm>
                      <a:solidFill>
                        <a:schemeClr val="bg1">
                          <a:lumMod val="95000"/>
                        </a:schemeClr>
                      </a:solidFill>
                    </p:grpSpPr>
                    <p:sp>
                      <p:nvSpPr>
                        <p:cNvPr id="363" name="Oval 36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4" name="Rounded Rectangle 36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5" name="Rounded Rectangle 36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39" name="Group 338"/>
                      <p:cNvGrpSpPr/>
                      <p:nvPr/>
                    </p:nvGrpSpPr>
                    <p:grpSpPr>
                      <a:xfrm>
                        <a:off x="7493548" y="4692028"/>
                        <a:ext cx="180000" cy="504000"/>
                        <a:chOff x="1066800" y="2199000"/>
                        <a:chExt cx="684000" cy="1897200"/>
                      </a:xfrm>
                      <a:solidFill>
                        <a:schemeClr val="bg1">
                          <a:lumMod val="95000"/>
                        </a:schemeClr>
                      </a:solidFill>
                    </p:grpSpPr>
                    <p:sp>
                      <p:nvSpPr>
                        <p:cNvPr id="360" name="Oval 35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1" name="Rounded Rectangle 36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2" name="Rounded Rectangle 36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40" name="Group 339"/>
                      <p:cNvGrpSpPr/>
                      <p:nvPr/>
                    </p:nvGrpSpPr>
                    <p:grpSpPr>
                      <a:xfrm>
                        <a:off x="7734643" y="4692028"/>
                        <a:ext cx="180000" cy="504000"/>
                        <a:chOff x="1066800" y="2199000"/>
                        <a:chExt cx="684000" cy="1897200"/>
                      </a:xfrm>
                      <a:solidFill>
                        <a:schemeClr val="bg1">
                          <a:lumMod val="95000"/>
                        </a:schemeClr>
                      </a:solidFill>
                    </p:grpSpPr>
                    <p:sp>
                      <p:nvSpPr>
                        <p:cNvPr id="357" name="Oval 35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8" name="Rounded Rectangle 35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9" name="Rounded Rectangle 35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41" name="Group 340"/>
                      <p:cNvGrpSpPr/>
                      <p:nvPr/>
                    </p:nvGrpSpPr>
                    <p:grpSpPr>
                      <a:xfrm>
                        <a:off x="8216834" y="4692028"/>
                        <a:ext cx="180000" cy="504000"/>
                        <a:chOff x="1066800" y="2199000"/>
                        <a:chExt cx="684000" cy="1897200"/>
                      </a:xfrm>
                      <a:solidFill>
                        <a:schemeClr val="bg1">
                          <a:lumMod val="95000"/>
                        </a:schemeClr>
                      </a:solidFill>
                    </p:grpSpPr>
                    <p:sp>
                      <p:nvSpPr>
                        <p:cNvPr id="354" name="Oval 35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5" name="Rounded Rectangle 35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6" name="Rounded Rectangle 355"/>
                        <p:cNvSpPr/>
                        <p:nvPr/>
                      </p:nvSpPr>
                      <p:spPr>
                        <a:xfrm>
                          <a:off x="1174800" y="3124201"/>
                          <a:ext cx="468000" cy="97199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42" name="Group 341"/>
                      <p:cNvGrpSpPr/>
                      <p:nvPr/>
                    </p:nvGrpSpPr>
                    <p:grpSpPr>
                      <a:xfrm>
                        <a:off x="7975739" y="4692028"/>
                        <a:ext cx="180000" cy="504000"/>
                        <a:chOff x="1066800" y="2199000"/>
                        <a:chExt cx="684000" cy="1897200"/>
                      </a:xfrm>
                      <a:solidFill>
                        <a:schemeClr val="bg1">
                          <a:lumMod val="95000"/>
                        </a:schemeClr>
                      </a:solidFill>
                    </p:grpSpPr>
                    <p:sp>
                      <p:nvSpPr>
                        <p:cNvPr id="351" name="Oval 35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2" name="Rounded Rectangle 35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3" name="Rounded Rectangle 35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43" name="Group 342"/>
                      <p:cNvGrpSpPr/>
                      <p:nvPr/>
                    </p:nvGrpSpPr>
                    <p:grpSpPr>
                      <a:xfrm>
                        <a:off x="8457929" y="4692028"/>
                        <a:ext cx="180000" cy="504000"/>
                        <a:chOff x="1066800" y="2199000"/>
                        <a:chExt cx="684000" cy="1897200"/>
                      </a:xfrm>
                      <a:solidFill>
                        <a:schemeClr val="bg1">
                          <a:lumMod val="95000"/>
                        </a:schemeClr>
                      </a:solidFill>
                    </p:grpSpPr>
                    <p:sp>
                      <p:nvSpPr>
                        <p:cNvPr id="348" name="Oval 34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9" name="Rounded Rectangle 34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0" name="Rounded Rectangle 34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44" name="Group 343"/>
                      <p:cNvGrpSpPr/>
                      <p:nvPr/>
                    </p:nvGrpSpPr>
                    <p:grpSpPr>
                      <a:xfrm>
                        <a:off x="8699027" y="4692028"/>
                        <a:ext cx="180000" cy="504000"/>
                        <a:chOff x="2832000" y="2514600"/>
                        <a:chExt cx="216000" cy="612000"/>
                      </a:xfrm>
                      <a:solidFill>
                        <a:schemeClr val="bg1">
                          <a:lumMod val="95000"/>
                        </a:schemeClr>
                      </a:solidFill>
                    </p:grpSpPr>
                    <p:sp>
                      <p:nvSpPr>
                        <p:cNvPr id="345" name="Oval 344"/>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6" name="Rounded Rectangle 34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7" name="Rounded Rectangle 346"/>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603" name="Group 602"/>
                    <p:cNvGrpSpPr/>
                    <p:nvPr/>
                  </p:nvGrpSpPr>
                  <p:grpSpPr>
                    <a:xfrm>
                      <a:off x="6529167" y="1916888"/>
                      <a:ext cx="1385476" cy="504000"/>
                      <a:chOff x="6529167" y="1916888"/>
                      <a:chExt cx="1385476" cy="504000"/>
                    </a:xfrm>
                  </p:grpSpPr>
                  <p:grpSp>
                    <p:nvGrpSpPr>
                      <p:cNvPr id="7" name="Group 6"/>
                      <p:cNvGrpSpPr/>
                      <p:nvPr/>
                    </p:nvGrpSpPr>
                    <p:grpSpPr>
                      <a:xfrm>
                        <a:off x="6529167" y="1916888"/>
                        <a:ext cx="180000" cy="504000"/>
                        <a:chOff x="6529167" y="1726774"/>
                        <a:chExt cx="192212" cy="550098"/>
                      </a:xfrm>
                    </p:grpSpPr>
                    <p:sp>
                      <p:nvSpPr>
                        <p:cNvPr id="332" name="Oval 331"/>
                        <p:cNvSpPr/>
                        <p:nvPr/>
                      </p:nvSpPr>
                      <p:spPr>
                        <a:xfrm>
                          <a:off x="6559516" y="1726774"/>
                          <a:ext cx="131513" cy="1356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3" name="Rounded Rectangle 332"/>
                        <p:cNvSpPr/>
                        <p:nvPr/>
                      </p:nvSpPr>
                      <p:spPr>
                        <a:xfrm>
                          <a:off x="6529167" y="1874650"/>
                          <a:ext cx="192212" cy="2087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4" name="Rounded Rectangle 333"/>
                        <p:cNvSpPr/>
                        <p:nvPr/>
                      </p:nvSpPr>
                      <p:spPr>
                        <a:xfrm>
                          <a:off x="6559516" y="1995038"/>
                          <a:ext cx="131513" cy="2818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35" name="Group 534"/>
                      <p:cNvGrpSpPr/>
                      <p:nvPr/>
                    </p:nvGrpSpPr>
                    <p:grpSpPr>
                      <a:xfrm>
                        <a:off x="6770262" y="1916888"/>
                        <a:ext cx="180000" cy="504000"/>
                        <a:chOff x="1066800" y="2199000"/>
                        <a:chExt cx="684000" cy="1897200"/>
                      </a:xfrm>
                      <a:solidFill>
                        <a:schemeClr val="bg1">
                          <a:lumMod val="95000"/>
                        </a:schemeClr>
                      </a:solidFill>
                    </p:grpSpPr>
                    <p:sp>
                      <p:nvSpPr>
                        <p:cNvPr id="536" name="Oval 53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7" name="Rounded Rectangle 53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8" name="Rounded Rectangle 53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39" name="Group 538"/>
                      <p:cNvGrpSpPr/>
                      <p:nvPr/>
                    </p:nvGrpSpPr>
                    <p:grpSpPr>
                      <a:xfrm>
                        <a:off x="7252452" y="1916888"/>
                        <a:ext cx="180000" cy="504000"/>
                        <a:chOff x="1066800" y="2199000"/>
                        <a:chExt cx="684000" cy="1897200"/>
                      </a:xfrm>
                      <a:solidFill>
                        <a:schemeClr val="bg1">
                          <a:lumMod val="95000"/>
                        </a:schemeClr>
                      </a:solidFill>
                    </p:grpSpPr>
                    <p:sp>
                      <p:nvSpPr>
                        <p:cNvPr id="540" name="Oval 53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1" name="Rounded Rectangle 54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2" name="Rounded Rectangle 54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43" name="Group 542"/>
                      <p:cNvGrpSpPr/>
                      <p:nvPr/>
                    </p:nvGrpSpPr>
                    <p:grpSpPr>
                      <a:xfrm>
                        <a:off x="7011357" y="1916888"/>
                        <a:ext cx="180000" cy="504000"/>
                        <a:chOff x="1066800" y="2199000"/>
                        <a:chExt cx="684000" cy="1897200"/>
                      </a:xfrm>
                      <a:solidFill>
                        <a:schemeClr val="bg1">
                          <a:lumMod val="95000"/>
                        </a:schemeClr>
                      </a:solidFill>
                    </p:grpSpPr>
                    <p:sp>
                      <p:nvSpPr>
                        <p:cNvPr id="544" name="Oval 54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5" name="Rounded Rectangle 54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6" name="Rounded Rectangle 54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47" name="Group 546"/>
                      <p:cNvGrpSpPr/>
                      <p:nvPr/>
                    </p:nvGrpSpPr>
                    <p:grpSpPr>
                      <a:xfrm>
                        <a:off x="7493547" y="1916888"/>
                        <a:ext cx="180000" cy="504000"/>
                        <a:chOff x="1066800" y="2199000"/>
                        <a:chExt cx="684000" cy="1897200"/>
                      </a:xfrm>
                      <a:solidFill>
                        <a:schemeClr val="bg1">
                          <a:lumMod val="95000"/>
                        </a:schemeClr>
                      </a:solidFill>
                    </p:grpSpPr>
                    <p:sp>
                      <p:nvSpPr>
                        <p:cNvPr id="548" name="Oval 54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9" name="Rounded Rectangle 54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0" name="Rounded Rectangle 54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51" name="Group 550"/>
                      <p:cNvGrpSpPr/>
                      <p:nvPr/>
                    </p:nvGrpSpPr>
                    <p:grpSpPr>
                      <a:xfrm>
                        <a:off x="7734643" y="1916888"/>
                        <a:ext cx="180000" cy="504000"/>
                        <a:chOff x="2832000" y="2514600"/>
                        <a:chExt cx="216000" cy="612000"/>
                      </a:xfrm>
                      <a:solidFill>
                        <a:schemeClr val="bg1">
                          <a:lumMod val="95000"/>
                        </a:schemeClr>
                      </a:solidFill>
                    </p:grpSpPr>
                    <p:sp>
                      <p:nvSpPr>
                        <p:cNvPr id="552" name="Oval 551"/>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3" name="Rounded Rectangle 552"/>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4" name="Rounded Rectangle 553"/>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sp>
                <p:nvSpPr>
                  <p:cNvPr id="608" name="Rectangle 607"/>
                  <p:cNvSpPr/>
                  <p:nvPr/>
                </p:nvSpPr>
                <p:spPr>
                  <a:xfrm>
                    <a:off x="7046367" y="3233235"/>
                    <a:ext cx="1332417" cy="1323439"/>
                  </a:xfrm>
                  <a:prstGeom prst="rect">
                    <a:avLst/>
                  </a:prstGeom>
                  <a:noFill/>
                </p:spPr>
                <p:txBody>
                  <a:bodyPr wrap="none" lIns="91440" tIns="45720" rIns="91440" bIns="45720">
                    <a:spAutoFit/>
                  </a:bodyPr>
                  <a:lstStyle/>
                  <a:p>
                    <a:pPr algn="ctr"/>
                    <a:r>
                      <a:rPr lang="en-US" sz="8000" b="1" dirty="0">
                        <a:ln w="10541" cmpd="sng">
                          <a:solidFill>
                            <a:srgbClr val="6482C3"/>
                          </a:solidFill>
                          <a:prstDash val="solid"/>
                        </a:ln>
                        <a:solidFill>
                          <a:srgbClr val="6482C3"/>
                        </a:solidFill>
                      </a:rPr>
                      <a:t>56</a:t>
                    </a:r>
                  </a:p>
                </p:txBody>
              </p:sp>
            </p:grpSp>
            <p:sp>
              <p:nvSpPr>
                <p:cNvPr id="577" name="Rectangle 576"/>
                <p:cNvSpPr/>
                <p:nvPr/>
              </p:nvSpPr>
              <p:spPr>
                <a:xfrm>
                  <a:off x="3721324" y="4459567"/>
                  <a:ext cx="255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A5A5A"/>
                      </a:solidFill>
                    </a:rPr>
                    <a:t> High CV risk</a:t>
                  </a:r>
                </a:p>
                <a:p>
                  <a:pPr algn="ctr"/>
                  <a:r>
                    <a:rPr lang="en-US" sz="1200" dirty="0">
                      <a:solidFill>
                        <a:srgbClr val="5A5A5A"/>
                      </a:solidFill>
                    </a:rPr>
                    <a:t>38% diabetes, 46% hypertension   </a:t>
                  </a:r>
                </a:p>
              </p:txBody>
            </p:sp>
          </p:grpSp>
          <p:sp>
            <p:nvSpPr>
              <p:cNvPr id="627" name="Rectangle 626"/>
              <p:cNvSpPr/>
              <p:nvPr/>
            </p:nvSpPr>
            <p:spPr>
              <a:xfrm>
                <a:off x="4250561" y="2072546"/>
                <a:ext cx="1497526" cy="738664"/>
              </a:xfrm>
              <a:prstGeom prst="rect">
                <a:avLst/>
              </a:prstGeom>
            </p:spPr>
            <p:txBody>
              <a:bodyPr wrap="none">
                <a:spAutoFit/>
              </a:bodyPr>
              <a:lstStyle/>
              <a:p>
                <a:r>
                  <a:rPr lang="en-US" sz="2200" dirty="0"/>
                  <a:t>Ramipril</a:t>
                </a:r>
                <a:r>
                  <a:rPr lang="en-US" sz="2200" baseline="30000" dirty="0"/>
                  <a:t>2</a:t>
                </a:r>
              </a:p>
              <a:p>
                <a:r>
                  <a:rPr lang="en-US" sz="2000" dirty="0"/>
                  <a:t>for 5 years</a:t>
                </a:r>
                <a:r>
                  <a:rPr lang="en-US" sz="2000" baseline="30000" dirty="0"/>
                  <a:t> </a:t>
                </a:r>
                <a:endParaRPr lang="en-US" sz="2000" dirty="0"/>
              </a:p>
            </p:txBody>
          </p:sp>
        </p:grpSp>
      </p:grpSp>
      <p:sp>
        <p:nvSpPr>
          <p:cNvPr id="632" name="Rectangle 631"/>
          <p:cNvSpPr/>
          <p:nvPr/>
        </p:nvSpPr>
        <p:spPr>
          <a:xfrm>
            <a:off x="4919864" y="4769227"/>
            <a:ext cx="249741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r>
              <a:rPr lang="en-US" sz="1600" b="1" dirty="0">
                <a:solidFill>
                  <a:srgbClr val="5A5A5A"/>
                </a:solidFill>
              </a:rPr>
              <a:t>Pre-ACEi/ARB era </a:t>
            </a:r>
            <a:r>
              <a:rPr lang="en-US" sz="1600" dirty="0">
                <a:solidFill>
                  <a:srgbClr val="5A5A5A"/>
                </a:solidFill>
              </a:rPr>
              <a:t>  </a:t>
            </a:r>
          </a:p>
          <a:p>
            <a:pPr algn="ctr">
              <a:spcBef>
                <a:spcPts val="1000"/>
              </a:spcBef>
            </a:pPr>
            <a:r>
              <a:rPr lang="en-US" sz="1600" b="1" dirty="0">
                <a:solidFill>
                  <a:srgbClr val="5A5A5A"/>
                </a:solidFill>
              </a:rPr>
              <a:t>&lt;29% statin</a:t>
            </a:r>
          </a:p>
        </p:txBody>
      </p:sp>
      <p:grpSp>
        <p:nvGrpSpPr>
          <p:cNvPr id="222" name="Group 221"/>
          <p:cNvGrpSpPr/>
          <p:nvPr/>
        </p:nvGrpSpPr>
        <p:grpSpPr>
          <a:xfrm>
            <a:off x="7440144" y="1205220"/>
            <a:ext cx="2609740" cy="3514391"/>
            <a:chOff x="6300192" y="1521176"/>
            <a:chExt cx="2609740" cy="3514391"/>
          </a:xfrm>
        </p:grpSpPr>
        <p:cxnSp>
          <p:nvCxnSpPr>
            <p:cNvPr id="630" name="Straight Connector 629"/>
            <p:cNvCxnSpPr/>
            <p:nvPr/>
          </p:nvCxnSpPr>
          <p:spPr>
            <a:xfrm>
              <a:off x="6300192" y="1521176"/>
              <a:ext cx="0" cy="3492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139" name="Group 138"/>
            <p:cNvGrpSpPr/>
            <p:nvPr/>
          </p:nvGrpSpPr>
          <p:grpSpPr>
            <a:xfrm>
              <a:off x="6353932" y="2074956"/>
              <a:ext cx="2556000" cy="2960611"/>
              <a:chOff x="6353932" y="2074956"/>
              <a:chExt cx="2556000" cy="2960611"/>
            </a:xfrm>
          </p:grpSpPr>
          <p:sp>
            <p:nvSpPr>
              <p:cNvPr id="628" name="Rectangle 627"/>
              <p:cNvSpPr/>
              <p:nvPr/>
            </p:nvSpPr>
            <p:spPr>
              <a:xfrm>
                <a:off x="6519818" y="2074956"/>
                <a:ext cx="2224228" cy="738664"/>
              </a:xfrm>
              <a:prstGeom prst="rect">
                <a:avLst/>
              </a:prstGeom>
            </p:spPr>
            <p:txBody>
              <a:bodyPr wrap="square">
                <a:spAutoFit/>
              </a:bodyPr>
              <a:lstStyle/>
              <a:p>
                <a:pPr marL="0" lvl="1"/>
                <a:r>
                  <a:rPr lang="en-US" sz="2200" dirty="0"/>
                  <a:t>Empagliflozin </a:t>
                </a:r>
              </a:p>
              <a:p>
                <a:pPr lvl="1" indent="-457200"/>
                <a:r>
                  <a:rPr lang="en-US" sz="2000" dirty="0"/>
                  <a:t>for 3 years</a:t>
                </a:r>
              </a:p>
            </p:txBody>
          </p:sp>
          <p:grpSp>
            <p:nvGrpSpPr>
              <p:cNvPr id="131" name="Group 130"/>
              <p:cNvGrpSpPr/>
              <p:nvPr/>
            </p:nvGrpSpPr>
            <p:grpSpPr>
              <a:xfrm>
                <a:off x="6353932" y="2826641"/>
                <a:ext cx="2556000" cy="2208926"/>
                <a:chOff x="6353932" y="2826641"/>
                <a:chExt cx="2556000" cy="2208926"/>
              </a:xfrm>
            </p:grpSpPr>
            <p:grpSp>
              <p:nvGrpSpPr>
                <p:cNvPr id="610" name="Group 609"/>
                <p:cNvGrpSpPr/>
                <p:nvPr/>
              </p:nvGrpSpPr>
              <p:grpSpPr>
                <a:xfrm>
                  <a:off x="6444208" y="2826641"/>
                  <a:ext cx="2349860" cy="2153307"/>
                  <a:chOff x="3895401" y="3042721"/>
                  <a:chExt cx="2349860" cy="2153307"/>
                </a:xfrm>
              </p:grpSpPr>
              <p:grpSp>
                <p:nvGrpSpPr>
                  <p:cNvPr id="605" name="Group 604"/>
                  <p:cNvGrpSpPr/>
                  <p:nvPr/>
                </p:nvGrpSpPr>
                <p:grpSpPr>
                  <a:xfrm>
                    <a:off x="3895401" y="3042721"/>
                    <a:ext cx="2349860" cy="2153307"/>
                    <a:chOff x="3895401" y="3042721"/>
                    <a:chExt cx="2349860" cy="2153307"/>
                  </a:xfrm>
                </p:grpSpPr>
                <p:grpSp>
                  <p:nvGrpSpPr>
                    <p:cNvPr id="133" name="Group 132"/>
                    <p:cNvGrpSpPr/>
                    <p:nvPr/>
                  </p:nvGrpSpPr>
                  <p:grpSpPr>
                    <a:xfrm>
                      <a:off x="3895401" y="4692028"/>
                      <a:ext cx="2349860" cy="504000"/>
                      <a:chOff x="3895401" y="4692028"/>
                      <a:chExt cx="2349860" cy="504000"/>
                    </a:xfrm>
                  </p:grpSpPr>
                  <p:grpSp>
                    <p:nvGrpSpPr>
                      <p:cNvPr id="141" name="Group 140"/>
                      <p:cNvGrpSpPr/>
                      <p:nvPr/>
                    </p:nvGrpSpPr>
                    <p:grpSpPr>
                      <a:xfrm>
                        <a:off x="3895401" y="4692028"/>
                        <a:ext cx="180000" cy="504000"/>
                        <a:chOff x="1066800" y="2199000"/>
                        <a:chExt cx="684000" cy="1897200"/>
                      </a:xfrm>
                      <a:solidFill>
                        <a:schemeClr val="bg1">
                          <a:lumMod val="95000"/>
                        </a:schemeClr>
                      </a:solidFill>
                    </p:grpSpPr>
                    <p:sp>
                      <p:nvSpPr>
                        <p:cNvPr id="178" name="Oval 17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9" name="Rounded Rectangle 17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0" name="Rounded Rectangle 17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2" name="Group 141"/>
                      <p:cNvGrpSpPr/>
                      <p:nvPr/>
                    </p:nvGrpSpPr>
                    <p:grpSpPr>
                      <a:xfrm>
                        <a:off x="4136496" y="4692028"/>
                        <a:ext cx="180000" cy="504000"/>
                        <a:chOff x="1066800" y="2199000"/>
                        <a:chExt cx="684000" cy="1897200"/>
                      </a:xfrm>
                      <a:solidFill>
                        <a:schemeClr val="bg1">
                          <a:lumMod val="95000"/>
                        </a:schemeClr>
                      </a:solidFill>
                    </p:grpSpPr>
                    <p:sp>
                      <p:nvSpPr>
                        <p:cNvPr id="175" name="Oval 17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6" name="Rounded Rectangle 17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7" name="Rounded Rectangle 17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3" name="Group 142"/>
                      <p:cNvGrpSpPr/>
                      <p:nvPr/>
                    </p:nvGrpSpPr>
                    <p:grpSpPr>
                      <a:xfrm>
                        <a:off x="4377592" y="4692028"/>
                        <a:ext cx="180000" cy="504000"/>
                        <a:chOff x="1066800" y="2199000"/>
                        <a:chExt cx="684000" cy="1897200"/>
                      </a:xfrm>
                      <a:solidFill>
                        <a:schemeClr val="bg1">
                          <a:lumMod val="95000"/>
                        </a:schemeClr>
                      </a:solidFill>
                    </p:grpSpPr>
                    <p:sp>
                      <p:nvSpPr>
                        <p:cNvPr id="172" name="Oval 17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3" name="Rounded Rectangle 17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4" name="Rounded Rectangle 17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4" name="Group 143"/>
                      <p:cNvGrpSpPr/>
                      <p:nvPr/>
                    </p:nvGrpSpPr>
                    <p:grpSpPr>
                      <a:xfrm>
                        <a:off x="4618687" y="4692028"/>
                        <a:ext cx="180000" cy="504000"/>
                        <a:chOff x="1066800" y="2199000"/>
                        <a:chExt cx="684000" cy="1897200"/>
                      </a:xfrm>
                      <a:solidFill>
                        <a:schemeClr val="bg1">
                          <a:lumMod val="95000"/>
                        </a:schemeClr>
                      </a:solidFill>
                    </p:grpSpPr>
                    <p:sp>
                      <p:nvSpPr>
                        <p:cNvPr id="169" name="Oval 16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0" name="Rounded Rectangle 16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1" name="Rounded Rectangle 17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5" name="Group 144"/>
                      <p:cNvGrpSpPr/>
                      <p:nvPr/>
                    </p:nvGrpSpPr>
                    <p:grpSpPr>
                      <a:xfrm>
                        <a:off x="4859782" y="4692028"/>
                        <a:ext cx="180000" cy="504000"/>
                        <a:chOff x="1066800" y="2199000"/>
                        <a:chExt cx="684000" cy="1897200"/>
                      </a:xfrm>
                      <a:solidFill>
                        <a:schemeClr val="bg1">
                          <a:lumMod val="95000"/>
                        </a:schemeClr>
                      </a:solidFill>
                    </p:grpSpPr>
                    <p:sp>
                      <p:nvSpPr>
                        <p:cNvPr id="166" name="Oval 16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7" name="Rounded Rectangle 16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8" name="Rounded Rectangle 16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6" name="Group 145"/>
                      <p:cNvGrpSpPr/>
                      <p:nvPr/>
                    </p:nvGrpSpPr>
                    <p:grpSpPr>
                      <a:xfrm>
                        <a:off x="5100877" y="4692028"/>
                        <a:ext cx="180000" cy="504000"/>
                        <a:chOff x="1066800" y="2199000"/>
                        <a:chExt cx="684000" cy="1897200"/>
                      </a:xfrm>
                      <a:solidFill>
                        <a:schemeClr val="bg1">
                          <a:lumMod val="95000"/>
                        </a:schemeClr>
                      </a:solidFill>
                    </p:grpSpPr>
                    <p:sp>
                      <p:nvSpPr>
                        <p:cNvPr id="163" name="Oval 16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4" name="Rounded Rectangle 16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5" name="Rounded Rectangle 16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7" name="Group 146"/>
                      <p:cNvGrpSpPr/>
                      <p:nvPr/>
                    </p:nvGrpSpPr>
                    <p:grpSpPr>
                      <a:xfrm>
                        <a:off x="5583068" y="4692028"/>
                        <a:ext cx="180000" cy="504000"/>
                        <a:chOff x="1066800" y="2199000"/>
                        <a:chExt cx="684000" cy="1897200"/>
                      </a:xfrm>
                      <a:solidFill>
                        <a:schemeClr val="bg1">
                          <a:lumMod val="95000"/>
                        </a:schemeClr>
                      </a:solidFill>
                    </p:grpSpPr>
                    <p:sp>
                      <p:nvSpPr>
                        <p:cNvPr id="160" name="Oval 15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1" name="Rounded Rectangle 16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2" name="Rounded Rectangle 16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8" name="Group 147"/>
                      <p:cNvGrpSpPr/>
                      <p:nvPr/>
                    </p:nvGrpSpPr>
                    <p:grpSpPr>
                      <a:xfrm>
                        <a:off x="5341973" y="4692028"/>
                        <a:ext cx="180000" cy="504000"/>
                        <a:chOff x="1066800" y="2199000"/>
                        <a:chExt cx="684000" cy="1897200"/>
                      </a:xfrm>
                      <a:solidFill>
                        <a:schemeClr val="bg1">
                          <a:lumMod val="95000"/>
                        </a:schemeClr>
                      </a:solidFill>
                    </p:grpSpPr>
                    <p:sp>
                      <p:nvSpPr>
                        <p:cNvPr id="157" name="Oval 15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8" name="Rounded Rectangle 15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9" name="Rounded Rectangle 15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9" name="Group 148"/>
                      <p:cNvGrpSpPr/>
                      <p:nvPr/>
                    </p:nvGrpSpPr>
                    <p:grpSpPr>
                      <a:xfrm>
                        <a:off x="5824163" y="4692028"/>
                        <a:ext cx="180000" cy="504000"/>
                        <a:chOff x="1066800" y="2199000"/>
                        <a:chExt cx="684000" cy="1897200"/>
                      </a:xfrm>
                      <a:solidFill>
                        <a:schemeClr val="bg1">
                          <a:lumMod val="95000"/>
                        </a:schemeClr>
                      </a:solidFill>
                    </p:grpSpPr>
                    <p:sp>
                      <p:nvSpPr>
                        <p:cNvPr id="154" name="Oval 15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5" name="Rounded Rectangle 15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6" name="Rounded Rectangle 15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50" name="Group 149"/>
                      <p:cNvGrpSpPr/>
                      <p:nvPr/>
                    </p:nvGrpSpPr>
                    <p:grpSpPr>
                      <a:xfrm>
                        <a:off x="6065261" y="4692028"/>
                        <a:ext cx="180000" cy="504000"/>
                        <a:chOff x="2832000" y="2514600"/>
                        <a:chExt cx="216000" cy="612000"/>
                      </a:xfrm>
                      <a:solidFill>
                        <a:schemeClr val="bg1">
                          <a:lumMod val="95000"/>
                        </a:schemeClr>
                      </a:solidFill>
                    </p:grpSpPr>
                    <p:sp>
                      <p:nvSpPr>
                        <p:cNvPr id="151" name="Oval 150"/>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2" name="Rounded Rectangle 151"/>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3" name="Rounded Rectangle 152"/>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134" name="Group 133"/>
                    <p:cNvGrpSpPr/>
                    <p:nvPr/>
                  </p:nvGrpSpPr>
                  <p:grpSpPr>
                    <a:xfrm>
                      <a:off x="3895401" y="4142259"/>
                      <a:ext cx="2349860" cy="504000"/>
                      <a:chOff x="3895401" y="4098427"/>
                      <a:chExt cx="2349860" cy="504000"/>
                    </a:xfrm>
                  </p:grpSpPr>
                  <p:grpSp>
                    <p:nvGrpSpPr>
                      <p:cNvPr id="182" name="Group 181"/>
                      <p:cNvGrpSpPr/>
                      <p:nvPr/>
                    </p:nvGrpSpPr>
                    <p:grpSpPr>
                      <a:xfrm>
                        <a:off x="3895401" y="4098427"/>
                        <a:ext cx="180000" cy="504000"/>
                        <a:chOff x="1066800" y="2199000"/>
                        <a:chExt cx="684000" cy="1897200"/>
                      </a:xfrm>
                      <a:solidFill>
                        <a:schemeClr val="bg1">
                          <a:lumMod val="95000"/>
                        </a:schemeClr>
                      </a:solidFill>
                    </p:grpSpPr>
                    <p:sp>
                      <p:nvSpPr>
                        <p:cNvPr id="219" name="Oval 21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0" name="Rounded Rectangle 21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1" name="Rounded Rectangle 22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83" name="Group 182"/>
                      <p:cNvGrpSpPr/>
                      <p:nvPr/>
                    </p:nvGrpSpPr>
                    <p:grpSpPr>
                      <a:xfrm>
                        <a:off x="4136496" y="4098427"/>
                        <a:ext cx="180000" cy="504000"/>
                        <a:chOff x="1066800" y="2199000"/>
                        <a:chExt cx="684000" cy="1897200"/>
                      </a:xfrm>
                      <a:solidFill>
                        <a:schemeClr val="bg1">
                          <a:lumMod val="95000"/>
                        </a:schemeClr>
                      </a:solidFill>
                    </p:grpSpPr>
                    <p:sp>
                      <p:nvSpPr>
                        <p:cNvPr id="216" name="Oval 21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7" name="Rounded Rectangle 21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8" name="Rounded Rectangle 21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84" name="Group 183"/>
                      <p:cNvGrpSpPr/>
                      <p:nvPr/>
                    </p:nvGrpSpPr>
                    <p:grpSpPr>
                      <a:xfrm>
                        <a:off x="4377592" y="4098427"/>
                        <a:ext cx="180000" cy="504000"/>
                        <a:chOff x="1066800" y="2199000"/>
                        <a:chExt cx="684000" cy="1897200"/>
                      </a:xfrm>
                      <a:solidFill>
                        <a:schemeClr val="bg1">
                          <a:lumMod val="95000"/>
                        </a:schemeClr>
                      </a:solidFill>
                    </p:grpSpPr>
                    <p:sp>
                      <p:nvSpPr>
                        <p:cNvPr id="213" name="Oval 21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4" name="Rounded Rectangle 21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5" name="Rounded Rectangle 21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85" name="Group 184"/>
                      <p:cNvGrpSpPr/>
                      <p:nvPr/>
                    </p:nvGrpSpPr>
                    <p:grpSpPr>
                      <a:xfrm>
                        <a:off x="4618687" y="4098427"/>
                        <a:ext cx="180000" cy="504000"/>
                        <a:chOff x="1066800" y="2199000"/>
                        <a:chExt cx="684000" cy="1897200"/>
                      </a:xfrm>
                      <a:solidFill>
                        <a:schemeClr val="bg1">
                          <a:lumMod val="95000"/>
                        </a:schemeClr>
                      </a:solidFill>
                    </p:grpSpPr>
                    <p:sp>
                      <p:nvSpPr>
                        <p:cNvPr id="210" name="Oval 20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1" name="Rounded Rectangle 21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2" name="Rounded Rectangle 21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86" name="Group 185"/>
                      <p:cNvGrpSpPr/>
                      <p:nvPr/>
                    </p:nvGrpSpPr>
                    <p:grpSpPr>
                      <a:xfrm>
                        <a:off x="4859782" y="4098427"/>
                        <a:ext cx="180000" cy="504000"/>
                        <a:chOff x="1066800" y="2199000"/>
                        <a:chExt cx="684000" cy="1897200"/>
                      </a:xfrm>
                      <a:solidFill>
                        <a:schemeClr val="bg1">
                          <a:lumMod val="95000"/>
                        </a:schemeClr>
                      </a:solidFill>
                    </p:grpSpPr>
                    <p:sp>
                      <p:nvSpPr>
                        <p:cNvPr id="207" name="Oval 20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8" name="Rounded Rectangle 20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9" name="Rounded Rectangle 20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87" name="Group 186"/>
                      <p:cNvGrpSpPr/>
                      <p:nvPr/>
                    </p:nvGrpSpPr>
                    <p:grpSpPr>
                      <a:xfrm>
                        <a:off x="5100877" y="4098427"/>
                        <a:ext cx="180000" cy="504000"/>
                        <a:chOff x="1066800" y="2199000"/>
                        <a:chExt cx="684000" cy="1897200"/>
                      </a:xfrm>
                      <a:solidFill>
                        <a:schemeClr val="bg1">
                          <a:lumMod val="95000"/>
                        </a:schemeClr>
                      </a:solidFill>
                    </p:grpSpPr>
                    <p:sp>
                      <p:nvSpPr>
                        <p:cNvPr id="204" name="Oval 20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5" name="Rounded Rectangle 20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6" name="Rounded Rectangle 20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88" name="Group 187"/>
                      <p:cNvGrpSpPr/>
                      <p:nvPr/>
                    </p:nvGrpSpPr>
                    <p:grpSpPr>
                      <a:xfrm>
                        <a:off x="5583068" y="4098427"/>
                        <a:ext cx="180000" cy="504000"/>
                        <a:chOff x="1066800" y="2199000"/>
                        <a:chExt cx="684000" cy="1897200"/>
                      </a:xfrm>
                      <a:solidFill>
                        <a:schemeClr val="bg1">
                          <a:lumMod val="95000"/>
                        </a:schemeClr>
                      </a:solidFill>
                    </p:grpSpPr>
                    <p:sp>
                      <p:nvSpPr>
                        <p:cNvPr id="201" name="Oval 20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2" name="Rounded Rectangle 20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3" name="Rounded Rectangle 20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89" name="Group 188"/>
                      <p:cNvGrpSpPr/>
                      <p:nvPr/>
                    </p:nvGrpSpPr>
                    <p:grpSpPr>
                      <a:xfrm>
                        <a:off x="5341973" y="4098427"/>
                        <a:ext cx="180000" cy="504000"/>
                        <a:chOff x="1066800" y="2199000"/>
                        <a:chExt cx="684000" cy="1897200"/>
                      </a:xfrm>
                      <a:solidFill>
                        <a:schemeClr val="bg1">
                          <a:lumMod val="95000"/>
                        </a:schemeClr>
                      </a:solidFill>
                    </p:grpSpPr>
                    <p:sp>
                      <p:nvSpPr>
                        <p:cNvPr id="198" name="Oval 19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9" name="Rounded Rectangle 19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0" name="Rounded Rectangle 19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90" name="Group 189"/>
                      <p:cNvGrpSpPr/>
                      <p:nvPr/>
                    </p:nvGrpSpPr>
                    <p:grpSpPr>
                      <a:xfrm>
                        <a:off x="5824163" y="4098427"/>
                        <a:ext cx="180000" cy="504000"/>
                        <a:chOff x="1066800" y="2199000"/>
                        <a:chExt cx="684000" cy="1897200"/>
                      </a:xfrm>
                      <a:solidFill>
                        <a:schemeClr val="bg1">
                          <a:lumMod val="95000"/>
                        </a:schemeClr>
                      </a:solidFill>
                    </p:grpSpPr>
                    <p:sp>
                      <p:nvSpPr>
                        <p:cNvPr id="195" name="Oval 19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6" name="Rounded Rectangle 19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7" name="Rounded Rectangle 19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91" name="Group 190"/>
                      <p:cNvGrpSpPr/>
                      <p:nvPr/>
                    </p:nvGrpSpPr>
                    <p:grpSpPr>
                      <a:xfrm>
                        <a:off x="6065261" y="4098427"/>
                        <a:ext cx="180000" cy="504000"/>
                        <a:chOff x="2832000" y="2514600"/>
                        <a:chExt cx="216000" cy="612000"/>
                      </a:xfrm>
                      <a:solidFill>
                        <a:schemeClr val="bg1">
                          <a:lumMod val="95000"/>
                        </a:schemeClr>
                      </a:solidFill>
                    </p:grpSpPr>
                    <p:sp>
                      <p:nvSpPr>
                        <p:cNvPr id="192" name="Oval 191"/>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3" name="Rounded Rectangle 192"/>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4" name="Rounded Rectangle 193"/>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135" name="Group 134"/>
                    <p:cNvGrpSpPr/>
                    <p:nvPr/>
                  </p:nvGrpSpPr>
                  <p:grpSpPr>
                    <a:xfrm>
                      <a:off x="3895401" y="3592490"/>
                      <a:ext cx="2349860" cy="504000"/>
                      <a:chOff x="3895401" y="3592490"/>
                      <a:chExt cx="2349860" cy="504000"/>
                    </a:xfrm>
                  </p:grpSpPr>
                  <p:grpSp>
                    <p:nvGrpSpPr>
                      <p:cNvPr id="223" name="Group 222"/>
                      <p:cNvGrpSpPr/>
                      <p:nvPr/>
                    </p:nvGrpSpPr>
                    <p:grpSpPr>
                      <a:xfrm>
                        <a:off x="3895401" y="3592490"/>
                        <a:ext cx="180000" cy="504000"/>
                        <a:chOff x="1066800" y="2199000"/>
                        <a:chExt cx="684000" cy="1897200"/>
                      </a:xfrm>
                      <a:solidFill>
                        <a:schemeClr val="bg1">
                          <a:lumMod val="95000"/>
                        </a:schemeClr>
                      </a:solidFill>
                    </p:grpSpPr>
                    <p:sp>
                      <p:nvSpPr>
                        <p:cNvPr id="260" name="Oval 25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1" name="Rounded Rectangle 26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2" name="Rounded Rectangle 26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24" name="Group 223"/>
                      <p:cNvGrpSpPr/>
                      <p:nvPr/>
                    </p:nvGrpSpPr>
                    <p:grpSpPr>
                      <a:xfrm>
                        <a:off x="4136496" y="3592490"/>
                        <a:ext cx="180000" cy="504000"/>
                        <a:chOff x="1066800" y="2199000"/>
                        <a:chExt cx="684000" cy="1897200"/>
                      </a:xfrm>
                      <a:solidFill>
                        <a:schemeClr val="bg1">
                          <a:lumMod val="95000"/>
                        </a:schemeClr>
                      </a:solidFill>
                    </p:grpSpPr>
                    <p:sp>
                      <p:nvSpPr>
                        <p:cNvPr id="257" name="Oval 25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8" name="Rounded Rectangle 25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9" name="Rounded Rectangle 25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25" name="Group 224"/>
                      <p:cNvGrpSpPr/>
                      <p:nvPr/>
                    </p:nvGrpSpPr>
                    <p:grpSpPr>
                      <a:xfrm>
                        <a:off x="4377592" y="3592490"/>
                        <a:ext cx="180000" cy="504000"/>
                        <a:chOff x="1066800" y="2199000"/>
                        <a:chExt cx="684000" cy="1897200"/>
                      </a:xfrm>
                      <a:solidFill>
                        <a:schemeClr val="bg1">
                          <a:lumMod val="95000"/>
                        </a:schemeClr>
                      </a:solidFill>
                    </p:grpSpPr>
                    <p:sp>
                      <p:nvSpPr>
                        <p:cNvPr id="254" name="Oval 25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5" name="Rounded Rectangle 25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6" name="Rounded Rectangle 25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26" name="Group 225"/>
                      <p:cNvGrpSpPr/>
                      <p:nvPr/>
                    </p:nvGrpSpPr>
                    <p:grpSpPr>
                      <a:xfrm>
                        <a:off x="4618687" y="3592490"/>
                        <a:ext cx="180000" cy="504000"/>
                        <a:chOff x="1066800" y="2199000"/>
                        <a:chExt cx="684000" cy="1897200"/>
                      </a:xfrm>
                      <a:solidFill>
                        <a:schemeClr val="bg1">
                          <a:lumMod val="95000"/>
                        </a:schemeClr>
                      </a:solidFill>
                    </p:grpSpPr>
                    <p:sp>
                      <p:nvSpPr>
                        <p:cNvPr id="251" name="Oval 25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2" name="Rounded Rectangle 25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3" name="Rounded Rectangle 25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27" name="Group 226"/>
                      <p:cNvGrpSpPr/>
                      <p:nvPr/>
                    </p:nvGrpSpPr>
                    <p:grpSpPr>
                      <a:xfrm>
                        <a:off x="4859782" y="3592490"/>
                        <a:ext cx="180000" cy="504000"/>
                        <a:chOff x="1066800" y="2199000"/>
                        <a:chExt cx="684000" cy="1897200"/>
                      </a:xfrm>
                      <a:solidFill>
                        <a:schemeClr val="bg1">
                          <a:lumMod val="95000"/>
                        </a:schemeClr>
                      </a:solidFill>
                    </p:grpSpPr>
                    <p:sp>
                      <p:nvSpPr>
                        <p:cNvPr id="248" name="Oval 24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9" name="Rounded Rectangle 24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0" name="Rounded Rectangle 24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28" name="Group 227"/>
                      <p:cNvGrpSpPr/>
                      <p:nvPr/>
                    </p:nvGrpSpPr>
                    <p:grpSpPr>
                      <a:xfrm>
                        <a:off x="5100877" y="3592490"/>
                        <a:ext cx="180000" cy="504000"/>
                        <a:chOff x="1066800" y="2199000"/>
                        <a:chExt cx="684000" cy="1897200"/>
                      </a:xfrm>
                      <a:solidFill>
                        <a:schemeClr val="bg1">
                          <a:lumMod val="95000"/>
                        </a:schemeClr>
                      </a:solidFill>
                    </p:grpSpPr>
                    <p:sp>
                      <p:nvSpPr>
                        <p:cNvPr id="245" name="Oval 24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6" name="Rounded Rectangle 24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7" name="Rounded Rectangle 24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29" name="Group 228"/>
                      <p:cNvGrpSpPr/>
                      <p:nvPr/>
                    </p:nvGrpSpPr>
                    <p:grpSpPr>
                      <a:xfrm>
                        <a:off x="5583068" y="3592490"/>
                        <a:ext cx="180000" cy="504000"/>
                        <a:chOff x="1066800" y="2199000"/>
                        <a:chExt cx="684000" cy="1897200"/>
                      </a:xfrm>
                      <a:solidFill>
                        <a:schemeClr val="bg1">
                          <a:lumMod val="95000"/>
                        </a:schemeClr>
                      </a:solidFill>
                    </p:grpSpPr>
                    <p:sp>
                      <p:nvSpPr>
                        <p:cNvPr id="242" name="Oval 24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3" name="Rounded Rectangle 24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4" name="Rounded Rectangle 24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30" name="Group 229"/>
                      <p:cNvGrpSpPr/>
                      <p:nvPr/>
                    </p:nvGrpSpPr>
                    <p:grpSpPr>
                      <a:xfrm>
                        <a:off x="5341973" y="3592490"/>
                        <a:ext cx="180000" cy="504000"/>
                        <a:chOff x="1066800" y="2199000"/>
                        <a:chExt cx="684000" cy="1897200"/>
                      </a:xfrm>
                      <a:solidFill>
                        <a:schemeClr val="bg1">
                          <a:lumMod val="95000"/>
                        </a:schemeClr>
                      </a:solidFill>
                    </p:grpSpPr>
                    <p:sp>
                      <p:nvSpPr>
                        <p:cNvPr id="239" name="Oval 23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0" name="Rounded Rectangle 23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1" name="Rounded Rectangle 24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31" name="Group 230"/>
                      <p:cNvGrpSpPr/>
                      <p:nvPr/>
                    </p:nvGrpSpPr>
                    <p:grpSpPr>
                      <a:xfrm>
                        <a:off x="5824163" y="3592490"/>
                        <a:ext cx="180000" cy="504000"/>
                        <a:chOff x="1066800" y="2199000"/>
                        <a:chExt cx="684000" cy="1897200"/>
                      </a:xfrm>
                      <a:solidFill>
                        <a:schemeClr val="bg1">
                          <a:lumMod val="95000"/>
                        </a:schemeClr>
                      </a:solidFill>
                    </p:grpSpPr>
                    <p:sp>
                      <p:nvSpPr>
                        <p:cNvPr id="236" name="Oval 23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7" name="Rounded Rectangle 23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8" name="Rounded Rectangle 23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32" name="Group 231"/>
                      <p:cNvGrpSpPr/>
                      <p:nvPr/>
                    </p:nvGrpSpPr>
                    <p:grpSpPr>
                      <a:xfrm>
                        <a:off x="6065261" y="3592490"/>
                        <a:ext cx="180000" cy="504000"/>
                        <a:chOff x="2832000" y="2514600"/>
                        <a:chExt cx="216000" cy="612000"/>
                      </a:xfrm>
                      <a:solidFill>
                        <a:schemeClr val="bg1">
                          <a:lumMod val="95000"/>
                        </a:schemeClr>
                      </a:solidFill>
                    </p:grpSpPr>
                    <p:sp>
                      <p:nvSpPr>
                        <p:cNvPr id="233" name="Oval 232"/>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4" name="Rounded Rectangle 233"/>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5" name="Rounded Rectangle 234"/>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555" name="Group 554"/>
                    <p:cNvGrpSpPr/>
                    <p:nvPr/>
                  </p:nvGrpSpPr>
                  <p:grpSpPr>
                    <a:xfrm>
                      <a:off x="3895401" y="3042721"/>
                      <a:ext cx="2108762" cy="504000"/>
                      <a:chOff x="3895401" y="3042721"/>
                      <a:chExt cx="2108762" cy="504000"/>
                    </a:xfrm>
                  </p:grpSpPr>
                  <p:grpSp>
                    <p:nvGrpSpPr>
                      <p:cNvPr id="301" name="Group 300"/>
                      <p:cNvGrpSpPr/>
                      <p:nvPr/>
                    </p:nvGrpSpPr>
                    <p:grpSpPr>
                      <a:xfrm>
                        <a:off x="3895401" y="3042721"/>
                        <a:ext cx="180000" cy="504000"/>
                        <a:chOff x="3895401" y="3042721"/>
                        <a:chExt cx="180000" cy="504000"/>
                      </a:xfrm>
                    </p:grpSpPr>
                    <p:sp>
                      <p:nvSpPr>
                        <p:cNvPr id="264" name="Oval 263"/>
                        <p:cNvSpPr/>
                        <p:nvPr/>
                      </p:nvSpPr>
                      <p:spPr>
                        <a:xfrm>
                          <a:off x="3923822" y="3042721"/>
                          <a:ext cx="123157" cy="1243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5" name="Rounded Rectangle 264"/>
                        <p:cNvSpPr/>
                        <p:nvPr/>
                      </p:nvSpPr>
                      <p:spPr>
                        <a:xfrm>
                          <a:off x="3895401" y="3178205"/>
                          <a:ext cx="180000" cy="1912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6" name="Rounded Rectangle 265"/>
                        <p:cNvSpPr/>
                        <p:nvPr/>
                      </p:nvSpPr>
                      <p:spPr>
                        <a:xfrm>
                          <a:off x="3923822" y="3288505"/>
                          <a:ext cx="123157" cy="25821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56" name="Group 555"/>
                      <p:cNvGrpSpPr/>
                      <p:nvPr/>
                    </p:nvGrpSpPr>
                    <p:grpSpPr>
                      <a:xfrm>
                        <a:off x="4136496" y="3042721"/>
                        <a:ext cx="180000" cy="504000"/>
                        <a:chOff x="1066800" y="2199000"/>
                        <a:chExt cx="684000" cy="1897200"/>
                      </a:xfrm>
                      <a:solidFill>
                        <a:schemeClr val="bg1">
                          <a:lumMod val="95000"/>
                        </a:schemeClr>
                      </a:solidFill>
                    </p:grpSpPr>
                    <p:sp>
                      <p:nvSpPr>
                        <p:cNvPr id="557" name="Oval 55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8" name="Rounded Rectangle 55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9" name="Rounded Rectangle 55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60" name="Group 559"/>
                      <p:cNvGrpSpPr/>
                      <p:nvPr/>
                    </p:nvGrpSpPr>
                    <p:grpSpPr>
                      <a:xfrm>
                        <a:off x="4377591" y="3042721"/>
                        <a:ext cx="180000" cy="504000"/>
                        <a:chOff x="1066800" y="2199000"/>
                        <a:chExt cx="684000" cy="1897200"/>
                      </a:xfrm>
                      <a:solidFill>
                        <a:schemeClr val="bg1">
                          <a:lumMod val="95000"/>
                        </a:schemeClr>
                      </a:solidFill>
                    </p:grpSpPr>
                    <p:sp>
                      <p:nvSpPr>
                        <p:cNvPr id="561" name="Oval 56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2" name="Rounded Rectangle 56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3" name="Rounded Rectangle 56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64" name="Group 563"/>
                      <p:cNvGrpSpPr/>
                      <p:nvPr/>
                    </p:nvGrpSpPr>
                    <p:grpSpPr>
                      <a:xfrm>
                        <a:off x="4859781" y="3042721"/>
                        <a:ext cx="180000" cy="504000"/>
                        <a:chOff x="1066800" y="2199000"/>
                        <a:chExt cx="684000" cy="1897200"/>
                      </a:xfrm>
                      <a:solidFill>
                        <a:schemeClr val="bg1">
                          <a:lumMod val="95000"/>
                        </a:schemeClr>
                      </a:solidFill>
                    </p:grpSpPr>
                    <p:sp>
                      <p:nvSpPr>
                        <p:cNvPr id="565" name="Oval 56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6" name="Rounded Rectangle 56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7" name="Rounded Rectangle 56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68" name="Group 567"/>
                      <p:cNvGrpSpPr/>
                      <p:nvPr/>
                    </p:nvGrpSpPr>
                    <p:grpSpPr>
                      <a:xfrm>
                        <a:off x="4618686" y="3042721"/>
                        <a:ext cx="180000" cy="504000"/>
                        <a:chOff x="1066800" y="2199000"/>
                        <a:chExt cx="684000" cy="1897200"/>
                      </a:xfrm>
                      <a:solidFill>
                        <a:schemeClr val="bg1">
                          <a:lumMod val="95000"/>
                        </a:schemeClr>
                      </a:solidFill>
                    </p:grpSpPr>
                    <p:sp>
                      <p:nvSpPr>
                        <p:cNvPr id="569" name="Oval 56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0" name="Rounded Rectangle 56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1" name="Rounded Rectangle 57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72" name="Group 571"/>
                      <p:cNvGrpSpPr/>
                      <p:nvPr/>
                    </p:nvGrpSpPr>
                    <p:grpSpPr>
                      <a:xfrm>
                        <a:off x="5100876" y="3042721"/>
                        <a:ext cx="180000" cy="504000"/>
                        <a:chOff x="1066800" y="2199000"/>
                        <a:chExt cx="684000" cy="1897200"/>
                      </a:xfrm>
                      <a:solidFill>
                        <a:schemeClr val="bg1">
                          <a:lumMod val="95000"/>
                        </a:schemeClr>
                      </a:solidFill>
                    </p:grpSpPr>
                    <p:sp>
                      <p:nvSpPr>
                        <p:cNvPr id="573" name="Oval 57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4" name="Rounded Rectangle 57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0" name="Rounded Rectangle 57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81" name="Group 580"/>
                      <p:cNvGrpSpPr/>
                      <p:nvPr/>
                    </p:nvGrpSpPr>
                    <p:grpSpPr>
                      <a:xfrm>
                        <a:off x="5341971" y="3042721"/>
                        <a:ext cx="180000" cy="504000"/>
                        <a:chOff x="2832000" y="2514600"/>
                        <a:chExt cx="216000" cy="612000"/>
                      </a:xfrm>
                      <a:solidFill>
                        <a:schemeClr val="bg1">
                          <a:lumMod val="95000"/>
                        </a:schemeClr>
                      </a:solidFill>
                    </p:grpSpPr>
                    <p:sp>
                      <p:nvSpPr>
                        <p:cNvPr id="584" name="Oval 583"/>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6" name="Rounded Rectangle 58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9" name="Rounded Rectangle 588"/>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94" name="Group 593"/>
                      <p:cNvGrpSpPr/>
                      <p:nvPr/>
                    </p:nvGrpSpPr>
                    <p:grpSpPr>
                      <a:xfrm>
                        <a:off x="5583066" y="3042721"/>
                        <a:ext cx="180000" cy="504000"/>
                        <a:chOff x="1066800" y="2199000"/>
                        <a:chExt cx="684000" cy="1897200"/>
                      </a:xfrm>
                      <a:solidFill>
                        <a:schemeClr val="bg1">
                          <a:lumMod val="95000"/>
                        </a:schemeClr>
                      </a:solidFill>
                    </p:grpSpPr>
                    <p:sp>
                      <p:nvSpPr>
                        <p:cNvPr id="595" name="Oval 59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6" name="Rounded Rectangle 59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7" name="Rounded Rectangle 59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98" name="Group 597"/>
                      <p:cNvGrpSpPr/>
                      <p:nvPr/>
                    </p:nvGrpSpPr>
                    <p:grpSpPr>
                      <a:xfrm>
                        <a:off x="5824163" y="3042721"/>
                        <a:ext cx="180000" cy="504000"/>
                        <a:chOff x="2832000" y="2514600"/>
                        <a:chExt cx="216000" cy="612000"/>
                      </a:xfrm>
                      <a:solidFill>
                        <a:schemeClr val="bg1">
                          <a:lumMod val="95000"/>
                        </a:schemeClr>
                      </a:solidFill>
                    </p:grpSpPr>
                    <p:sp>
                      <p:nvSpPr>
                        <p:cNvPr id="599" name="Oval 598"/>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0" name="Rounded Rectangle 599"/>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1" name="Rounded Rectangle 600"/>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sp>
                <p:nvSpPr>
                  <p:cNvPr id="607" name="Rectangle 606"/>
                  <p:cNvSpPr/>
                  <p:nvPr/>
                </p:nvSpPr>
                <p:spPr>
                  <a:xfrm>
                    <a:off x="4416918" y="3233235"/>
                    <a:ext cx="1332416" cy="1323439"/>
                  </a:xfrm>
                  <a:prstGeom prst="rect">
                    <a:avLst/>
                  </a:prstGeom>
                  <a:noFill/>
                </p:spPr>
                <p:txBody>
                  <a:bodyPr wrap="none" lIns="91440" tIns="45720" rIns="91440" bIns="45720">
                    <a:spAutoFit/>
                  </a:bodyPr>
                  <a:lstStyle/>
                  <a:p>
                    <a:pPr algn="ctr"/>
                    <a:r>
                      <a:rPr lang="en-US" sz="8000" b="1" dirty="0">
                        <a:ln w="10541" cmpd="sng">
                          <a:solidFill>
                            <a:srgbClr val="6482C3"/>
                          </a:solidFill>
                          <a:prstDash val="solid"/>
                        </a:ln>
                        <a:solidFill>
                          <a:srgbClr val="6482C3"/>
                        </a:solidFill>
                      </a:rPr>
                      <a:t>39</a:t>
                    </a:r>
                  </a:p>
                </p:txBody>
              </p:sp>
            </p:grpSp>
            <p:sp>
              <p:nvSpPr>
                <p:cNvPr id="578" name="Rectangle 577"/>
                <p:cNvSpPr/>
                <p:nvPr/>
              </p:nvSpPr>
              <p:spPr>
                <a:xfrm>
                  <a:off x="6353932" y="4459567"/>
                  <a:ext cx="255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A5A5A"/>
                      </a:solidFill>
                    </a:rPr>
                    <a:t>T2DM with high CV risk </a:t>
                  </a:r>
                </a:p>
                <a:p>
                  <a:pPr algn="ctr"/>
                  <a:r>
                    <a:rPr lang="en-US" sz="1200" dirty="0">
                      <a:solidFill>
                        <a:srgbClr val="5A5A5A"/>
                      </a:solidFill>
                    </a:rPr>
                    <a:t>92% hypertension </a:t>
                  </a:r>
                </a:p>
              </p:txBody>
            </p:sp>
          </p:grpSp>
        </p:grpSp>
      </p:grpSp>
      <p:sp>
        <p:nvSpPr>
          <p:cNvPr id="634" name="Rectangle 633"/>
          <p:cNvSpPr/>
          <p:nvPr/>
        </p:nvSpPr>
        <p:spPr>
          <a:xfrm>
            <a:off x="7693620" y="4790999"/>
            <a:ext cx="203475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r>
              <a:rPr lang="en-US" sz="1600" b="1" dirty="0">
                <a:solidFill>
                  <a:srgbClr val="5A5A5A"/>
                </a:solidFill>
              </a:rPr>
              <a:t>&gt;80% ACEi/ARB  </a:t>
            </a:r>
          </a:p>
          <a:p>
            <a:pPr algn="ctr">
              <a:spcBef>
                <a:spcPts val="1000"/>
              </a:spcBef>
            </a:pPr>
            <a:r>
              <a:rPr lang="en-US" sz="1600" b="1" dirty="0">
                <a:solidFill>
                  <a:srgbClr val="5A5A5A"/>
                </a:solidFill>
              </a:rPr>
              <a:t>&gt;75% statin</a:t>
            </a:r>
          </a:p>
        </p:txBody>
      </p:sp>
      <p:cxnSp>
        <p:nvCxnSpPr>
          <p:cNvPr id="588" name="Straight Arrow Connector 587"/>
          <p:cNvCxnSpPr/>
          <p:nvPr/>
        </p:nvCxnSpPr>
        <p:spPr>
          <a:xfrm>
            <a:off x="1890714" y="5730853"/>
            <a:ext cx="8464807" cy="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90" name="Oval 589"/>
          <p:cNvSpPr/>
          <p:nvPr/>
        </p:nvSpPr>
        <p:spPr>
          <a:xfrm>
            <a:off x="3405285" y="5658853"/>
            <a:ext cx="144000" cy="144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62891"/>
                </a:solidFill>
              </a:ln>
              <a:solidFill>
                <a:prstClr val="white"/>
              </a:solidFill>
            </a:endParaRPr>
          </a:p>
        </p:txBody>
      </p:sp>
      <p:sp>
        <p:nvSpPr>
          <p:cNvPr id="591" name="Oval 590"/>
          <p:cNvSpPr/>
          <p:nvPr/>
        </p:nvSpPr>
        <p:spPr>
          <a:xfrm>
            <a:off x="5985103" y="5658853"/>
            <a:ext cx="144000" cy="144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62891"/>
                </a:solidFill>
              </a:ln>
              <a:solidFill>
                <a:prstClr val="white"/>
              </a:solidFill>
            </a:endParaRPr>
          </a:p>
        </p:txBody>
      </p:sp>
      <p:cxnSp>
        <p:nvCxnSpPr>
          <p:cNvPr id="592" name="Straight Connector 591"/>
          <p:cNvCxnSpPr/>
          <p:nvPr/>
        </p:nvCxnSpPr>
        <p:spPr>
          <a:xfrm>
            <a:off x="6653006" y="5730853"/>
            <a:ext cx="1042029"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93" name="Oval 592"/>
          <p:cNvSpPr/>
          <p:nvPr/>
        </p:nvSpPr>
        <p:spPr>
          <a:xfrm>
            <a:off x="8731008" y="5658853"/>
            <a:ext cx="144000" cy="144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62891"/>
                </a:solidFill>
              </a:ln>
              <a:solidFill>
                <a:prstClr val="white"/>
              </a:solidFill>
            </a:endParaRPr>
          </a:p>
        </p:txBody>
      </p:sp>
    </p:spTree>
    <p:extLst>
      <p:ext uri="{BB962C8B-B14F-4D97-AF65-F5344CB8AC3E}">
        <p14:creationId xmlns:p14="http://schemas.microsoft.com/office/powerpoint/2010/main" val="98096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6"/>
                                        </p:tgtEl>
                                        <p:attrNameLst>
                                          <p:attrName>style.visibility</p:attrName>
                                        </p:attrNameLst>
                                      </p:cBhvr>
                                      <p:to>
                                        <p:strVal val="visible"/>
                                      </p:to>
                                    </p:set>
                                    <p:animEffect transition="in" filter="wipe(left)">
                                      <p:cBhvr>
                                        <p:cTn id="7" dur="500"/>
                                        <p:tgtEl>
                                          <p:spTgt spid="6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2"/>
                                        </p:tgtEl>
                                        <p:attrNameLst>
                                          <p:attrName>style.visibility</p:attrName>
                                        </p:attrNameLst>
                                      </p:cBhvr>
                                      <p:to>
                                        <p:strVal val="visible"/>
                                      </p:to>
                                    </p:set>
                                    <p:animEffect transition="in" filter="wipe(left)">
                                      <p:cBhvr>
                                        <p:cTn id="12" dur="500"/>
                                        <p:tgtEl>
                                          <p:spTgt spid="6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1"/>
                                        </p:tgtEl>
                                        <p:attrNameLst>
                                          <p:attrName>style.visibility</p:attrName>
                                        </p:attrNameLst>
                                      </p:cBhvr>
                                      <p:to>
                                        <p:strVal val="visible"/>
                                      </p:to>
                                    </p:set>
                                    <p:animEffect transition="in" filter="wipe(left)">
                                      <p:cBhvr>
                                        <p:cTn id="17" dur="500"/>
                                        <p:tgtEl>
                                          <p:spTgt spid="1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7"/>
                                        </p:tgtEl>
                                        <p:attrNameLst>
                                          <p:attrName>style.visibility</p:attrName>
                                        </p:attrNameLst>
                                      </p:cBhvr>
                                      <p:to>
                                        <p:strVal val="visible"/>
                                      </p:to>
                                    </p:set>
                                    <p:animEffect transition="in" filter="wipe(left)">
                                      <p:cBhvr>
                                        <p:cTn id="22" dur="500"/>
                                        <p:tgtEl>
                                          <p:spTgt spid="6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4"/>
                                        </p:tgtEl>
                                        <p:attrNameLst>
                                          <p:attrName>style.visibility</p:attrName>
                                        </p:attrNameLst>
                                      </p:cBhvr>
                                      <p:to>
                                        <p:strVal val="visible"/>
                                      </p:to>
                                    </p:set>
                                    <p:animEffect transition="in" filter="wipe(left)">
                                      <p:cBhvr>
                                        <p:cTn id="27" dur="500"/>
                                        <p:tgtEl>
                                          <p:spTgt spid="6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2"/>
                                        </p:tgtEl>
                                        <p:attrNameLst>
                                          <p:attrName>style.visibility</p:attrName>
                                        </p:attrNameLst>
                                      </p:cBhvr>
                                      <p:to>
                                        <p:strVal val="visible"/>
                                      </p:to>
                                    </p:set>
                                    <p:animEffect transition="in" filter="wipe(left)">
                                      <p:cBhvr>
                                        <p:cTn id="32"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0" animBg="1"/>
      <p:bldP spid="616" grpId="0" animBg="1"/>
      <p:bldP spid="632" grpId="0"/>
      <p:bldP spid="63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rgbClr val="C00000"/>
            </a:solidFill>
          </a:ln>
        </p:spPr>
        <p:txBody>
          <a:bodyPr/>
          <a:lstStyle/>
          <a:p>
            <a:r>
              <a:rPr lang="en-GB" dirty="0" smtClean="0"/>
              <a:t>EMPA-REG OUTCOME</a:t>
            </a:r>
            <a:r>
              <a:rPr lang="en-GB" baseline="30000" dirty="0" smtClean="0"/>
              <a:t>®</a:t>
            </a:r>
            <a:r>
              <a:rPr lang="en-GB" dirty="0" smtClean="0"/>
              <a:t>:</a:t>
            </a:r>
            <a:br>
              <a:rPr lang="en-GB" dirty="0" smtClean="0"/>
            </a:br>
            <a:r>
              <a:rPr lang="en-GB" dirty="0" smtClean="0"/>
              <a:t>Therapeutic considerations</a:t>
            </a:r>
            <a:endParaRPr lang="de-DE" dirty="0"/>
          </a:p>
        </p:txBody>
      </p:sp>
      <p:sp>
        <p:nvSpPr>
          <p:cNvPr id="11" name="Content Placeholder 2"/>
          <p:cNvSpPr>
            <a:spLocks noGrp="1"/>
          </p:cNvSpPr>
          <p:nvPr>
            <p:ph idx="1"/>
          </p:nvPr>
        </p:nvSpPr>
        <p:spPr>
          <a:xfrm>
            <a:off x="1776248" y="2174033"/>
            <a:ext cx="8891752" cy="4002931"/>
          </a:xfrm>
          <a:noFill/>
          <a:ln w="19050">
            <a:noFill/>
            <a:prstDash val="sysDash"/>
          </a:ln>
        </p:spPr>
        <p:txBody>
          <a:bodyPr/>
          <a:lstStyle/>
          <a:p>
            <a:r>
              <a:rPr lang="en-US" sz="2400" dirty="0"/>
              <a:t>Empagliflozin, as used in this trial, for 3 years in 1,000 patients with type 2 diabetes at high CV risk:</a:t>
            </a:r>
          </a:p>
          <a:p>
            <a:pPr marL="0" indent="0">
              <a:buNone/>
            </a:pPr>
            <a:endParaRPr lang="en-US" sz="2400" dirty="0"/>
          </a:p>
          <a:p>
            <a:pPr lvl="1"/>
            <a:r>
              <a:rPr lang="en-US" sz="2400" dirty="0"/>
              <a:t>25 lives saved (82 vs 57 deaths)</a:t>
            </a:r>
          </a:p>
          <a:p>
            <a:pPr lvl="2">
              <a:spcAft>
                <a:spcPts val="1200"/>
              </a:spcAft>
            </a:pPr>
            <a:r>
              <a:rPr lang="en-US" sz="2200" dirty="0"/>
              <a:t>22 fewer CV deaths (</a:t>
            </a:r>
            <a:r>
              <a:rPr lang="en-GB" sz="2200" dirty="0"/>
              <a:t>59 vs 37)</a:t>
            </a:r>
          </a:p>
          <a:p>
            <a:pPr lvl="1">
              <a:spcAft>
                <a:spcPts val="1200"/>
              </a:spcAft>
            </a:pPr>
            <a:r>
              <a:rPr lang="en-US" sz="2400" dirty="0"/>
              <a:t>14 fewer </a:t>
            </a:r>
            <a:r>
              <a:rPr lang="en-US" sz="2400" dirty="0" err="1"/>
              <a:t>hospitalisations</a:t>
            </a:r>
            <a:r>
              <a:rPr lang="en-US" sz="2400" dirty="0"/>
              <a:t> for heart failure (</a:t>
            </a:r>
            <a:r>
              <a:rPr lang="en-GB" sz="2400" dirty="0"/>
              <a:t>42 vs 28)</a:t>
            </a:r>
          </a:p>
          <a:p>
            <a:pPr lvl="1"/>
            <a:r>
              <a:rPr lang="en-US" sz="2400" dirty="0"/>
              <a:t>53 additional </a:t>
            </a:r>
            <a:r>
              <a:rPr lang="en-GB" sz="2400" dirty="0"/>
              <a:t>genital infections </a:t>
            </a:r>
            <a:r>
              <a:rPr lang="en-GB" sz="2400" dirty="0">
                <a:solidFill>
                  <a:srgbClr val="5A5A5A"/>
                </a:solidFill>
              </a:rPr>
              <a:t>(</a:t>
            </a:r>
            <a:r>
              <a:rPr lang="en-US" sz="2400" dirty="0"/>
              <a:t>22 vs 75)</a:t>
            </a:r>
          </a:p>
        </p:txBody>
      </p:sp>
      <p:sp>
        <p:nvSpPr>
          <p:cNvPr id="13" name="Slide Number Placeholder 3"/>
          <p:cNvSpPr>
            <a:spLocks noGrp="1"/>
          </p:cNvSpPr>
          <p:nvPr>
            <p:ph type="sldNum" sz="quarter" idx="12"/>
          </p:nvPr>
        </p:nvSpPr>
        <p:spPr>
          <a:xfrm>
            <a:off x="9732624" y="6597352"/>
            <a:ext cx="935376" cy="260648"/>
          </a:xfrm>
        </p:spPr>
        <p:txBody>
          <a:bodyPr/>
          <a:lstStyle/>
          <a:p>
            <a:fld id="{4AD7133C-5F9C-4F7F-9637-3E296898A784}" type="slidenum">
              <a:rPr lang="en-GB" smtClean="0"/>
              <a:pPr/>
              <a:t>84</a:t>
            </a:fld>
            <a:endParaRPr lang="en-GB" dirty="0"/>
          </a:p>
        </p:txBody>
      </p:sp>
    </p:spTree>
    <p:extLst>
      <p:ext uri="{BB962C8B-B14F-4D97-AF65-F5344CB8AC3E}">
        <p14:creationId xmlns:p14="http://schemas.microsoft.com/office/powerpoint/2010/main" val="491297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err="1" smtClean="0"/>
              <a:t>Quickfire</a:t>
            </a:r>
            <a:endParaRPr lang="en-AU" dirty="0"/>
          </a:p>
        </p:txBody>
      </p:sp>
      <p:sp>
        <p:nvSpPr>
          <p:cNvPr id="5" name="Text Placeholder 4"/>
          <p:cNvSpPr>
            <a:spLocks noGrp="1"/>
          </p:cNvSpPr>
          <p:nvPr>
            <p:ph type="body" idx="1"/>
          </p:nvPr>
        </p:nvSpPr>
        <p:spPr/>
        <p:txBody>
          <a:bodyPr/>
          <a:lstStyle/>
          <a:p>
            <a:endParaRPr lang="en-AU"/>
          </a:p>
        </p:txBody>
      </p:sp>
      <p:pic>
        <p:nvPicPr>
          <p:cNvPr id="6" name="Picture 5"/>
          <p:cNvPicPr>
            <a:picLocks noChangeAspect="1"/>
          </p:cNvPicPr>
          <p:nvPr/>
        </p:nvPicPr>
        <p:blipFill>
          <a:blip r:embed="rId2"/>
          <a:stretch>
            <a:fillRect/>
          </a:stretch>
        </p:blipFill>
        <p:spPr>
          <a:xfrm>
            <a:off x="535460" y="191530"/>
            <a:ext cx="6096000" cy="6096000"/>
          </a:xfrm>
          <a:prstGeom prst="rect">
            <a:avLst/>
          </a:prstGeom>
          <a:ln>
            <a:solidFill>
              <a:schemeClr val="tx1"/>
            </a:solidFill>
          </a:ln>
        </p:spPr>
      </p:pic>
    </p:spTree>
    <p:extLst>
      <p:ext uri="{BB962C8B-B14F-4D97-AF65-F5344CB8AC3E}">
        <p14:creationId xmlns:p14="http://schemas.microsoft.com/office/powerpoint/2010/main" val="23752021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rgbClr val="C00000"/>
            </a:solidFill>
          </a:ln>
        </p:spPr>
        <p:txBody>
          <a:bodyPr/>
          <a:lstStyle/>
          <a:p>
            <a:r>
              <a:rPr lang="en-AU" dirty="0" smtClean="0"/>
              <a:t>New Insulin and other Drugs</a:t>
            </a:r>
            <a:endParaRPr lang="en-AU" dirty="0"/>
          </a:p>
        </p:txBody>
      </p:sp>
      <p:sp>
        <p:nvSpPr>
          <p:cNvPr id="5" name="Content Placeholder 4"/>
          <p:cNvSpPr>
            <a:spLocks noGrp="1"/>
          </p:cNvSpPr>
          <p:nvPr>
            <p:ph idx="1"/>
          </p:nvPr>
        </p:nvSpPr>
        <p:spPr>
          <a:xfrm>
            <a:off x="810000" y="1987421"/>
            <a:ext cx="10554574" cy="4406838"/>
          </a:xfrm>
        </p:spPr>
        <p:txBody>
          <a:bodyPr>
            <a:normAutofit fontScale="92500" lnSpcReduction="20000"/>
          </a:bodyPr>
          <a:lstStyle/>
          <a:p>
            <a:r>
              <a:rPr lang="en-AU" dirty="0" err="1" smtClean="0"/>
              <a:t>Dulaglutide</a:t>
            </a:r>
            <a:r>
              <a:rPr lang="en-AU" dirty="0" smtClean="0"/>
              <a:t>: Once a week: AWARD-9</a:t>
            </a:r>
          </a:p>
          <a:p>
            <a:pPr lvl="1"/>
            <a:r>
              <a:rPr lang="en-AU" dirty="0" smtClean="0"/>
              <a:t>50% less insulin requirements in combination with Lantus and metformin</a:t>
            </a:r>
          </a:p>
          <a:p>
            <a:r>
              <a:rPr lang="en-AU" dirty="0" err="1" smtClean="0"/>
              <a:t>Lixi</a:t>
            </a:r>
            <a:r>
              <a:rPr lang="en-AU" dirty="0" smtClean="0"/>
              <a:t>/Lan: LIXINLAN-L</a:t>
            </a:r>
          </a:p>
          <a:p>
            <a:pPr lvl="1"/>
            <a:r>
              <a:rPr lang="en-AU" dirty="0" smtClean="0"/>
              <a:t>Combination of </a:t>
            </a:r>
            <a:r>
              <a:rPr lang="en-AU" dirty="0" err="1" smtClean="0"/>
              <a:t>lixisenatide</a:t>
            </a:r>
            <a:r>
              <a:rPr lang="en-AU" dirty="0" smtClean="0"/>
              <a:t> and Lantus</a:t>
            </a:r>
          </a:p>
          <a:p>
            <a:pPr lvl="1"/>
            <a:r>
              <a:rPr lang="en-AU" dirty="0" smtClean="0"/>
              <a:t>Improved post-prandial control, especially after breakfast</a:t>
            </a:r>
          </a:p>
          <a:p>
            <a:r>
              <a:rPr lang="en-AU" dirty="0" smtClean="0"/>
              <a:t>Faster Acting </a:t>
            </a:r>
            <a:r>
              <a:rPr lang="en-AU" dirty="0" err="1" smtClean="0"/>
              <a:t>Aspart</a:t>
            </a:r>
            <a:r>
              <a:rPr lang="en-AU" dirty="0" smtClean="0"/>
              <a:t>: ONSET-3</a:t>
            </a:r>
          </a:p>
          <a:p>
            <a:pPr lvl="1"/>
            <a:r>
              <a:rPr lang="en-AU" dirty="0" smtClean="0"/>
              <a:t>1 hr post-prandial better, more hypos</a:t>
            </a:r>
          </a:p>
          <a:p>
            <a:r>
              <a:rPr lang="en-AU" dirty="0" smtClean="0"/>
              <a:t>SGLT-2 vs DPP IV:</a:t>
            </a:r>
          </a:p>
          <a:p>
            <a:pPr lvl="1"/>
            <a:r>
              <a:rPr lang="en-AU" dirty="0" smtClean="0"/>
              <a:t>0.65% vs 0.58% reduction in HbA1C</a:t>
            </a:r>
          </a:p>
          <a:p>
            <a:pPr lvl="1"/>
            <a:r>
              <a:rPr lang="en-AU" dirty="0" smtClean="0"/>
              <a:t>SGLT-2 better weight loss, more UTI</a:t>
            </a:r>
          </a:p>
          <a:p>
            <a:r>
              <a:rPr lang="en-AU" dirty="0" smtClean="0"/>
              <a:t>Inhaled Insulin: Dream Boat</a:t>
            </a:r>
          </a:p>
          <a:p>
            <a:r>
              <a:rPr lang="en-AU" dirty="0" smtClean="0"/>
              <a:t>Depot Insulin: U300 glargine, U200 </a:t>
            </a:r>
            <a:r>
              <a:rPr lang="en-AU" dirty="0" err="1" smtClean="0"/>
              <a:t>degludec</a:t>
            </a:r>
            <a:r>
              <a:rPr lang="en-AU" dirty="0" smtClean="0"/>
              <a:t>, U200 </a:t>
            </a:r>
            <a:r>
              <a:rPr lang="en-AU" dirty="0" err="1" smtClean="0"/>
              <a:t>aspart</a:t>
            </a:r>
            <a:endParaRPr lang="en-AU" dirty="0" smtClean="0"/>
          </a:p>
          <a:p>
            <a:pPr lvl="1"/>
            <a:endParaRPr lang="en-AU" dirty="0" smtClean="0"/>
          </a:p>
          <a:p>
            <a:pPr lvl="1"/>
            <a:endParaRPr lang="en-AU" dirty="0" smtClean="0"/>
          </a:p>
          <a:p>
            <a:endParaRPr lang="en-AU" dirty="0"/>
          </a:p>
        </p:txBody>
      </p:sp>
      <p:pic>
        <p:nvPicPr>
          <p:cNvPr id="6" name="Picture 5"/>
          <p:cNvPicPr>
            <a:picLocks noChangeAspect="1"/>
          </p:cNvPicPr>
          <p:nvPr/>
        </p:nvPicPr>
        <p:blipFill>
          <a:blip r:embed="rId2"/>
          <a:stretch>
            <a:fillRect/>
          </a:stretch>
        </p:blipFill>
        <p:spPr>
          <a:xfrm>
            <a:off x="9668320" y="5736046"/>
            <a:ext cx="2328874" cy="987638"/>
          </a:xfrm>
          <a:prstGeom prst="rect">
            <a:avLst/>
          </a:prstGeom>
        </p:spPr>
      </p:pic>
    </p:spTree>
    <p:extLst>
      <p:ext uri="{BB962C8B-B14F-4D97-AF65-F5344CB8AC3E}">
        <p14:creationId xmlns:p14="http://schemas.microsoft.com/office/powerpoint/2010/main" val="2922009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309815" y="76200"/>
            <a:ext cx="8129587" cy="1138238"/>
          </a:xfrm>
          <a:solidFill>
            <a:srgbClr val="C00000"/>
          </a:solidFill>
          <a:ln>
            <a:solidFill>
              <a:schemeClr val="tx1"/>
            </a:solidFill>
          </a:ln>
        </p:spPr>
        <p:txBody>
          <a:bodyPr rtlCol="0">
            <a:normAutofit/>
          </a:bodyPr>
          <a:lstStyle/>
          <a:p>
            <a:pPr>
              <a:defRPr/>
            </a:pPr>
            <a:r>
              <a:rPr lang="en-US" sz="4000"/>
              <a:t>UK Prospective Diabetes Study</a:t>
            </a:r>
          </a:p>
        </p:txBody>
      </p:sp>
      <p:sp>
        <p:nvSpPr>
          <p:cNvPr id="12291" name="Text Box 6"/>
          <p:cNvSpPr txBox="1">
            <a:spLocks noChangeArrowheads="1"/>
          </p:cNvSpPr>
          <p:nvPr/>
        </p:nvSpPr>
        <p:spPr bwMode="auto">
          <a:xfrm>
            <a:off x="2309815" y="1714502"/>
            <a:ext cx="7977187"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Calibri" panose="020F0502020204030204" pitchFamily="34" charset="0"/>
              </a:rPr>
              <a:t>20-year Interventional Trial from 1977 to 1997</a:t>
            </a:r>
            <a:endParaRPr lang="en-US" altLang="en-US" dirty="0">
              <a:latin typeface="Calibri" panose="020F0502020204030204" pitchFamily="34" charset="0"/>
            </a:endParaRPr>
          </a:p>
          <a:p>
            <a:pPr eaLnBrk="1" hangingPunct="1">
              <a:spcAft>
                <a:spcPct val="40000"/>
              </a:spcAft>
              <a:buClr>
                <a:srgbClr val="0081FD"/>
              </a:buClr>
              <a:buFont typeface="Wingdings" panose="05000000000000000000" pitchFamily="2" charset="2"/>
              <a:buChar char="§"/>
            </a:pPr>
            <a:r>
              <a:rPr lang="en-US" altLang="en-US" dirty="0">
                <a:latin typeface="Calibri" panose="020F0502020204030204" pitchFamily="34" charset="0"/>
              </a:rPr>
              <a:t>5,102 patients with newly-diagnosed type 2 diabetes recruited between 1977 and 1991</a:t>
            </a:r>
          </a:p>
          <a:p>
            <a:pPr eaLnBrk="1" hangingPunct="1">
              <a:spcAft>
                <a:spcPct val="40000"/>
              </a:spcAft>
              <a:buClr>
                <a:srgbClr val="0081FD"/>
              </a:buClr>
              <a:buFont typeface="Wingdings" panose="05000000000000000000" pitchFamily="2" charset="2"/>
              <a:buChar char="§"/>
            </a:pPr>
            <a:r>
              <a:rPr lang="en-US" altLang="en-US" dirty="0">
                <a:latin typeface="Calibri" panose="020F0502020204030204" pitchFamily="34" charset="0"/>
              </a:rPr>
              <a:t>Median follow-up 10.0 years, range 6 to 20 years</a:t>
            </a:r>
          </a:p>
          <a:p>
            <a:pPr eaLnBrk="1" hangingPunct="1">
              <a:spcAft>
                <a:spcPct val="100000"/>
              </a:spcAft>
              <a:buClr>
                <a:srgbClr val="0081FD"/>
              </a:buClr>
              <a:buFont typeface="Wingdings" panose="05000000000000000000" pitchFamily="2" charset="2"/>
              <a:buChar char="§"/>
            </a:pPr>
            <a:r>
              <a:rPr lang="en-US" altLang="en-US" dirty="0">
                <a:latin typeface="Calibri" panose="020F0502020204030204" pitchFamily="34" charset="0"/>
              </a:rPr>
              <a:t>Results presented at the 1998 EASD Barcelona meeting</a:t>
            </a:r>
          </a:p>
          <a:p>
            <a:pPr eaLnBrk="1" hangingPunct="1">
              <a:buClr>
                <a:srgbClr val="0081FD"/>
              </a:buClr>
            </a:pPr>
            <a:r>
              <a:rPr lang="en-US" altLang="en-US" b="1" dirty="0">
                <a:latin typeface="Calibri" panose="020F0502020204030204" pitchFamily="34" charset="0"/>
              </a:rPr>
              <a:t>10-year Post-Trial Monitoring from 1997 to 2007</a:t>
            </a:r>
            <a:endParaRPr lang="en-US" altLang="en-US" dirty="0">
              <a:latin typeface="Calibri" panose="020F0502020204030204" pitchFamily="34" charset="0"/>
            </a:endParaRPr>
          </a:p>
          <a:p>
            <a:pPr eaLnBrk="1" hangingPunct="1">
              <a:spcAft>
                <a:spcPct val="40000"/>
              </a:spcAft>
              <a:buClr>
                <a:srgbClr val="0081FD"/>
              </a:buClr>
              <a:buFont typeface="Wingdings" panose="05000000000000000000" pitchFamily="2" charset="2"/>
              <a:buChar char="§"/>
            </a:pPr>
            <a:r>
              <a:rPr lang="en-US" altLang="en-US" dirty="0">
                <a:latin typeface="Calibri" panose="020F0502020204030204" pitchFamily="34" charset="0"/>
              </a:rPr>
              <a:t>Annual follow-up of the survivor cohort</a:t>
            </a:r>
          </a:p>
          <a:p>
            <a:pPr eaLnBrk="1" hangingPunct="1">
              <a:spcAft>
                <a:spcPct val="40000"/>
              </a:spcAft>
              <a:buClr>
                <a:srgbClr val="0081FD"/>
              </a:buClr>
              <a:buFont typeface="Wingdings" panose="05000000000000000000" pitchFamily="2" charset="2"/>
              <a:buChar char="§"/>
            </a:pPr>
            <a:r>
              <a:rPr lang="en-US" altLang="en-US" dirty="0">
                <a:latin typeface="Calibri" panose="020F0502020204030204" pitchFamily="34" charset="0"/>
              </a:rPr>
              <a:t>Clinic-based for first five years</a:t>
            </a:r>
          </a:p>
          <a:p>
            <a:pPr eaLnBrk="1" hangingPunct="1">
              <a:spcAft>
                <a:spcPct val="75000"/>
              </a:spcAft>
              <a:buClr>
                <a:srgbClr val="0081FD"/>
              </a:buClr>
              <a:buFont typeface="Wingdings" panose="05000000000000000000" pitchFamily="2" charset="2"/>
              <a:buChar char="§"/>
            </a:pPr>
            <a:r>
              <a:rPr lang="en-US" altLang="en-US" dirty="0">
                <a:latin typeface="Calibri" panose="020F0502020204030204" pitchFamily="34" charset="0"/>
              </a:rPr>
              <a:t>Questionnaire-based for last five years</a:t>
            </a:r>
          </a:p>
          <a:p>
            <a:pPr eaLnBrk="1" hangingPunct="1">
              <a:spcAft>
                <a:spcPct val="50000"/>
              </a:spcAft>
              <a:buClr>
                <a:srgbClr val="0081FD"/>
              </a:buClr>
            </a:pPr>
            <a:r>
              <a:rPr lang="en-US" altLang="en-US" sz="2000" b="1" i="1" dirty="0">
                <a:latin typeface="Calibri" panose="020F0502020204030204" pitchFamily="34" charset="0"/>
              </a:rPr>
              <a:t>Median overall follow-up 17.0 years, range 16 to 30 years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4041" y="4839379"/>
            <a:ext cx="3117395" cy="1953307"/>
          </a:xfrm>
          <a:prstGeom prst="rect">
            <a:avLst/>
          </a:prstGeom>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6.6|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116</TotalTime>
  <Words>4871</Words>
  <Application>Microsoft Office PowerPoint</Application>
  <PresentationFormat>Custom</PresentationFormat>
  <Paragraphs>1394</Paragraphs>
  <Slides>86</Slides>
  <Notes>52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89" baseType="lpstr">
      <vt:lpstr>Office Theme</vt:lpstr>
      <vt:lpstr>Slide</vt:lpstr>
      <vt:lpstr>Chart</vt:lpstr>
      <vt:lpstr>Diabetes management:</vt:lpstr>
      <vt:lpstr>PowerPoint Presentation</vt:lpstr>
      <vt:lpstr>What will we discuss?</vt:lpstr>
      <vt:lpstr>Background and Pathophysiology</vt:lpstr>
      <vt:lpstr>Background and pathophysiology</vt:lpstr>
      <vt:lpstr>PowerPoint Presentation</vt:lpstr>
      <vt:lpstr>PowerPoint Presentation</vt:lpstr>
      <vt:lpstr>PowerPoint Presentation</vt:lpstr>
      <vt:lpstr>UK Prospective Diabetes Study</vt:lpstr>
      <vt:lpstr>Post-Trial Changes in HbA1c</vt:lpstr>
      <vt:lpstr>Legacy Effect of Earlier Glucose Control</vt:lpstr>
      <vt:lpstr>Targets</vt:lpstr>
      <vt:lpstr>ADS Position Statement</vt:lpstr>
      <vt:lpstr>Advice: It is easy now!</vt:lpstr>
      <vt:lpstr>PowerPoint Presentation</vt:lpstr>
      <vt:lpstr>PowerPoint Presentation</vt:lpstr>
      <vt:lpstr>PowerPoint Presentation</vt:lpstr>
      <vt:lpstr>Case Studies</vt:lpstr>
      <vt:lpstr>Pretorius Principles</vt:lpstr>
      <vt:lpstr>Case Study 1</vt:lpstr>
      <vt:lpstr>Mr PB</vt:lpstr>
      <vt:lpstr>PowerPoint Presentation</vt:lpstr>
      <vt:lpstr>GLP-1 Effects in Humans: Understanding the Glucoregulatory Role of Incretins1-5</vt:lpstr>
      <vt:lpstr>Effects of GLP-1 on the β-cell in healthy subjects</vt:lpstr>
      <vt:lpstr>Effect of GLP-1 on Insulin Response to Glucose in Patients with T2DM</vt:lpstr>
      <vt:lpstr>GLP-1 is cleaved and inactivated by DPP-4</vt:lpstr>
      <vt:lpstr>Vildagliptin: Change in Body Weight at 52 Weeks</vt:lpstr>
      <vt:lpstr>Mr PB</vt:lpstr>
      <vt:lpstr>PowerPoint Presentation</vt:lpstr>
      <vt:lpstr>PowerPoint Presentation</vt:lpstr>
      <vt:lpstr>GLP-1 in type 2 diabetes</vt:lpstr>
      <vt:lpstr>Exenatide is not inactivated by DPP-4</vt:lpstr>
      <vt:lpstr>Mr PB</vt:lpstr>
      <vt:lpstr>PowerPoint Presentation</vt:lpstr>
      <vt:lpstr>Mr PB</vt:lpstr>
      <vt:lpstr>Case Study 2: </vt:lpstr>
      <vt:lpstr>Mr AC</vt:lpstr>
      <vt:lpstr>Mr AC</vt:lpstr>
      <vt:lpstr>Mimicking nature: basal–bolus insulin concept</vt:lpstr>
      <vt:lpstr> Weight Gain</vt:lpstr>
      <vt:lpstr>PowerPoint Presentation</vt:lpstr>
      <vt:lpstr>Mr AC</vt:lpstr>
      <vt:lpstr>PowerPoint Presentation</vt:lpstr>
      <vt:lpstr>What do SGLT-2 inhibitors do?</vt:lpstr>
      <vt:lpstr>What do SGLT-2 inhibitors do?</vt:lpstr>
      <vt:lpstr>EMPA-REG</vt:lpstr>
      <vt:lpstr>EMPA-REG</vt:lpstr>
      <vt:lpstr>Type 2 diabetes is increasingly prevalent</vt:lpstr>
      <vt:lpstr>Diabetes is associated with significant loss of  life years</vt:lpstr>
      <vt:lpstr>Meta-analysis of intensive glucose control in T2DM: major CV events including heart failure</vt:lpstr>
      <vt:lpstr>Meta-analysis of intensive glucose control in T2DM: mortality</vt:lpstr>
      <vt:lpstr>Empagliflozin</vt:lpstr>
      <vt:lpstr>Empagliflozin modulates several factors related to CV risk</vt:lpstr>
      <vt:lpstr>Trial design</vt:lpstr>
      <vt:lpstr>Key inclusion and exclusion criteria</vt:lpstr>
      <vt:lpstr>Pre-specified primary and key secondary outcomes</vt:lpstr>
      <vt:lpstr>Further pre-specified outcomes </vt:lpstr>
      <vt:lpstr>Baseline characteristics </vt:lpstr>
      <vt:lpstr>Baseline characteristics: type 2 diabetes</vt:lpstr>
      <vt:lpstr>HbA1c  </vt:lpstr>
      <vt:lpstr>Weight  </vt:lpstr>
      <vt:lpstr>Waist circumference  </vt:lpstr>
      <vt:lpstr>Systolic blood pressure  </vt:lpstr>
      <vt:lpstr>Diastolic blood pressure  </vt:lpstr>
      <vt:lpstr>Low-density lipoprotein cholesterol  </vt:lpstr>
      <vt:lpstr>High-density lipoprotein cholesterol  </vt:lpstr>
      <vt:lpstr>Primary outcome: 3-point MACE</vt:lpstr>
      <vt:lpstr>3-point MACE</vt:lpstr>
      <vt:lpstr>3-point MACE: sensitivity analyses</vt:lpstr>
      <vt:lpstr>CV death  </vt:lpstr>
      <vt:lpstr>CV death  </vt:lpstr>
      <vt:lpstr>Fatal and non-fatal stroke</vt:lpstr>
      <vt:lpstr>3-point MACE and 4-point MACE</vt:lpstr>
      <vt:lpstr>CV death, MI and stroke</vt:lpstr>
      <vt:lpstr>Hospitalisation for heart failure</vt:lpstr>
      <vt:lpstr>All-cause mortality</vt:lpstr>
      <vt:lpstr>All-cause mortality</vt:lpstr>
      <vt:lpstr>Adverse events</vt:lpstr>
      <vt:lpstr>Adverse events consistent with urinary tract infection  </vt:lpstr>
      <vt:lpstr>EMPA-REG OUTCOME®: Summary</vt:lpstr>
      <vt:lpstr>EMPA-REG OUTCOME®: Summary</vt:lpstr>
      <vt:lpstr>EMPA-REG OUTCOME®: Important features</vt:lpstr>
      <vt:lpstr>Number needed to treat (NNT) to prevent one death across landmark trials in patients with high CV risk</vt:lpstr>
      <vt:lpstr>EMPA-REG OUTCOME®: Therapeutic considerations</vt:lpstr>
      <vt:lpstr>Quickfire</vt:lpstr>
      <vt:lpstr>New Insulin and other Drugs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management:</dc:title>
  <dc:creator>Elaine Pretorius</dc:creator>
  <cp:lastModifiedBy>Nick Williams</cp:lastModifiedBy>
  <cp:revision>14</cp:revision>
  <dcterms:created xsi:type="dcterms:W3CDTF">2016-08-25T20:21:10Z</dcterms:created>
  <dcterms:modified xsi:type="dcterms:W3CDTF">2016-08-29T00:58:42Z</dcterms:modified>
</cp:coreProperties>
</file>