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1" r:id="rId4"/>
    <p:sldId id="260" r:id="rId5"/>
    <p:sldId id="258" r:id="rId6"/>
    <p:sldId id="287" r:id="rId7"/>
    <p:sldId id="285" r:id="rId8"/>
    <p:sldId id="286" r:id="rId9"/>
    <p:sldId id="261" r:id="rId10"/>
    <p:sldId id="259" r:id="rId11"/>
    <p:sldId id="272" r:id="rId12"/>
    <p:sldId id="270" r:id="rId13"/>
    <p:sldId id="273" r:id="rId14"/>
    <p:sldId id="274" r:id="rId15"/>
    <p:sldId id="279" r:id="rId16"/>
    <p:sldId id="290" r:id="rId17"/>
    <p:sldId id="289" r:id="rId18"/>
    <p:sldId id="293" r:id="rId19"/>
    <p:sldId id="292" r:id="rId20"/>
    <p:sldId id="291" r:id="rId21"/>
    <p:sldId id="275" r:id="rId22"/>
    <p:sldId id="288" r:id="rId23"/>
    <p:sldId id="280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16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9DD0-0534-45DC-A036-84361E7DF5B2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87B9-74EB-455E-AD99-80CE80A7C5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#_ENREF_6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Reduced</a:t>
            </a:r>
            <a:r>
              <a:rPr lang="en-AU" baseline="0" dirty="0" smtClean="0"/>
              <a:t> incidence</a:t>
            </a:r>
          </a:p>
          <a:p>
            <a:r>
              <a:rPr lang="en-AU" baseline="0" dirty="0" smtClean="0"/>
              <a:t>-decreased IVDU</a:t>
            </a:r>
          </a:p>
          <a:p>
            <a:r>
              <a:rPr lang="en-AU" baseline="0" dirty="0" smtClean="0"/>
              <a:t>-IMPROVED HARM REDUCTION-NEEDLE EXCHANGE, OST)</a:t>
            </a:r>
          </a:p>
          <a:p>
            <a:endParaRPr lang="en-AU" baseline="0" dirty="0" smtClean="0"/>
          </a:p>
          <a:p>
            <a:r>
              <a:rPr lang="en-AU" baseline="0" dirty="0" smtClean="0"/>
              <a:t>INRCEASED PREVALENCE AND DISEASE BURDEN</a:t>
            </a:r>
          </a:p>
          <a:p>
            <a:r>
              <a:rPr lang="en-AU" baseline="0" dirty="0" smtClean="0"/>
              <a:t>-AGEING COHORT</a:t>
            </a:r>
          </a:p>
          <a:p>
            <a:r>
              <a:rPr lang="en-AU" baseline="0" dirty="0" smtClean="0"/>
              <a:t>SUBOPTIMAL TRATMENT AND UPTAKES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7B9-74EB-455E-AD99-80CE80A7C58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21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230 K HCV POSITIVE=1.2% OF POPULATION</a:t>
            </a:r>
          </a:p>
          <a:p>
            <a:r>
              <a:rPr lang="en-AU" dirty="0" smtClean="0"/>
              <a:t>??75 % DIAGNOSED</a:t>
            </a:r>
          </a:p>
          <a:p>
            <a:r>
              <a:rPr lang="en-AU" dirty="0" smtClean="0"/>
              <a:t>20 % EVER TREATED</a:t>
            </a:r>
          </a:p>
          <a:p>
            <a:r>
              <a:rPr lang="en-AU" dirty="0" smtClean="0"/>
              <a:t>11 % CURED</a:t>
            </a:r>
          </a:p>
          <a:p>
            <a:endParaRPr lang="en-AU" dirty="0" smtClean="0"/>
          </a:p>
          <a:p>
            <a:r>
              <a:rPr lang="en-AU" dirty="0" smtClean="0"/>
              <a:t>POOR TREATMENT </a:t>
            </a:r>
            <a:r>
              <a:rPr lang="en-AU" dirty="0" err="1" smtClean="0"/>
              <a:t>UPTAkE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9607-72FF-4212-BDE4-C53B26B06B36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8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Factors which may accelerate progression; alcohol,</a:t>
            </a:r>
            <a:r>
              <a:rPr lang="en-US" baseline="0" dirty="0" smtClean="0"/>
              <a:t> co-infection HBV, obesity/DM, MALE 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7B9-74EB-455E-AD99-80CE80A7C58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3885544" y="0"/>
            <a:ext cx="2972457" cy="45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3885544" y="8685609"/>
            <a:ext cx="2972457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sz="1200">
                <a:ea typeface="ＭＳ Ｐゴシック" charset="0"/>
              </a:rPr>
              <a:t>1</a:t>
            </a:r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0" y="8685609"/>
            <a:ext cx="2970815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0" y="0"/>
            <a:ext cx="2970815" cy="45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595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5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087" y="4341317"/>
            <a:ext cx="5030186" cy="4115097"/>
          </a:xfrm>
          <a:ln/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de-DE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30" y="4342805"/>
            <a:ext cx="5028543" cy="4115098"/>
          </a:xfrm>
          <a:ln/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Prevalence rises year on year despite decline in new infection/incidence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7B9-74EB-455E-AD99-80CE80A7C58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07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Base(no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change)-</a:t>
            </a:r>
          </a:p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LRD 500 to 1740</a:t>
            </a:r>
          </a:p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Tripling</a:t>
            </a:r>
          </a:p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1-increase SVR only, no increase in treatment, unrestricted treatment= zero impact</a:t>
            </a:r>
          </a:p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2=increase SVR and increase treatment uptake (from 2500 to 13500 per year by 2018=5 fold increase per year), unrestricted-meaning impact-halve LRD’s</a:t>
            </a:r>
          </a:p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3= increase SVR, increase treatment uptake, restricted 2 years then unrestricted from 2018-most effective-halving LRDs, 30 % reduction in costs</a:t>
            </a:r>
          </a:p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need both  better therapy and better treatment uptake</a:t>
            </a:r>
          </a:p>
          <a:p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Tonight looking forward to hear about one of the better high SVR treatment options and also how going to increase treatment numbers to achieve these outcomes</a:t>
            </a:r>
            <a:endParaRPr lang="en-A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Projected burden of disease: liver-related deaths 2013-2030.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be necessary to increase BOTH treatment efficacy AND treatment uptake rates to reduce the projected burden of liver-related deaths due to HCV infection in Australia by 2030. Model inputs for scenarios. Scenario 1: increase SVR only with no increase in annual treated population and treatment eligibility not restricted by fibrosis stage. Scenario 2: increase SVR and annual treated population with no fibrosis-restricted eligibility. Scenario 3: increase SVR and annual treated population restricted to ≥ F3 (2015–2017) then unrestricted (all ≥ F0) from 2018 [</a:t>
            </a:r>
            <a:r>
              <a:rPr lang="en-A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Sievert, 2014 #2561"/>
              </a:rPr>
              <a:t>6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en-AU" dirty="0" smtClean="0">
              <a:effectLst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9607-72FF-4212-BDE4-C53B26B06B36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0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Antibody test=past infection, not always current/active. Does not indicate immunity. Remains</a:t>
            </a:r>
            <a:r>
              <a:rPr lang="en-US" baseline="0" dirty="0" smtClean="0"/>
              <a:t> p</a:t>
            </a:r>
            <a:r>
              <a:rPr lang="en-US" dirty="0" smtClean="0"/>
              <a:t>ositive after clearance</a:t>
            </a:r>
          </a:p>
          <a:p>
            <a:r>
              <a:rPr lang="en-US" dirty="0" smtClean="0"/>
              <a:t>RNA=active HCV</a:t>
            </a:r>
          </a:p>
          <a:p>
            <a:r>
              <a:rPr lang="en-US" dirty="0" smtClean="0"/>
              <a:t>Problems of </a:t>
            </a:r>
            <a:r>
              <a:rPr lang="en-US" dirty="0" err="1" smtClean="0"/>
              <a:t>labelling</a:t>
            </a:r>
            <a:r>
              <a:rPr lang="en-US" baseline="0" dirty="0" smtClean="0"/>
              <a:t> active HCV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7B9-74EB-455E-AD99-80CE80A7C58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80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31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7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67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58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77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23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2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80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2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CB38-52CC-4103-A2BB-41D60684A2CD}" type="datetimeFigureOut">
              <a:rPr lang="en-AU" smtClean="0"/>
              <a:t>29/08/2016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59C7-4F6B-42E1-82E6-214174FBF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0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patitisc.uw.edu/page/clinical-calculators/apr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a.org.au/files/editor_upload/File/PBS%20and%20MBS/Remote%20consultation%20form%20v4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p-druginteractions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p-druginteractions.org" TargetMode="External"/><Relationship Id="rId3" Type="http://schemas.openxmlformats.org/officeDocument/2006/relationships/hyperlink" Target="mailto:Emma.tilley@sa.gov.au" TargetMode="External"/><Relationship Id="rId7" Type="http://schemas.openxmlformats.org/officeDocument/2006/relationships/hyperlink" Target="http://www.hepatitisc.uw.edu/page/clinical-calculators/apri" TargetMode="External"/><Relationship Id="rId2" Type="http://schemas.openxmlformats.org/officeDocument/2006/relationships/hyperlink" Target="mailto:Rosalie.altus@sa.gov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sa.org.au/files/editor_upload/File/PBS%20and%20MBS/Remote%20consultation%20form%20v4.pdf" TargetMode="External"/><Relationship Id="rId5" Type="http://schemas.openxmlformats.org/officeDocument/2006/relationships/hyperlink" Target="http://www.gesa.org.au/files/editor_upload/File/PBS%20and%20MBS/GP%20algorithm%20v3.pdf" TargetMode="External"/><Relationship Id="rId4" Type="http://schemas.openxmlformats.org/officeDocument/2006/relationships/hyperlink" Target="http://www.gesa.org.au/files/editor_upload/File/PBS%20and%20MBS/Hepatitis%20C%20virus%20infection%20a%20consensus%20statement%202016.pdf" TargetMode="External"/><Relationship Id="rId9" Type="http://schemas.openxmlformats.org/officeDocument/2006/relationships/hyperlink" Target="http://learn.nps.org.au/pluginfile.php/185775/mod_scorm/content/3/nps.shell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HCV 2016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Alex Rodgers</a:t>
            </a:r>
          </a:p>
          <a:p>
            <a:r>
              <a:rPr lang="en-US" dirty="0" err="1" smtClean="0"/>
              <a:t>Hepatologist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FMC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6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6984777" cy="53285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96" y="5661248"/>
            <a:ext cx="8679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Base Scenario:  No change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Scenario </a:t>
            </a:r>
            <a:r>
              <a:rPr lang="en-AU" sz="1400" dirty="0">
                <a:solidFill>
                  <a:srgbClr val="FF0000"/>
                </a:solidFill>
              </a:rPr>
              <a:t>1: </a:t>
            </a:r>
            <a:r>
              <a:rPr lang="en-AU" sz="1400" dirty="0" smtClean="0">
                <a:solidFill>
                  <a:srgbClr val="FF0000"/>
                </a:solidFill>
              </a:rPr>
              <a:t>Increase treatment efficacy alone (to 80-90%by 2016)</a:t>
            </a:r>
          </a:p>
          <a:p>
            <a:r>
              <a:rPr lang="en-AU" sz="1400" dirty="0">
                <a:solidFill>
                  <a:srgbClr val="FF0000"/>
                </a:solidFill>
              </a:rPr>
              <a:t>Scenario 2: </a:t>
            </a:r>
            <a:r>
              <a:rPr lang="en-AU" sz="1400" dirty="0" smtClean="0">
                <a:solidFill>
                  <a:srgbClr val="FF0000"/>
                </a:solidFill>
              </a:rPr>
              <a:t>Increase efficacy and increased  treatment uptake (2550 to 13,500 by 2018) without treatment restriction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Scenario 3: Increased efficacy and increased treatment uptake with treatment limited to ≥F3 during 2015-2017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6597352"/>
            <a:ext cx="3699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Ref:  W. Sievert et al, JGH 2014; </a:t>
            </a:r>
            <a:r>
              <a:rPr lang="en-AU" sz="1400" b="1" dirty="0" smtClean="0">
                <a:solidFill>
                  <a:srgbClr val="FF0000"/>
                </a:solidFill>
              </a:rPr>
              <a:t>29</a:t>
            </a:r>
            <a:r>
              <a:rPr lang="en-AU" sz="1400" dirty="0" smtClean="0">
                <a:solidFill>
                  <a:srgbClr val="FF0000"/>
                </a:solidFill>
              </a:rPr>
              <a:t> (</a:t>
            </a:r>
            <a:r>
              <a:rPr lang="en-AU" sz="1400" dirty="0" err="1" smtClean="0">
                <a:solidFill>
                  <a:srgbClr val="FF0000"/>
                </a:solidFill>
              </a:rPr>
              <a:t>Suppl</a:t>
            </a:r>
            <a:r>
              <a:rPr lang="en-AU" sz="1400" dirty="0" smtClean="0">
                <a:solidFill>
                  <a:srgbClr val="FF0000"/>
                </a:solidFill>
              </a:rPr>
              <a:t> 1); 1-9</a:t>
            </a:r>
            <a:endParaRPr lang="en-A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screen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 Abnormal liver function tests</a:t>
            </a:r>
          </a:p>
          <a:p>
            <a:pPr lvl="1"/>
            <a:r>
              <a:rPr lang="en-US" dirty="0" smtClean="0"/>
              <a:t>Anyone !!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History of injection drug use</a:t>
            </a:r>
          </a:p>
          <a:p>
            <a:pPr lvl="1"/>
            <a:r>
              <a:rPr lang="en-US" dirty="0" smtClean="0"/>
              <a:t>80 % of prevalent cases, 90 % incident cases</a:t>
            </a:r>
          </a:p>
          <a:p>
            <a:pPr lvl="1"/>
            <a:r>
              <a:rPr lang="en-US" dirty="0" smtClean="0"/>
              <a:t>“treatment as prevention”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Custodial history</a:t>
            </a:r>
          </a:p>
          <a:p>
            <a:pPr lvl="1"/>
            <a:r>
              <a:rPr lang="en-US" dirty="0" smtClean="0"/>
              <a:t>75 % of males, 60 % female prison populations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Recipients of blood/blood products/organ donations prior to 1990</a:t>
            </a:r>
          </a:p>
          <a:p>
            <a:pPr lvl="1"/>
            <a:r>
              <a:rPr lang="en-US" dirty="0" smtClean="0"/>
              <a:t>5-10 % of prevalent cases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History of tattooing/piercing</a:t>
            </a:r>
          </a:p>
          <a:p>
            <a:endParaRPr lang="en-US" dirty="0" smtClean="0"/>
          </a:p>
          <a:p>
            <a:r>
              <a:rPr lang="en-US" dirty="0" smtClean="0"/>
              <a:t>Born in country with high prevalence</a:t>
            </a:r>
          </a:p>
          <a:p>
            <a:pPr lvl="1"/>
            <a:r>
              <a:rPr lang="en-US" dirty="0" smtClean="0"/>
              <a:t>Via medical/dental procedures</a:t>
            </a:r>
          </a:p>
          <a:p>
            <a:pPr lvl="1"/>
            <a:r>
              <a:rPr lang="en-US" dirty="0" smtClean="0"/>
              <a:t>Egypt, Pakistan, Mediterranean, Eastern </a:t>
            </a:r>
            <a:r>
              <a:rPr lang="en-US" dirty="0"/>
              <a:t>E</a:t>
            </a:r>
            <a:r>
              <a:rPr lang="en-US" dirty="0" smtClean="0"/>
              <a:t>urope, Africa, Southern Asia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ATSI populations</a:t>
            </a:r>
          </a:p>
          <a:p>
            <a:pPr lvl="1"/>
            <a:r>
              <a:rPr lang="en-US" dirty="0" smtClean="0"/>
              <a:t>8.3% of all HCV in Australia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Sexual partners of people with HCV</a:t>
            </a:r>
          </a:p>
          <a:p>
            <a:pPr lvl="1"/>
            <a:r>
              <a:rPr lang="en-US" dirty="0" smtClean="0"/>
              <a:t> low risk of heterosexual sexual transmission</a:t>
            </a:r>
          </a:p>
          <a:p>
            <a:pPr lvl="1"/>
            <a:r>
              <a:rPr lang="en-US" dirty="0" smtClean="0"/>
              <a:t>Higher risk in MSM</a:t>
            </a:r>
          </a:p>
          <a:p>
            <a:pPr lvl="1"/>
            <a:r>
              <a:rPr lang="en-US" dirty="0" smtClean="0"/>
              <a:t>Higher risk sexual practices (high number of partners, unprotected anal sex, group sex)</a:t>
            </a:r>
          </a:p>
        </p:txBody>
      </p:sp>
    </p:spTree>
    <p:extLst>
      <p:ext uri="{BB962C8B-B14F-4D97-AF65-F5344CB8AC3E}">
        <p14:creationId xmlns:p14="http://schemas.microsoft.com/office/powerpoint/2010/main" val="6064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2527" r="-4252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evaluate the HCV RNA positive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Other risk factors for advanced fibrosis</a:t>
            </a:r>
          </a:p>
          <a:p>
            <a:r>
              <a:rPr lang="en-US" dirty="0" smtClean="0"/>
              <a:t>Physical examination</a:t>
            </a:r>
          </a:p>
          <a:p>
            <a:r>
              <a:rPr lang="en-US" dirty="0" smtClean="0"/>
              <a:t>Investigations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Fibrosis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Does this patient have cirrhosis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Risks factors</a:t>
            </a:r>
          </a:p>
          <a:p>
            <a:pPr lvl="1"/>
            <a:r>
              <a:rPr lang="en-US" dirty="0" smtClean="0"/>
              <a:t>Long duration of infection</a:t>
            </a:r>
          </a:p>
          <a:p>
            <a:pPr lvl="1"/>
            <a:r>
              <a:rPr lang="en-US" dirty="0" smtClean="0"/>
              <a:t>Alcohol , NAFLD, cofactors</a:t>
            </a:r>
          </a:p>
          <a:p>
            <a:pPr lvl="1"/>
            <a:r>
              <a:rPr lang="en-US" dirty="0" smtClean="0"/>
              <a:t>Signs of chronic liver disease</a:t>
            </a:r>
          </a:p>
          <a:p>
            <a:pPr lvl="1"/>
            <a:r>
              <a:rPr lang="en-US" dirty="0" smtClean="0"/>
              <a:t>Lab findings-Platelet count, AST/ALT ratio, synthetic (INR, albumin) or excretory (bilirubin) dysfunction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APRI score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>
                <a:hlinkClick r:id="rId2"/>
              </a:rPr>
              <a:t>http://www.hepatitisc.uw.edu/page/clinical-calculators/</a:t>
            </a:r>
            <a:r>
              <a:rPr lang="en-US" dirty="0" smtClean="0">
                <a:hlinkClick r:id="rId2"/>
              </a:rPr>
              <a:t>apri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AST and platelet count</a:t>
            </a:r>
          </a:p>
          <a:p>
            <a:pPr marL="0" indent="0">
              <a:buNone/>
            </a:pPr>
            <a:r>
              <a:rPr lang="en-US" dirty="0" smtClean="0"/>
              <a:t>	&gt; 1.0 ? Cirrhosis, &lt; 0.5 cirrhosis unlikely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Transient Elastography (</a:t>
            </a:r>
            <a:r>
              <a:rPr lang="en-US" dirty="0" err="1" smtClean="0"/>
              <a:t>Fibroscan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&gt; 12.5 consider cirrhosis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1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DAAs available via PBS from March 1st</a:t>
            </a:r>
          </a:p>
          <a:p>
            <a:r>
              <a:rPr lang="en-US" dirty="0" smtClean="0"/>
              <a:t>Can be prescribed by GP “in consultation” with a specialist</a:t>
            </a:r>
          </a:p>
          <a:p>
            <a:endParaRPr lang="en-US" dirty="0"/>
          </a:p>
          <a:p>
            <a:r>
              <a:rPr lang="en-US" dirty="0"/>
              <a:t>Use GESA-ALA GP checklist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http://www.gesa.org.au/files/editor_upload/File/PBS%20and%20MBS/Remote%20consultation%20form%20v4.pdf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&gt; 90 % cure (SVR rate)</a:t>
            </a:r>
          </a:p>
          <a:p>
            <a:endParaRPr lang="en-US" dirty="0" smtClean="0"/>
          </a:p>
          <a:p>
            <a:r>
              <a:rPr lang="en-US" dirty="0" smtClean="0"/>
              <a:t>Minimal side effects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Insomnia</a:t>
            </a:r>
          </a:p>
          <a:p>
            <a:r>
              <a:rPr lang="en-US" dirty="0" smtClean="0"/>
              <a:t>Treatment selection influenced by</a:t>
            </a:r>
          </a:p>
          <a:p>
            <a:pPr lvl="1"/>
            <a:r>
              <a:rPr lang="en-US" dirty="0" smtClean="0"/>
              <a:t>Genotype (viral load)</a:t>
            </a:r>
          </a:p>
          <a:p>
            <a:pPr lvl="1"/>
            <a:r>
              <a:rPr lang="en-US" dirty="0" smtClean="0"/>
              <a:t>Presence/absence of cirrhosis</a:t>
            </a:r>
          </a:p>
          <a:p>
            <a:pPr lvl="1"/>
            <a:r>
              <a:rPr lang="en-US" dirty="0" smtClean="0"/>
              <a:t>Prior therapy (interferon)</a:t>
            </a:r>
          </a:p>
          <a:p>
            <a:pPr lvl="1"/>
            <a:r>
              <a:rPr lang="en-US" dirty="0" smtClean="0"/>
              <a:t>Renal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6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https://www.researchgate.net/profile/Seema_Baid-Agrawal/publication/264461134/figure/fig1/AS:272626828443661@1442010709276/Figure-4-Progress-in-the-treatment-of-chronic-hepatitis-C-DAA-direct-acting-antivi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8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7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static1.squarespace.com/static/50ff0804e4b007d5a9abe0a5/t/5742a1cbc2ea51b89d7c5959/1463984835488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9" y="404664"/>
            <a:ext cx="855839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7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47919"/>
              </p:ext>
            </p:extLst>
          </p:nvPr>
        </p:nvGraphicFramePr>
        <p:xfrm>
          <a:off x="457200" y="1600200"/>
          <a:ext cx="658368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Regimen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</a:t>
                      </a:r>
                      <a:endParaRPr lang="en-AU" dirty="0"/>
                    </a:p>
                  </a:txBody>
                  <a:tcPr/>
                </a:tc>
              </a:tr>
              <a:tr h="59436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Harvoni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ledipasvir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weeks (if VL &lt;  6 million u/ml)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AU" dirty="0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weeks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AU" dirty="0"/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daclatasvir</a:t>
                      </a:r>
                      <a:endParaRPr lang="en-US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 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weeks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 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weeks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ribavirin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 weeks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724128" y="2328386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le 6"/>
          <p:cNvSpPr/>
          <p:nvPr/>
        </p:nvSpPr>
        <p:spPr>
          <a:xfrm>
            <a:off x="5724128" y="3068960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5724128" y="3681028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5724128" y="4149080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5724128" y="4797152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01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http://www.natap.org/2015/images/091415/091415-5/HC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9913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7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Disclosures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nil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072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 descr="http://www.easl.eu/medias/cpg/HEPC-2015/img/fx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04"/>
            <a:ext cx="4158390" cy="38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asl.eu/medias/cpg/HEPC-2015/img/fx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825"/>
            <a:ext cx="3175613" cy="38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asl.eu/medias/cpg/HEPC-2015/img/fx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7944"/>
            <a:ext cx="333080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3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for Drug-Drug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http://www.hep-druginteractions.org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://livertree.easl.eu/conference/image.php?cm_id=135768&amp;slide_no=55&amp;type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7" y="260648"/>
            <a:ext cx="8568950" cy="64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treatment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Week 0</a:t>
            </a:r>
          </a:p>
          <a:p>
            <a:pPr lvl="1"/>
            <a:r>
              <a:rPr lang="en-US" dirty="0" smtClean="0"/>
              <a:t>CBP, ELU, LFTs, INR, HCV RNA level (quantitative)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Week 4</a:t>
            </a:r>
          </a:p>
          <a:p>
            <a:pPr lvl="1"/>
            <a:r>
              <a:rPr lang="en-US" dirty="0" smtClean="0"/>
              <a:t>CBP, LFTs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End of Treatment</a:t>
            </a:r>
          </a:p>
          <a:p>
            <a:pPr lvl="1"/>
            <a:r>
              <a:rPr lang="en-US" dirty="0" smtClean="0"/>
              <a:t>CBP, LFTs, HCV PCR (qualitative)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12 weeks post EOT</a:t>
            </a:r>
          </a:p>
          <a:p>
            <a:pPr lvl="1"/>
            <a:r>
              <a:rPr lang="en-US" dirty="0"/>
              <a:t>CBP, LFTs, HCV PCR (qualitative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At each visit assess for</a:t>
            </a:r>
          </a:p>
          <a:p>
            <a:pPr lvl="1"/>
            <a:r>
              <a:rPr lang="en-US" dirty="0" smtClean="0"/>
              <a:t>Medication </a:t>
            </a:r>
            <a:r>
              <a:rPr lang="en-US" dirty="0" err="1" smtClean="0"/>
              <a:t>adherance</a:t>
            </a:r>
            <a:endParaRPr lang="en-US" dirty="0" smtClean="0"/>
          </a:p>
          <a:p>
            <a:pPr lvl="1"/>
            <a:r>
              <a:rPr lang="en-US" dirty="0" smtClean="0"/>
              <a:t>treatment side effects</a:t>
            </a:r>
          </a:p>
          <a:p>
            <a:pPr lvl="1"/>
            <a:r>
              <a:rPr lang="en-US" dirty="0" smtClean="0"/>
              <a:t>Drug-drug interactions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Ongoing monitoring of people after successful hepatitis C </a:t>
            </a:r>
            <a:r>
              <a:rPr lang="en-US" sz="2800" b="1" dirty="0" smtClean="0"/>
              <a:t>treatment outcome </a:t>
            </a:r>
            <a:r>
              <a:rPr lang="en-US" sz="2800" b="1" dirty="0"/>
              <a:t>(SVR)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SVR</a:t>
            </a:r>
            <a:r>
              <a:rPr lang="en-US" b="1" dirty="0"/>
              <a:t>, no cirrhosis, and normal LFT results </a:t>
            </a:r>
            <a:r>
              <a:rPr lang="en-US" dirty="0"/>
              <a:t>(males, ALT &lt; 30 U/L; females, ALT &lt; U/L)</a:t>
            </a:r>
            <a:r>
              <a:rPr lang="en-US" dirty="0" smtClean="0"/>
              <a:t>:</a:t>
            </a:r>
          </a:p>
          <a:p>
            <a:r>
              <a:rPr lang="en-US" dirty="0" smtClean="0"/>
              <a:t>if cured </a:t>
            </a:r>
            <a:r>
              <a:rPr lang="en-US" dirty="0"/>
              <a:t>do not require clinical follow-up for hepatitis 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SVR and abnormal LFT results (males, ALT ≥ 30 U/L; females, ALT ≥ 19 U/L):</a:t>
            </a:r>
          </a:p>
          <a:p>
            <a:r>
              <a:rPr lang="en-US" dirty="0" smtClean="0"/>
              <a:t>if </a:t>
            </a:r>
            <a:r>
              <a:rPr lang="en-US" dirty="0"/>
              <a:t>persistently abnormal LFT results require evaluation for </a:t>
            </a:r>
            <a:r>
              <a:rPr lang="en-US" dirty="0" smtClean="0"/>
              <a:t>other liver disease: </a:t>
            </a:r>
          </a:p>
          <a:p>
            <a:pPr marL="400050" lvl="1" indent="0">
              <a:buNone/>
            </a:pPr>
            <a:r>
              <a:rPr lang="en-US" dirty="0" smtClean="0"/>
              <a:t>fasting glucose, insulin lipid levels, </a:t>
            </a:r>
          </a:p>
          <a:p>
            <a:pPr marL="400050" lvl="1" indent="0">
              <a:buNone/>
            </a:pPr>
            <a:r>
              <a:rPr lang="en-US" dirty="0" smtClean="0"/>
              <a:t>ANA</a:t>
            </a:r>
            <a:r>
              <a:rPr lang="en-US" dirty="0"/>
              <a:t>, ASMA, anti-</a:t>
            </a:r>
            <a:r>
              <a:rPr lang="en-US" dirty="0" smtClean="0"/>
              <a:t>LKM antibodies</a:t>
            </a:r>
            <a:r>
              <a:rPr lang="en-US" dirty="0"/>
              <a:t>, total </a:t>
            </a:r>
            <a:r>
              <a:rPr lang="en-US" dirty="0" err="1"/>
              <a:t>IgG</a:t>
            </a:r>
            <a:r>
              <a:rPr lang="en-US" dirty="0"/>
              <a:t> </a:t>
            </a:r>
            <a:r>
              <a:rPr lang="en-US" dirty="0" smtClean="0"/>
              <a:t>AMA</a:t>
            </a:r>
          </a:p>
          <a:p>
            <a:pPr marL="400050" lvl="1" indent="0">
              <a:buNone/>
            </a:pPr>
            <a:r>
              <a:rPr lang="en-US" dirty="0" err="1" smtClean="0"/>
              <a:t>caeruloplasmin</a:t>
            </a:r>
            <a:r>
              <a:rPr lang="en-US" dirty="0"/>
              <a:t>, </a:t>
            </a:r>
            <a:r>
              <a:rPr lang="en-US" dirty="0" smtClean="0"/>
              <a:t>α</a:t>
            </a:r>
            <a:r>
              <a:rPr lang="en-US" dirty="0"/>
              <a:t>-1-</a:t>
            </a:r>
            <a:r>
              <a:rPr lang="en-US" dirty="0" smtClean="0"/>
              <a:t>antitrypsin, iron studies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SVR</a:t>
            </a:r>
            <a:r>
              <a:rPr lang="en-US" b="1" dirty="0"/>
              <a:t>, cirrhosis:</a:t>
            </a:r>
          </a:p>
          <a:p>
            <a:r>
              <a:rPr lang="en-US" dirty="0" smtClean="0"/>
              <a:t>require </a:t>
            </a:r>
            <a:r>
              <a:rPr lang="en-US" dirty="0"/>
              <a:t>long-term monitoring and should be enrolled </a:t>
            </a:r>
            <a:r>
              <a:rPr lang="en-US" dirty="0" smtClean="0"/>
              <a:t>in screening </a:t>
            </a:r>
            <a:r>
              <a:rPr lang="en-US" dirty="0"/>
              <a:t>programs </a:t>
            </a:r>
            <a:r>
              <a:rPr lang="en-US" dirty="0" smtClean="0"/>
              <a:t>for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hepatocellular </a:t>
            </a:r>
            <a:r>
              <a:rPr lang="en-US" dirty="0"/>
              <a:t>carcinoma</a:t>
            </a:r>
          </a:p>
          <a:p>
            <a:pPr marL="400050" lvl="1" indent="0">
              <a:buNone/>
            </a:pPr>
            <a:r>
              <a:rPr lang="en-US" dirty="0" err="1" smtClean="0"/>
              <a:t>oesophageal</a:t>
            </a:r>
            <a:r>
              <a:rPr lang="en-US" dirty="0" smtClean="0"/>
              <a:t> </a:t>
            </a:r>
            <a:r>
              <a:rPr lang="en-US" dirty="0" err="1" smtClean="0"/>
              <a:t>varices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Osteoporosis</a:t>
            </a:r>
          </a:p>
          <a:p>
            <a:pPr marL="400050" lvl="1" indent="0">
              <a:buNone/>
            </a:pPr>
            <a:r>
              <a:rPr lang="en-US" dirty="0" smtClean="0"/>
              <a:t>Vaccination (hepatitis A and B)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 SVR</a:t>
            </a:r>
          </a:p>
          <a:p>
            <a:r>
              <a:rPr lang="en-US" dirty="0" smtClean="0"/>
              <a:t>Require specialist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32500" lnSpcReduction="20000"/>
          </a:bodyPr>
          <a:lstStyle/>
          <a:p>
            <a:r>
              <a:rPr lang="en-US" sz="3700" b="1" dirty="0" smtClean="0"/>
              <a:t>Flinders Medical Centre Viral Hepatitis Centre</a:t>
            </a:r>
          </a:p>
          <a:p>
            <a:pPr marL="0" indent="0">
              <a:buNone/>
            </a:pPr>
            <a:r>
              <a:rPr lang="en-AU" b="1" dirty="0" smtClean="0"/>
              <a:t>	Fax </a:t>
            </a:r>
            <a:r>
              <a:rPr lang="en-AU" b="1" dirty="0"/>
              <a:t>No: 08 8204 3943</a:t>
            </a:r>
            <a:endParaRPr lang="en-AU" dirty="0"/>
          </a:p>
          <a:p>
            <a:pPr marL="0" indent="0">
              <a:buNone/>
            </a:pPr>
            <a:r>
              <a:rPr lang="en-AU" b="1" u="sng" dirty="0" smtClean="0">
                <a:hlinkClick r:id="rId2"/>
              </a:rPr>
              <a:t>Rosalie.altus</a:t>
            </a:r>
            <a:r>
              <a:rPr lang="en-AU" b="1" u="sng" dirty="0">
                <a:hlinkClick r:id="rId2"/>
              </a:rPr>
              <a:t>@sa.gov.au</a:t>
            </a:r>
            <a:r>
              <a:rPr lang="en-AU" b="1" dirty="0"/>
              <a:t> </a:t>
            </a:r>
            <a:r>
              <a:rPr lang="en-AU" b="1" dirty="0" smtClean="0"/>
              <a:t>or </a:t>
            </a:r>
            <a:r>
              <a:rPr lang="en-AU" b="1" u="sng" dirty="0" smtClean="0">
                <a:hlinkClick r:id="rId3"/>
              </a:rPr>
              <a:t>Emma.tilley</a:t>
            </a:r>
            <a:r>
              <a:rPr lang="en-AU" b="1" u="sng" dirty="0">
                <a:hlinkClick r:id="rId3"/>
              </a:rPr>
              <a:t>@</a:t>
            </a:r>
            <a:r>
              <a:rPr lang="en-AU" b="1" u="sng" dirty="0" smtClean="0">
                <a:hlinkClick r:id="rId3"/>
              </a:rPr>
              <a:t>sa.gov.au</a:t>
            </a:r>
            <a:endParaRPr lang="en-AU" b="1" u="sng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GESA-ALA consensus statement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http://www.gesa.org.au/files/editor_upload/File/PBS%20and%20MBS/Hepatitis%20C%20virus%20infection%20a%20consensus%20statement%202016.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GESA-ALA GP checklist and treatment summary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://www.gesa.org.au/files/editor_upload/File/PBS%20and%20MBS/GP%20algorithm%20v3.</a:t>
            </a:r>
            <a:r>
              <a:rPr lang="en-US" dirty="0" smtClean="0">
                <a:hlinkClick r:id="rId5"/>
              </a:rPr>
              <a:t>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GESA-ALA remote consultation form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http://www.gesa.org.au/files/editor_upload/File/PBS%20and%20MBS/Remote%20consultation%20form%20v4.</a:t>
            </a:r>
            <a:r>
              <a:rPr lang="en-US" dirty="0" smtClean="0">
                <a:hlinkClick r:id="rId6"/>
              </a:rPr>
              <a:t>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 on line calculator</a:t>
            </a:r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://www.hepatitisc.uw.edu/page/clinical-calculators/apri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DDI manager</a:t>
            </a:r>
          </a:p>
          <a:p>
            <a:pPr marL="0" indent="0">
              <a:buNone/>
            </a:pP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://www.hep-</a:t>
            </a:r>
            <a:r>
              <a:rPr lang="en-US" dirty="0" smtClean="0">
                <a:hlinkClick r:id="rId8"/>
              </a:rPr>
              <a:t>druginteractions.org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NPS medicine wise learning; Hepatitis C in primary care module</a:t>
            </a:r>
          </a:p>
          <a:p>
            <a:pPr marL="0" indent="0">
              <a:buNone/>
            </a:pP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://learn.nps.org.au/pluginfile.php/185775/mod_scorm/content/3/</a:t>
            </a:r>
            <a:r>
              <a:rPr lang="en-US" dirty="0" smtClean="0">
                <a:hlinkClick r:id="rId9"/>
              </a:rPr>
              <a:t>nps.shell.html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9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follow up</a:t>
            </a:r>
            <a:endParaRPr lang="en-US" dirty="0"/>
          </a:p>
        </p:txBody>
      </p:sp>
      <p:pic>
        <p:nvPicPr>
          <p:cNvPr id="4" name="Content Placeholder 3" descr="hcv_sustained_flow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2" r="-8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2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objectives/</a:t>
            </a:r>
            <a:r>
              <a:rPr lang="en-US" dirty="0"/>
              <a:t>t</a:t>
            </a:r>
            <a:r>
              <a:rPr lang="en-US" dirty="0" smtClean="0"/>
              <a:t>alk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Epidemiology and natural history of HCV infection in Australia</a:t>
            </a:r>
          </a:p>
          <a:p>
            <a:r>
              <a:rPr lang="en-US" dirty="0" smtClean="0"/>
              <a:t>Who is at high risk for HCV and how to screen</a:t>
            </a:r>
          </a:p>
          <a:p>
            <a:r>
              <a:rPr lang="en-US" dirty="0" smtClean="0"/>
              <a:t>How to evaluate patient with HCV</a:t>
            </a:r>
          </a:p>
          <a:p>
            <a:r>
              <a:rPr lang="en-US" dirty="0" smtClean="0"/>
              <a:t>How to Treat</a:t>
            </a:r>
          </a:p>
          <a:p>
            <a:r>
              <a:rPr lang="en-US" dirty="0" smtClean="0"/>
              <a:t>Long term follow up</a:t>
            </a:r>
          </a:p>
          <a:p>
            <a:r>
              <a:rPr lang="en-US" dirty="0" smtClean="0"/>
              <a:t>GP 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1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HCV epidemiology in 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Reduction in incidence since 1999</a:t>
            </a:r>
          </a:p>
          <a:p>
            <a:pPr lvl="1"/>
            <a:r>
              <a:rPr lang="en-AU" dirty="0" smtClean="0"/>
              <a:t>1999=14,000 new infections</a:t>
            </a:r>
          </a:p>
          <a:p>
            <a:pPr lvl="1"/>
            <a:r>
              <a:rPr lang="en-AU" dirty="0" smtClean="0"/>
              <a:t>2013=6,000 new infections</a:t>
            </a:r>
          </a:p>
          <a:p>
            <a:r>
              <a:rPr lang="en-US" dirty="0" smtClean="0"/>
              <a:t>Prevalence</a:t>
            </a:r>
          </a:p>
          <a:p>
            <a:r>
              <a:rPr lang="en-US" dirty="0" smtClean="0"/>
              <a:t>-230,000 (2014)</a:t>
            </a:r>
          </a:p>
          <a:p>
            <a:r>
              <a:rPr lang="en-US" dirty="0" smtClean="0"/>
              <a:t>-13,000-22,000 aborigines / TSI  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approx</a:t>
            </a:r>
            <a:r>
              <a:rPr lang="en-US" dirty="0" smtClean="0"/>
              <a:t> 4% indigenous </a:t>
            </a:r>
            <a:r>
              <a:rPr lang="en-US" dirty="0" err="1" smtClean="0"/>
              <a:t>australian</a:t>
            </a:r>
            <a:r>
              <a:rPr lang="en-US" dirty="0" smtClean="0"/>
              <a:t>, c/w 1% non indigenous</a:t>
            </a:r>
          </a:p>
          <a:p>
            <a:pPr lvl="1"/>
            <a:r>
              <a:rPr lang="en-US" dirty="0" smtClean="0"/>
              <a:t>= </a:t>
            </a:r>
            <a:r>
              <a:rPr lang="en-US" dirty="0" err="1" smtClean="0"/>
              <a:t>approx</a:t>
            </a:r>
            <a:r>
              <a:rPr lang="en-US" dirty="0" smtClean="0"/>
              <a:t> 8% HCV burden </a:t>
            </a:r>
            <a:endParaRPr lang="en-AU" dirty="0" smtClean="0"/>
          </a:p>
          <a:p>
            <a:r>
              <a:rPr lang="en-AU" dirty="0" smtClean="0"/>
              <a:t>Increasing burden of disease (HCC, decompensation, liver-related death)</a:t>
            </a:r>
          </a:p>
        </p:txBody>
      </p:sp>
    </p:spTree>
    <p:extLst>
      <p:ext uri="{BB962C8B-B14F-4D97-AF65-F5344CB8AC3E}">
        <p14:creationId xmlns:p14="http://schemas.microsoft.com/office/powerpoint/2010/main" val="295465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7" y="692696"/>
            <a:ext cx="7704856" cy="5688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82409" y="188640"/>
            <a:ext cx="591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Hepatitis C Diagnosis and Care Cascade - 2014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444044"/>
            <a:ext cx="714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Ref:  Annual Surveillance Report of HIV, viral hepatitis, STIs; Kirby Institute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 of HCV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6060" r="-260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946" name="Group 2"/>
          <p:cNvGrpSpPr>
            <a:grpSpLocks/>
          </p:cNvGrpSpPr>
          <p:nvPr/>
        </p:nvGrpSpPr>
        <p:grpSpPr bwMode="auto">
          <a:xfrm>
            <a:off x="4643438" y="239713"/>
            <a:ext cx="3830637" cy="1150937"/>
            <a:chOff x="3291" y="151"/>
            <a:chExt cx="2715" cy="725"/>
          </a:xfrm>
        </p:grpSpPr>
        <p:sp>
          <p:nvSpPr>
            <p:cNvPr id="594947" name="Rectangle 3"/>
            <p:cNvSpPr>
              <a:spLocks noChangeArrowheads="1"/>
            </p:cNvSpPr>
            <p:nvPr/>
          </p:nvSpPr>
          <p:spPr bwMode="auto">
            <a:xfrm>
              <a:off x="3955" y="151"/>
              <a:ext cx="2051" cy="3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45000"/>
                </a:spcAft>
                <a:buClr>
                  <a:srgbClr val="FFFF00"/>
                </a:buClr>
                <a:buSzPct val="80000"/>
                <a:buFont typeface="Symbol" pitchFamily="18" charset="2"/>
                <a:buNone/>
                <a:defRPr/>
              </a:pP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no progression</a:t>
              </a:r>
            </a:p>
          </p:txBody>
        </p:sp>
        <p:sp>
          <p:nvSpPr>
            <p:cNvPr id="594948" name="Line 4"/>
            <p:cNvSpPr>
              <a:spLocks noChangeShapeType="1"/>
            </p:cNvSpPr>
            <p:nvPr/>
          </p:nvSpPr>
          <p:spPr bwMode="auto">
            <a:xfrm flipV="1">
              <a:off x="3291" y="391"/>
              <a:ext cx="667" cy="48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 dirty="0">
                <a:ea typeface="MS PGothic" charset="0"/>
                <a:cs typeface="MS PGothic" charset="0"/>
              </a:endParaRPr>
            </a:p>
          </p:txBody>
        </p:sp>
        <p:sp>
          <p:nvSpPr>
            <p:cNvPr id="594949" name="Text Box 5"/>
            <p:cNvSpPr txBox="1">
              <a:spLocks noChangeArrowheads="1"/>
            </p:cNvSpPr>
            <p:nvPr/>
          </p:nvSpPr>
          <p:spPr bwMode="auto">
            <a:xfrm rot="-2186594">
              <a:off x="3375" y="377"/>
              <a:ext cx="334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de-DE" altLang="en-US" b="1" smtClean="0">
                  <a:solidFill>
                    <a:srgbClr val="FFF2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1/2</a:t>
              </a:r>
            </a:p>
          </p:txBody>
        </p:sp>
      </p:grpSp>
      <p:grpSp>
        <p:nvGrpSpPr>
          <p:cNvPr id="594950" name="Group 6"/>
          <p:cNvGrpSpPr>
            <a:grpSpLocks/>
          </p:cNvGrpSpPr>
          <p:nvPr/>
        </p:nvGrpSpPr>
        <p:grpSpPr bwMode="auto">
          <a:xfrm>
            <a:off x="4646613" y="1181101"/>
            <a:ext cx="4319587" cy="601663"/>
            <a:chOff x="3293" y="744"/>
            <a:chExt cx="3061" cy="379"/>
          </a:xfrm>
        </p:grpSpPr>
        <p:sp>
          <p:nvSpPr>
            <p:cNvPr id="594951" name="Rectangle 7"/>
            <p:cNvSpPr>
              <a:spLocks noChangeArrowheads="1"/>
            </p:cNvSpPr>
            <p:nvPr/>
          </p:nvSpPr>
          <p:spPr bwMode="auto">
            <a:xfrm>
              <a:off x="3927" y="795"/>
              <a:ext cx="2427" cy="3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45000"/>
                </a:spcAft>
                <a:buClr>
                  <a:srgbClr val="FFFF00"/>
                </a:buClr>
                <a:buSzPct val="80000"/>
                <a:buFont typeface="Symbol" pitchFamily="18" charset="2"/>
                <a:buNone/>
                <a:defRPr/>
              </a:pP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cirrhosis in </a:t>
              </a: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pitchFamily="34" charset="0"/>
                  <a:sym typeface="Symbol" pitchFamily="18" charset="2"/>
                </a:rPr>
                <a:t>~</a:t>
              </a: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50 years</a:t>
              </a:r>
            </a:p>
          </p:txBody>
        </p:sp>
        <p:sp>
          <p:nvSpPr>
            <p:cNvPr id="594952" name="Line 8"/>
            <p:cNvSpPr>
              <a:spLocks noChangeShapeType="1"/>
            </p:cNvSpPr>
            <p:nvPr/>
          </p:nvSpPr>
          <p:spPr bwMode="auto">
            <a:xfrm flipV="1">
              <a:off x="3293" y="999"/>
              <a:ext cx="658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ea typeface="MS PGothic" charset="0"/>
                <a:cs typeface="MS PGothic" charset="0"/>
              </a:endParaRPr>
            </a:p>
          </p:txBody>
        </p:sp>
        <p:sp>
          <p:nvSpPr>
            <p:cNvPr id="594953" name="Text Box 9"/>
            <p:cNvSpPr txBox="1">
              <a:spLocks noChangeArrowheads="1"/>
            </p:cNvSpPr>
            <p:nvPr/>
          </p:nvSpPr>
          <p:spPr bwMode="auto">
            <a:xfrm>
              <a:off x="3513" y="744"/>
              <a:ext cx="37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de-DE" altLang="en-US" b="1" smtClean="0">
                  <a:solidFill>
                    <a:srgbClr val="FFF2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1/4 </a:t>
              </a:r>
            </a:p>
          </p:txBody>
        </p:sp>
      </p:grpSp>
      <p:sp>
        <p:nvSpPr>
          <p:cNvPr id="594954" name="Rectangle 10"/>
          <p:cNvSpPr>
            <a:spLocks noChangeArrowheads="1"/>
          </p:cNvSpPr>
          <p:nvPr/>
        </p:nvSpPr>
        <p:spPr bwMode="auto">
          <a:xfrm>
            <a:off x="2713037" y="1257300"/>
            <a:ext cx="2041525" cy="951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Clr>
                <a:srgbClr val="FFFF00"/>
              </a:buClr>
              <a:buSzPct val="80000"/>
              <a:buFont typeface="Symbol" pitchFamily="18" charset="2"/>
              <a:buNone/>
              <a:defRPr/>
            </a:pPr>
            <a:r>
              <a:rPr lang="de-DE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Chronic hepC</a:t>
            </a:r>
          </a:p>
        </p:txBody>
      </p:sp>
      <p:grpSp>
        <p:nvGrpSpPr>
          <p:cNvPr id="594955" name="Group 11"/>
          <p:cNvGrpSpPr>
            <a:grpSpLocks/>
          </p:cNvGrpSpPr>
          <p:nvPr/>
        </p:nvGrpSpPr>
        <p:grpSpPr bwMode="auto">
          <a:xfrm>
            <a:off x="1966913" y="1276350"/>
            <a:ext cx="836612" cy="512763"/>
            <a:chOff x="1461" y="695"/>
            <a:chExt cx="593" cy="323"/>
          </a:xfrm>
        </p:grpSpPr>
        <p:sp>
          <p:nvSpPr>
            <p:cNvPr id="594956" name="Line 12"/>
            <p:cNvSpPr>
              <a:spLocks noChangeShapeType="1"/>
            </p:cNvSpPr>
            <p:nvPr/>
          </p:nvSpPr>
          <p:spPr bwMode="auto">
            <a:xfrm>
              <a:off x="1473" y="1018"/>
              <a:ext cx="46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ea typeface="MS PGothic" charset="0"/>
                <a:cs typeface="MS PGothic" charset="0"/>
              </a:endParaRPr>
            </a:p>
          </p:txBody>
        </p:sp>
        <p:sp>
          <p:nvSpPr>
            <p:cNvPr id="594957" name="Text Box 13"/>
            <p:cNvSpPr txBox="1">
              <a:spLocks noChangeArrowheads="1"/>
            </p:cNvSpPr>
            <p:nvPr/>
          </p:nvSpPr>
          <p:spPr bwMode="auto">
            <a:xfrm>
              <a:off x="1461" y="695"/>
              <a:ext cx="59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de-DE" b="1" dirty="0">
                  <a:solidFill>
                    <a:srgbClr val="FFF2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charset="0"/>
                  <a:ea typeface="ＭＳ Ｐゴシック" charset="0"/>
                  <a:cs typeface="Arial" charset="0"/>
                  <a:sym typeface="Symbol" charset="0"/>
                </a:rPr>
                <a:t>~80%</a:t>
              </a:r>
              <a:endParaRPr lang="de-DE" b="1" dirty="0">
                <a:solidFill>
                  <a:srgbClr val="FFF2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2524125" y="5949950"/>
            <a:ext cx="3779882" cy="84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"/>
              </a:spcBef>
              <a:buClrTx/>
              <a:buFontTx/>
              <a:buNone/>
              <a:defRPr/>
            </a:pPr>
            <a:r>
              <a:rPr lang="de-DE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Liver failure: 5% per year</a:t>
            </a:r>
          </a:p>
          <a:p>
            <a:pPr>
              <a:spcBef>
                <a:spcPct val="5000"/>
              </a:spcBef>
              <a:buClrTx/>
              <a:buFontTx/>
              <a:buNone/>
              <a:defRPr/>
            </a:pPr>
            <a:r>
              <a:rPr lang="de-DE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HCC-incidence: 1-3% per year</a:t>
            </a:r>
          </a:p>
        </p:txBody>
      </p:sp>
      <p:pic>
        <p:nvPicPr>
          <p:cNvPr id="594959" name="Picture 15" descr="Leberfibros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927475"/>
            <a:ext cx="2649538" cy="1925638"/>
          </a:xfrm>
          <a:prstGeom prst="rect">
            <a:avLst/>
          </a:prstGeom>
          <a:gradFill rotWithShape="0">
            <a:gsLst>
              <a:gs pos="0">
                <a:srgbClr val="001043"/>
              </a:gs>
              <a:gs pos="50000">
                <a:srgbClr val="002290"/>
              </a:gs>
              <a:gs pos="100000">
                <a:srgbClr val="001043"/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594960" name="Group 16"/>
          <p:cNvGrpSpPr>
            <a:grpSpLocks/>
          </p:cNvGrpSpPr>
          <p:nvPr/>
        </p:nvGrpSpPr>
        <p:grpSpPr bwMode="auto">
          <a:xfrm>
            <a:off x="549275" y="3943350"/>
            <a:ext cx="3914775" cy="1947863"/>
            <a:chOff x="390" y="2475"/>
            <a:chExt cx="2773" cy="1227"/>
          </a:xfrm>
        </p:grpSpPr>
        <p:pic>
          <p:nvPicPr>
            <p:cNvPr id="47125" name="Picture 17" descr="Fibro7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75"/>
              <a:ext cx="1867" cy="122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26" name="Group 18"/>
            <p:cNvGrpSpPr>
              <a:grpSpLocks/>
            </p:cNvGrpSpPr>
            <p:nvPr/>
          </p:nvGrpSpPr>
          <p:grpSpPr bwMode="auto">
            <a:xfrm>
              <a:off x="390" y="3067"/>
              <a:ext cx="1184" cy="343"/>
              <a:chOff x="423" y="3755"/>
              <a:chExt cx="1184" cy="343"/>
            </a:xfrm>
          </p:grpSpPr>
          <p:sp>
            <p:nvSpPr>
              <p:cNvPr id="594963" name="AutoShape 19"/>
              <p:cNvSpPr>
                <a:spLocks noChangeArrowheads="1"/>
              </p:cNvSpPr>
              <p:nvPr/>
            </p:nvSpPr>
            <p:spPr bwMode="auto">
              <a:xfrm rot="-192305">
                <a:off x="1066" y="3877"/>
                <a:ext cx="541" cy="71"/>
              </a:xfrm>
              <a:prstGeom prst="rightArrow">
                <a:avLst>
                  <a:gd name="adj1" fmla="val 50000"/>
                  <a:gd name="adj2" fmla="val 190493"/>
                </a:avLst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 sz="1800">
                  <a:ea typeface="ＭＳ Ｐゴシック" charset="0"/>
                </a:endParaRPr>
              </a:p>
            </p:txBody>
          </p:sp>
          <p:sp>
            <p:nvSpPr>
              <p:cNvPr id="594964" name="Text Box 20"/>
              <p:cNvSpPr txBox="1">
                <a:spLocks noChangeArrowheads="1"/>
              </p:cNvSpPr>
              <p:nvPr/>
            </p:nvSpPr>
            <p:spPr bwMode="auto">
              <a:xfrm>
                <a:off x="423" y="3755"/>
                <a:ext cx="647" cy="343"/>
              </a:xfrm>
              <a:prstGeom prst="rect">
                <a:avLst/>
              </a:prstGeom>
              <a:gradFill rotWithShape="0">
                <a:gsLst>
                  <a:gs pos="0">
                    <a:srgbClr val="001043"/>
                  </a:gs>
                  <a:gs pos="50000">
                    <a:srgbClr val="002290"/>
                  </a:gs>
                  <a:gs pos="100000">
                    <a:srgbClr val="001043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charset="0"/>
                    <a:ea typeface="ＭＳ Ｐゴシック" charset="0"/>
                  </a:rPr>
                  <a:t>HCC</a:t>
                </a:r>
                <a:endParaRPr lang="de-DE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charset="0"/>
                  <a:ea typeface="ＭＳ Ｐゴシック" charset="0"/>
                </a:endParaRPr>
              </a:p>
            </p:txBody>
          </p:sp>
        </p:grpSp>
      </p:grpSp>
      <p:sp>
        <p:nvSpPr>
          <p:cNvPr id="594966" name="Line 22"/>
          <p:cNvSpPr>
            <a:spLocks noChangeShapeType="1"/>
          </p:cNvSpPr>
          <p:nvPr/>
        </p:nvSpPr>
        <p:spPr bwMode="auto">
          <a:xfrm flipH="1">
            <a:off x="4556125" y="4859338"/>
            <a:ext cx="542925" cy="6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94967" name="Text Box 23"/>
          <p:cNvSpPr txBox="1">
            <a:spLocks noChangeArrowheads="1"/>
          </p:cNvSpPr>
          <p:nvPr/>
        </p:nvSpPr>
        <p:spPr bwMode="auto">
          <a:xfrm>
            <a:off x="2843213" y="2420938"/>
            <a:ext cx="2869376" cy="1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Steatosis/NASH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Alcohol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Iron-overload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HBV/HIV/Schistosomiasis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Immunosuppression</a:t>
            </a:r>
          </a:p>
        </p:txBody>
      </p:sp>
      <p:sp>
        <p:nvSpPr>
          <p:cNvPr id="594968" name="Text Box 24"/>
          <p:cNvSpPr txBox="1">
            <a:spLocks noChangeArrowheads="1"/>
          </p:cNvSpPr>
          <p:nvPr/>
        </p:nvSpPr>
        <p:spPr bwMode="auto">
          <a:xfrm>
            <a:off x="6516688" y="2751138"/>
            <a:ext cx="1231107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Age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Male sex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Genes</a:t>
            </a:r>
          </a:p>
        </p:txBody>
      </p:sp>
      <p:grpSp>
        <p:nvGrpSpPr>
          <p:cNvPr id="594969" name="Group 25"/>
          <p:cNvGrpSpPr>
            <a:grpSpLocks/>
          </p:cNvGrpSpPr>
          <p:nvPr/>
        </p:nvGrpSpPr>
        <p:grpSpPr bwMode="auto">
          <a:xfrm>
            <a:off x="4593141" y="1927226"/>
            <a:ext cx="4338461" cy="1898650"/>
            <a:chOff x="3268" y="1214"/>
            <a:chExt cx="3075" cy="1196"/>
          </a:xfrm>
        </p:grpSpPr>
        <p:sp>
          <p:nvSpPr>
            <p:cNvPr id="594970" name="Rectangle 26"/>
            <p:cNvSpPr>
              <a:spLocks noChangeArrowheads="1"/>
            </p:cNvSpPr>
            <p:nvPr/>
          </p:nvSpPr>
          <p:spPr bwMode="auto">
            <a:xfrm>
              <a:off x="3907" y="1356"/>
              <a:ext cx="2436" cy="3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tabLst>
                  <a:tab pos="663575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45000"/>
                </a:spcAft>
                <a:buClr>
                  <a:srgbClr val="FFFF00"/>
                </a:buClr>
                <a:buSzPct val="80000"/>
                <a:buFont typeface="Symbol" pitchFamily="18" charset="2"/>
                <a:buNone/>
                <a:defRPr/>
              </a:pP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cirrhosis in </a:t>
              </a: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pitchFamily="34" charset="0"/>
                  <a:sym typeface="Symbol" pitchFamily="18" charset="2"/>
                </a:rPr>
                <a:t>~2</a:t>
              </a:r>
              <a:r>
                <a:rPr lang="de-DE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0 years</a:t>
              </a:r>
            </a:p>
          </p:txBody>
        </p:sp>
        <p:sp>
          <p:nvSpPr>
            <p:cNvPr id="594971" name="Text Box 27"/>
            <p:cNvSpPr txBox="1">
              <a:spLocks noChangeArrowheads="1"/>
            </p:cNvSpPr>
            <p:nvPr/>
          </p:nvSpPr>
          <p:spPr bwMode="auto">
            <a:xfrm rot="2773834">
              <a:off x="3468" y="1288"/>
              <a:ext cx="37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de-DE" altLang="en-US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1/4 </a:t>
              </a:r>
            </a:p>
          </p:txBody>
        </p:sp>
        <p:sp>
          <p:nvSpPr>
            <p:cNvPr id="594972" name="Line 28"/>
            <p:cNvSpPr>
              <a:spLocks noChangeShapeType="1"/>
            </p:cNvSpPr>
            <p:nvPr/>
          </p:nvSpPr>
          <p:spPr bwMode="auto">
            <a:xfrm rot="16200000" flipH="1">
              <a:off x="3229" y="1253"/>
              <a:ext cx="1190" cy="11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ea typeface="MS PGothic" charset="0"/>
                <a:cs typeface="MS PGothic" charset="0"/>
              </a:endParaRPr>
            </a:p>
          </p:txBody>
        </p:sp>
        <p:sp>
          <p:nvSpPr>
            <p:cNvPr id="594973" name="Line 29"/>
            <p:cNvSpPr>
              <a:spLocks noChangeShapeType="1"/>
            </p:cNvSpPr>
            <p:nvPr/>
          </p:nvSpPr>
          <p:spPr bwMode="auto">
            <a:xfrm rot="16200000" flipH="1">
              <a:off x="3812" y="1682"/>
              <a:ext cx="755" cy="70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ea typeface="MS PGothic" charset="0"/>
                <a:cs typeface="MS PGothic" charset="0"/>
              </a:endParaRPr>
            </a:p>
          </p:txBody>
        </p:sp>
        <p:sp>
          <p:nvSpPr>
            <p:cNvPr id="594974" name="Line 30"/>
            <p:cNvSpPr>
              <a:spLocks noChangeShapeType="1"/>
            </p:cNvSpPr>
            <p:nvPr/>
          </p:nvSpPr>
          <p:spPr bwMode="auto">
            <a:xfrm rot="16200000" flipH="1">
              <a:off x="4137" y="1869"/>
              <a:ext cx="568" cy="51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ea typeface="MS PGothic" charset="0"/>
                <a:cs typeface="MS PGothic" charset="0"/>
              </a:endParaRPr>
            </a:p>
          </p:txBody>
        </p:sp>
      </p:grpSp>
      <p:sp>
        <p:nvSpPr>
          <p:cNvPr id="594975" name="Text Box 31"/>
          <p:cNvSpPr txBox="1">
            <a:spLocks noChangeArrowheads="1"/>
          </p:cNvSpPr>
          <p:nvPr/>
        </p:nvSpPr>
        <p:spPr bwMode="auto">
          <a:xfrm>
            <a:off x="552450" y="2860675"/>
            <a:ext cx="2065338" cy="6016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00453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Second hits</a:t>
            </a:r>
          </a:p>
        </p:txBody>
      </p:sp>
      <p:sp>
        <p:nvSpPr>
          <p:cNvPr id="594976" name="Rectangle 32"/>
          <p:cNvSpPr>
            <a:spLocks noChangeArrowheads="1"/>
          </p:cNvSpPr>
          <p:nvPr/>
        </p:nvSpPr>
        <p:spPr bwMode="auto">
          <a:xfrm>
            <a:off x="25400" y="1282700"/>
            <a:ext cx="2325688" cy="5206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663575" algn="l"/>
              </a:tabLs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Clr>
                <a:srgbClr val="FFFF00"/>
              </a:buClr>
              <a:buSzPct val="80000"/>
              <a:buFont typeface="Symbol" pitchFamily="18" charset="2"/>
              <a:buNone/>
              <a:defRPr/>
            </a:pPr>
            <a:r>
              <a:rPr lang="de-DE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Acute  hepC</a:t>
            </a:r>
          </a:p>
        </p:txBody>
      </p:sp>
    </p:spTree>
    <p:extLst>
      <p:ext uri="{BB962C8B-B14F-4D97-AF65-F5344CB8AC3E}">
        <p14:creationId xmlns:p14="http://schemas.microsoft.com/office/powerpoint/2010/main" val="2267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59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4" grpId="0"/>
      <p:bldP spid="594958" grpId="0"/>
      <p:bldP spid="594967" grpId="0"/>
      <p:bldP spid="594968" grpId="0"/>
      <p:bldP spid="594975" grpId="0" animBg="1"/>
      <p:bldP spid="5949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lIns="90488" rIns="90488"/>
          <a:lstStyle/>
          <a:p>
            <a:pPr>
              <a:lnSpc>
                <a:spcPct val="8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Hepatitis C : Clinical features</a:t>
            </a:r>
            <a:endParaRPr lang="en-US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514600" y="1676400"/>
            <a:ext cx="1007585" cy="36676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ea typeface="ＭＳ Ｐゴシック" charset="0"/>
              </a:rPr>
              <a:t>infection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514600" y="2590800"/>
            <a:ext cx="1214438" cy="454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hepatitis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>
            <a:off x="2205038" y="1676400"/>
            <a:ext cx="4762" cy="4854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762000" y="2209800"/>
            <a:ext cx="1171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ea typeface="ＭＳ Ｐゴシック" charset="0"/>
              </a:rPr>
              <a:t>8 weeks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438400" y="3911600"/>
            <a:ext cx="1295400" cy="454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  <a:ex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cirrhosis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2438400" y="5105400"/>
            <a:ext cx="1905000" cy="454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  <a:ex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liver failure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2438400" y="5943600"/>
            <a:ext cx="1619250" cy="454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  <a:ex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liver cancer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187325" y="3924300"/>
            <a:ext cx="1898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ea typeface="ＭＳ Ｐゴシック" charset="0"/>
              </a:rPr>
              <a:t>10 to 20 years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131763" y="5492750"/>
            <a:ext cx="1898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ea typeface="ＭＳ Ｐゴシック" charset="0"/>
              </a:rPr>
              <a:t>15 to 30 years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auto">
          <a:xfrm>
            <a:off x="4343400" y="1676400"/>
            <a:ext cx="687388" cy="2667000"/>
          </a:xfrm>
          <a:custGeom>
            <a:avLst/>
            <a:gdLst>
              <a:gd name="T0" fmla="*/ 0 w 487"/>
              <a:gd name="T1" fmla="*/ 0 h 2900"/>
              <a:gd name="T2" fmla="*/ 2147483647 w 487"/>
              <a:gd name="T3" fmla="*/ 2147483647 h 2900"/>
              <a:gd name="T4" fmla="*/ 2147483647 w 487"/>
              <a:gd name="T5" fmla="*/ 2147483647 h 2900"/>
              <a:gd name="T6" fmla="*/ 2147483647 w 487"/>
              <a:gd name="T7" fmla="*/ 2147483647 h 2900"/>
              <a:gd name="T8" fmla="*/ 2147483647 w 487"/>
              <a:gd name="T9" fmla="*/ 2147483647 h 2900"/>
              <a:gd name="T10" fmla="*/ 2147483647 w 487"/>
              <a:gd name="T11" fmla="*/ 2147483647 h 2900"/>
              <a:gd name="T12" fmla="*/ 2147483647 w 487"/>
              <a:gd name="T13" fmla="*/ 2147483647 h 2900"/>
              <a:gd name="T14" fmla="*/ 2147483647 w 487"/>
              <a:gd name="T15" fmla="*/ 2147483647 h 2900"/>
              <a:gd name="T16" fmla="*/ 2147483647 w 487"/>
              <a:gd name="T17" fmla="*/ 2147483647 h 2900"/>
              <a:gd name="T18" fmla="*/ 2147483647 w 487"/>
              <a:gd name="T19" fmla="*/ 2147483647 h 2900"/>
              <a:gd name="T20" fmla="*/ 2147483647 w 487"/>
              <a:gd name="T21" fmla="*/ 2147483647 h 2900"/>
              <a:gd name="T22" fmla="*/ 2147483647 w 487"/>
              <a:gd name="T23" fmla="*/ 2147483647 h 2900"/>
              <a:gd name="T24" fmla="*/ 2147483647 w 487"/>
              <a:gd name="T25" fmla="*/ 2147483647 h 2900"/>
              <a:gd name="T26" fmla="*/ 2147483647 w 487"/>
              <a:gd name="T27" fmla="*/ 2147483647 h 2900"/>
              <a:gd name="T28" fmla="*/ 2147483647 w 487"/>
              <a:gd name="T29" fmla="*/ 2147483647 h 2900"/>
              <a:gd name="T30" fmla="*/ 2147483647 w 487"/>
              <a:gd name="T31" fmla="*/ 2147483647 h 2900"/>
              <a:gd name="T32" fmla="*/ 2147483647 w 487"/>
              <a:gd name="T33" fmla="*/ 2147483647 h 2900"/>
              <a:gd name="T34" fmla="*/ 2147483647 w 487"/>
              <a:gd name="T35" fmla="*/ 2147483647 h 2900"/>
              <a:gd name="T36" fmla="*/ 2147483647 w 487"/>
              <a:gd name="T37" fmla="*/ 2147483647 h 2900"/>
              <a:gd name="T38" fmla="*/ 2147483647 w 487"/>
              <a:gd name="T39" fmla="*/ 2147483647 h 2900"/>
              <a:gd name="T40" fmla="*/ 2147483647 w 487"/>
              <a:gd name="T41" fmla="*/ 2147483647 h 2900"/>
              <a:gd name="T42" fmla="*/ 2147483647 w 487"/>
              <a:gd name="T43" fmla="*/ 2147483647 h 2900"/>
              <a:gd name="T44" fmla="*/ 2147483647 w 487"/>
              <a:gd name="T45" fmla="*/ 2147483647 h 2900"/>
              <a:gd name="T46" fmla="*/ 2147483647 w 487"/>
              <a:gd name="T47" fmla="*/ 2147483647 h 2900"/>
              <a:gd name="T48" fmla="*/ 2147483647 w 487"/>
              <a:gd name="T49" fmla="*/ 2147483647 h 2900"/>
              <a:gd name="T50" fmla="*/ 2147483647 w 487"/>
              <a:gd name="T51" fmla="*/ 2147483647 h 2900"/>
              <a:gd name="T52" fmla="*/ 2147483647 w 487"/>
              <a:gd name="T53" fmla="*/ 2147483647 h 2900"/>
              <a:gd name="T54" fmla="*/ 2147483647 w 487"/>
              <a:gd name="T55" fmla="*/ 2147483647 h 2900"/>
              <a:gd name="T56" fmla="*/ 2147483647 w 487"/>
              <a:gd name="T57" fmla="*/ 2147483647 h 2900"/>
              <a:gd name="T58" fmla="*/ 2147483647 w 487"/>
              <a:gd name="T59" fmla="*/ 2147483647 h 2900"/>
              <a:gd name="T60" fmla="*/ 2147483647 w 487"/>
              <a:gd name="T61" fmla="*/ 2147483647 h 2900"/>
              <a:gd name="T62" fmla="*/ 2147483647 w 487"/>
              <a:gd name="T63" fmla="*/ 2147483647 h 2900"/>
              <a:gd name="T64" fmla="*/ 2147483647 w 487"/>
              <a:gd name="T65" fmla="*/ 2147483647 h 2900"/>
              <a:gd name="T66" fmla="*/ 2147483647 w 487"/>
              <a:gd name="T67" fmla="*/ 2147483647 h 2900"/>
              <a:gd name="T68" fmla="*/ 0 w 487"/>
              <a:gd name="T69" fmla="*/ 2147483647 h 29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87" h="2900">
                <a:moveTo>
                  <a:pt x="0" y="0"/>
                </a:moveTo>
                <a:lnTo>
                  <a:pt x="48" y="6"/>
                </a:lnTo>
                <a:lnTo>
                  <a:pt x="96" y="21"/>
                </a:lnTo>
                <a:lnTo>
                  <a:pt x="134" y="42"/>
                </a:lnTo>
                <a:lnTo>
                  <a:pt x="171" y="72"/>
                </a:lnTo>
                <a:lnTo>
                  <a:pt x="198" y="108"/>
                </a:lnTo>
                <a:lnTo>
                  <a:pt x="224" y="150"/>
                </a:lnTo>
                <a:lnTo>
                  <a:pt x="235" y="196"/>
                </a:lnTo>
                <a:lnTo>
                  <a:pt x="240" y="242"/>
                </a:lnTo>
                <a:lnTo>
                  <a:pt x="240" y="1208"/>
                </a:lnTo>
                <a:lnTo>
                  <a:pt x="246" y="1260"/>
                </a:lnTo>
                <a:lnTo>
                  <a:pt x="262" y="1301"/>
                </a:lnTo>
                <a:lnTo>
                  <a:pt x="283" y="1342"/>
                </a:lnTo>
                <a:lnTo>
                  <a:pt x="315" y="1378"/>
                </a:lnTo>
                <a:lnTo>
                  <a:pt x="347" y="1409"/>
                </a:lnTo>
                <a:lnTo>
                  <a:pt x="390" y="1429"/>
                </a:lnTo>
                <a:lnTo>
                  <a:pt x="438" y="1445"/>
                </a:lnTo>
                <a:lnTo>
                  <a:pt x="486" y="1450"/>
                </a:lnTo>
                <a:lnTo>
                  <a:pt x="438" y="1455"/>
                </a:lnTo>
                <a:lnTo>
                  <a:pt x="390" y="1470"/>
                </a:lnTo>
                <a:lnTo>
                  <a:pt x="347" y="1491"/>
                </a:lnTo>
                <a:lnTo>
                  <a:pt x="315" y="1522"/>
                </a:lnTo>
                <a:lnTo>
                  <a:pt x="283" y="1558"/>
                </a:lnTo>
                <a:lnTo>
                  <a:pt x="262" y="1599"/>
                </a:lnTo>
                <a:lnTo>
                  <a:pt x="246" y="1645"/>
                </a:lnTo>
                <a:lnTo>
                  <a:pt x="240" y="1691"/>
                </a:lnTo>
                <a:lnTo>
                  <a:pt x="240" y="2657"/>
                </a:lnTo>
                <a:lnTo>
                  <a:pt x="235" y="2709"/>
                </a:lnTo>
                <a:lnTo>
                  <a:pt x="224" y="2750"/>
                </a:lnTo>
                <a:lnTo>
                  <a:pt x="198" y="2791"/>
                </a:lnTo>
                <a:lnTo>
                  <a:pt x="171" y="2827"/>
                </a:lnTo>
                <a:lnTo>
                  <a:pt x="134" y="2858"/>
                </a:lnTo>
                <a:lnTo>
                  <a:pt x="96" y="2878"/>
                </a:lnTo>
                <a:lnTo>
                  <a:pt x="48" y="2894"/>
                </a:lnTo>
                <a:lnTo>
                  <a:pt x="0" y="28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5105400" y="2743200"/>
            <a:ext cx="4038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80% Asymptomatic</a:t>
            </a:r>
            <a:endParaRPr lang="en-AU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0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Poor treatment uptake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04056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2,000 to 4,000 per year (1-2% of infected population)</a:t>
            </a:r>
          </a:p>
          <a:p>
            <a:endParaRPr lang="en-AU" dirty="0" smtClean="0"/>
          </a:p>
          <a:p>
            <a:r>
              <a:rPr lang="en-AU" dirty="0" smtClean="0"/>
              <a:t>Reasons</a:t>
            </a:r>
          </a:p>
          <a:p>
            <a:pPr lvl="1"/>
            <a:r>
              <a:rPr lang="en-AU" dirty="0" smtClean="0"/>
              <a:t>Toxic , ineffective therapy</a:t>
            </a:r>
          </a:p>
          <a:p>
            <a:pPr lvl="1"/>
            <a:r>
              <a:rPr lang="en-AU" dirty="0" smtClean="0"/>
              <a:t>Ineffective current models of care</a:t>
            </a:r>
          </a:p>
          <a:p>
            <a:pPr lvl="1"/>
            <a:endParaRPr lang="en-AU" dirty="0" smtClean="0"/>
          </a:p>
          <a:p>
            <a:r>
              <a:rPr lang="en-AU" dirty="0"/>
              <a:t>6,000 new infections per </a:t>
            </a:r>
            <a:r>
              <a:rPr lang="en-AU" dirty="0" smtClean="0"/>
              <a:t>year outstrips treatment</a:t>
            </a:r>
          </a:p>
          <a:p>
            <a:pPr lvl="1"/>
            <a:r>
              <a:rPr lang="en-AU" dirty="0" smtClean="0"/>
              <a:t>Rising prevalence of infection</a:t>
            </a:r>
          </a:p>
          <a:p>
            <a:pPr lvl="1"/>
            <a:r>
              <a:rPr lang="en-AU" dirty="0" smtClean="0"/>
              <a:t>Rising cirrhosis prevalence </a:t>
            </a:r>
          </a:p>
          <a:p>
            <a:pPr lvl="1"/>
            <a:r>
              <a:rPr lang="en-AU" dirty="0" smtClean="0"/>
              <a:t>Increase </a:t>
            </a:r>
            <a:r>
              <a:rPr lang="en-AU" dirty="0"/>
              <a:t>in cirrhosis from 14000 (2013) to 38000 (2030)</a:t>
            </a:r>
          </a:p>
          <a:p>
            <a:pPr lvl="1"/>
            <a:endParaRPr lang="en-AU" dirty="0" smtClean="0"/>
          </a:p>
          <a:p>
            <a:pPr lvl="2"/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1159</Words>
  <Application>Microsoft Office PowerPoint</Application>
  <PresentationFormat>On-screen Show (4:3)</PresentationFormat>
  <Paragraphs>275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HCV 2016 </vt:lpstr>
      <vt:lpstr>Disclosures</vt:lpstr>
      <vt:lpstr>Learning objectives/talk plan</vt:lpstr>
      <vt:lpstr>HCV epidemiology in Australia</vt:lpstr>
      <vt:lpstr>PowerPoint Presentation</vt:lpstr>
      <vt:lpstr>Natural history of HCV</vt:lpstr>
      <vt:lpstr>PowerPoint Presentation</vt:lpstr>
      <vt:lpstr>Hepatitis C : Clinical features</vt:lpstr>
      <vt:lpstr>Poor treatment uptake</vt:lpstr>
      <vt:lpstr>PowerPoint Presentation</vt:lpstr>
      <vt:lpstr>Who to screen </vt:lpstr>
      <vt:lpstr>How to screen</vt:lpstr>
      <vt:lpstr>How to evaluate the HCV RNA positive patient </vt:lpstr>
      <vt:lpstr>Fibrosis Assessment</vt:lpstr>
      <vt:lpstr>How to 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for Drug-Drug interactions</vt:lpstr>
      <vt:lpstr>PowerPoint Presentation</vt:lpstr>
      <vt:lpstr>On treatment monitoring</vt:lpstr>
      <vt:lpstr>Ongoing monitoring of people after successful hepatitis C treatment outcome (SVR) </vt:lpstr>
      <vt:lpstr>GP resources</vt:lpstr>
      <vt:lpstr>Long-term follow up</vt:lpstr>
    </vt:vector>
  </TitlesOfParts>
  <Company>SA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Wigg, Alan (FMC)</dc:creator>
  <cp:lastModifiedBy>Nick Williams</cp:lastModifiedBy>
  <cp:revision>64</cp:revision>
  <dcterms:created xsi:type="dcterms:W3CDTF">2016-02-04T01:28:44Z</dcterms:created>
  <dcterms:modified xsi:type="dcterms:W3CDTF">2016-08-29T00:59:36Z</dcterms:modified>
</cp:coreProperties>
</file>